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xls" ContentType="application/vnd.ms-excel"/>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60" r:id="rId1"/>
  </p:sldMasterIdLst>
  <p:notesMasterIdLst>
    <p:notesMasterId r:id="rId96"/>
  </p:notesMasterIdLst>
  <p:sldIdLst>
    <p:sldId id="256" r:id="rId2"/>
    <p:sldId id="420" r:id="rId3"/>
    <p:sldId id="257" r:id="rId4"/>
    <p:sldId id="259" r:id="rId5"/>
    <p:sldId id="260" r:id="rId6"/>
    <p:sldId id="419" r:id="rId7"/>
    <p:sldId id="262" r:id="rId8"/>
    <p:sldId id="263" r:id="rId9"/>
    <p:sldId id="264" r:id="rId10"/>
    <p:sldId id="265" r:id="rId11"/>
    <p:sldId id="266" r:id="rId12"/>
    <p:sldId id="269" r:id="rId13"/>
    <p:sldId id="267" r:id="rId14"/>
    <p:sldId id="268" r:id="rId15"/>
    <p:sldId id="270" r:id="rId16"/>
    <p:sldId id="271" r:id="rId17"/>
    <p:sldId id="272" r:id="rId18"/>
    <p:sldId id="273" r:id="rId19"/>
    <p:sldId id="274" r:id="rId20"/>
    <p:sldId id="275" r:id="rId21"/>
    <p:sldId id="276" r:id="rId22"/>
    <p:sldId id="277" r:id="rId23"/>
    <p:sldId id="278" r:id="rId24"/>
    <p:sldId id="279" r:id="rId25"/>
    <p:sldId id="280" r:id="rId26"/>
    <p:sldId id="282" r:id="rId27"/>
    <p:sldId id="283" r:id="rId28"/>
    <p:sldId id="284" r:id="rId29"/>
    <p:sldId id="285" r:id="rId30"/>
    <p:sldId id="410" r:id="rId31"/>
    <p:sldId id="286" r:id="rId32"/>
    <p:sldId id="287" r:id="rId33"/>
    <p:sldId id="412" r:id="rId34"/>
    <p:sldId id="288" r:id="rId35"/>
    <p:sldId id="289" r:id="rId36"/>
    <p:sldId id="411" r:id="rId37"/>
    <p:sldId id="290" r:id="rId38"/>
    <p:sldId id="291" r:id="rId39"/>
    <p:sldId id="292" r:id="rId40"/>
    <p:sldId id="293" r:id="rId41"/>
    <p:sldId id="294" r:id="rId42"/>
    <p:sldId id="295" r:id="rId43"/>
    <p:sldId id="296" r:id="rId44"/>
    <p:sldId id="297" r:id="rId45"/>
    <p:sldId id="418" r:id="rId46"/>
    <p:sldId id="417" r:id="rId47"/>
    <p:sldId id="416" r:id="rId48"/>
    <p:sldId id="415" r:id="rId49"/>
    <p:sldId id="413" r:id="rId50"/>
    <p:sldId id="414" r:id="rId51"/>
    <p:sldId id="298" r:id="rId52"/>
    <p:sldId id="299" r:id="rId53"/>
    <p:sldId id="300" r:id="rId54"/>
    <p:sldId id="301" r:id="rId55"/>
    <p:sldId id="302" r:id="rId56"/>
    <p:sldId id="303" r:id="rId57"/>
    <p:sldId id="304" r:id="rId58"/>
    <p:sldId id="401" r:id="rId59"/>
    <p:sldId id="402" r:id="rId60"/>
    <p:sldId id="403" r:id="rId61"/>
    <p:sldId id="404" r:id="rId62"/>
    <p:sldId id="405" r:id="rId63"/>
    <p:sldId id="406" r:id="rId64"/>
    <p:sldId id="407" r:id="rId65"/>
    <p:sldId id="408" r:id="rId66"/>
    <p:sldId id="409" r:id="rId67"/>
    <p:sldId id="400" r:id="rId68"/>
    <p:sldId id="399" r:id="rId69"/>
    <p:sldId id="398" r:id="rId70"/>
    <p:sldId id="397" r:id="rId71"/>
    <p:sldId id="396" r:id="rId72"/>
    <p:sldId id="395" r:id="rId73"/>
    <p:sldId id="394" r:id="rId74"/>
    <p:sldId id="393" r:id="rId75"/>
    <p:sldId id="392" r:id="rId76"/>
    <p:sldId id="377" r:id="rId77"/>
    <p:sldId id="378" r:id="rId78"/>
    <p:sldId id="305" r:id="rId79"/>
    <p:sldId id="376" r:id="rId80"/>
    <p:sldId id="379" r:id="rId81"/>
    <p:sldId id="380" r:id="rId82"/>
    <p:sldId id="381" r:id="rId83"/>
    <p:sldId id="382" r:id="rId84"/>
    <p:sldId id="383" r:id="rId85"/>
    <p:sldId id="384" r:id="rId86"/>
    <p:sldId id="385" r:id="rId87"/>
    <p:sldId id="386" r:id="rId88"/>
    <p:sldId id="387" r:id="rId89"/>
    <p:sldId id="388" r:id="rId90"/>
    <p:sldId id="389" r:id="rId91"/>
    <p:sldId id="390" r:id="rId92"/>
    <p:sldId id="391" r:id="rId93"/>
    <p:sldId id="306" r:id="rId94"/>
    <p:sldId id="307" r:id="rId9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271" autoAdjust="0"/>
    <p:restoredTop sz="94660"/>
  </p:normalViewPr>
  <p:slideViewPr>
    <p:cSldViewPr>
      <p:cViewPr>
        <p:scale>
          <a:sx n="70" d="100"/>
          <a:sy n="70" d="100"/>
        </p:scale>
        <p:origin x="-1278" y="-6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8.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9.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4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DF4346F-1DDF-4CC5-880F-CBC19EE3D233}" type="datetimeFigureOut">
              <a:rPr lang="en-US" smtClean="0"/>
              <a:pPr/>
              <a:t>7/6/2013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D268460-E29D-4BE1-B8CA-256F18857A76}" type="slidenum">
              <a:rPr lang="en-US" smtClean="0"/>
              <a:pPr/>
              <a:t>‹#›</a:t>
            </a:fld>
            <a:endParaRPr lang="en-US"/>
          </a:p>
        </p:txBody>
      </p:sp>
    </p:spTree>
    <p:extLst>
      <p:ext uri="{BB962C8B-B14F-4D97-AF65-F5344CB8AC3E}">
        <p14:creationId xmlns:p14="http://schemas.microsoft.com/office/powerpoint/2010/main" val="4212339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D268460-E29D-4BE1-B8CA-256F18857A76}" type="slidenum">
              <a:rPr lang="en-US" smtClean="0"/>
              <a:pPr/>
              <a:t>67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36BF971A-A3D8-47CC-B1E2-3926FDAE51D2}" type="datetimeFigureOut">
              <a:rPr lang="en-US" smtClean="0"/>
              <a:pPr/>
              <a:t>7/6/2013</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46D8D1C2-1B36-42F6-A36B-3107C36CCE0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6BF971A-A3D8-47CC-B1E2-3926FDAE51D2}" type="datetimeFigureOut">
              <a:rPr lang="en-US" smtClean="0"/>
              <a:pPr/>
              <a:t>7/6/2013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D8D1C2-1B36-42F6-A36B-3107C36CCE0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6BF971A-A3D8-47CC-B1E2-3926FDAE51D2}" type="datetimeFigureOut">
              <a:rPr lang="en-US" smtClean="0"/>
              <a:pPr/>
              <a:t>7/6/2013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D8D1C2-1B36-42F6-A36B-3107C36CCE0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36BF971A-A3D8-47CC-B1E2-3926FDAE51D2}" type="datetimeFigureOut">
              <a:rPr lang="en-US" smtClean="0"/>
              <a:pPr/>
              <a:t>7/6/2013</a:t>
            </a:fld>
            <a:endParaRPr lang="en-US"/>
          </a:p>
        </p:txBody>
      </p:sp>
      <p:sp>
        <p:nvSpPr>
          <p:cNvPr id="9" name="Slide Number Placeholder 8"/>
          <p:cNvSpPr>
            <a:spLocks noGrp="1"/>
          </p:cNvSpPr>
          <p:nvPr>
            <p:ph type="sldNum" sz="quarter" idx="15"/>
          </p:nvPr>
        </p:nvSpPr>
        <p:spPr/>
        <p:txBody>
          <a:bodyPr rtlCol="0"/>
          <a:lstStyle/>
          <a:p>
            <a:fld id="{46D8D1C2-1B36-42F6-A36B-3107C36CCE0E}"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36BF971A-A3D8-47CC-B1E2-3926FDAE51D2}" type="datetimeFigureOut">
              <a:rPr lang="en-US" smtClean="0"/>
              <a:pPr/>
              <a:t>7/6/2013</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46D8D1C2-1B36-42F6-A36B-3107C36CCE0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36BF971A-A3D8-47CC-B1E2-3926FDAE51D2}" type="datetimeFigureOut">
              <a:rPr lang="en-US" smtClean="0"/>
              <a:pPr/>
              <a:t>7/6/2013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D8D1C2-1B36-42F6-A36B-3107C36CCE0E}"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36BF971A-A3D8-47CC-B1E2-3926FDAE51D2}" type="datetimeFigureOut">
              <a:rPr lang="en-US" smtClean="0"/>
              <a:pPr/>
              <a:t>7/6/2013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D8D1C2-1B36-42F6-A36B-3107C36CCE0E}"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36BF971A-A3D8-47CC-B1E2-3926FDAE51D2}" type="datetimeFigureOut">
              <a:rPr lang="en-US" smtClean="0"/>
              <a:pPr/>
              <a:t>7/6/2013</a:t>
            </a:fld>
            <a:endParaRPr lang="en-US"/>
          </a:p>
        </p:txBody>
      </p:sp>
      <p:sp>
        <p:nvSpPr>
          <p:cNvPr id="7" name="Slide Number Placeholder 6"/>
          <p:cNvSpPr>
            <a:spLocks noGrp="1"/>
          </p:cNvSpPr>
          <p:nvPr>
            <p:ph type="sldNum" sz="quarter" idx="11"/>
          </p:nvPr>
        </p:nvSpPr>
        <p:spPr/>
        <p:txBody>
          <a:bodyPr rtlCol="0"/>
          <a:lstStyle/>
          <a:p>
            <a:fld id="{46D8D1C2-1B36-42F6-A36B-3107C36CCE0E}"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BF971A-A3D8-47CC-B1E2-3926FDAE51D2}" type="datetimeFigureOut">
              <a:rPr lang="en-US" smtClean="0"/>
              <a:pPr/>
              <a:t>7/6/2013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D8D1C2-1B36-42F6-A36B-3107C36CCE0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36BF971A-A3D8-47CC-B1E2-3926FDAE51D2}" type="datetimeFigureOut">
              <a:rPr lang="en-US" smtClean="0"/>
              <a:pPr/>
              <a:t>7/6/2013</a:t>
            </a:fld>
            <a:endParaRPr lang="en-US"/>
          </a:p>
        </p:txBody>
      </p:sp>
      <p:sp>
        <p:nvSpPr>
          <p:cNvPr id="22" name="Slide Number Placeholder 21"/>
          <p:cNvSpPr>
            <a:spLocks noGrp="1"/>
          </p:cNvSpPr>
          <p:nvPr>
            <p:ph type="sldNum" sz="quarter" idx="15"/>
          </p:nvPr>
        </p:nvSpPr>
        <p:spPr/>
        <p:txBody>
          <a:bodyPr rtlCol="0"/>
          <a:lstStyle/>
          <a:p>
            <a:fld id="{46D8D1C2-1B36-42F6-A36B-3107C36CCE0E}"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36BF971A-A3D8-47CC-B1E2-3926FDAE51D2}" type="datetimeFigureOut">
              <a:rPr lang="en-US" smtClean="0"/>
              <a:pPr/>
              <a:t>7/6/2013</a:t>
            </a:fld>
            <a:endParaRPr lang="en-US"/>
          </a:p>
        </p:txBody>
      </p:sp>
      <p:sp>
        <p:nvSpPr>
          <p:cNvPr id="18" name="Slide Number Placeholder 17"/>
          <p:cNvSpPr>
            <a:spLocks noGrp="1"/>
          </p:cNvSpPr>
          <p:nvPr>
            <p:ph type="sldNum" sz="quarter" idx="11"/>
          </p:nvPr>
        </p:nvSpPr>
        <p:spPr/>
        <p:txBody>
          <a:bodyPr rtlCol="0"/>
          <a:lstStyle/>
          <a:p>
            <a:fld id="{46D8D1C2-1B36-42F6-A36B-3107C36CCE0E}"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36BF971A-A3D8-47CC-B1E2-3926FDAE51D2}" type="datetimeFigureOut">
              <a:rPr lang="en-US" smtClean="0"/>
              <a:pPr/>
              <a:t>7/6/2013</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46D8D1C2-1B36-42F6-A36B-3107C36CCE0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en.wikipedia.org/wiki/Henry_Gantt" TargetMode="External"/><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Microsoft_Word_97_-_2003_Document1.doc"/><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23.em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oleObject" Target="../embeddings/Microsoft_Word_97_-_2003_Document2.doc"/><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23.emf"/></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oleObject" Target="../embeddings/Microsoft_Word_97_-_2003_Document3.doc"/><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28.emf"/></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oleObject" Target="../embeddings/Microsoft_Word_97_-_2003_Document4.doc"/><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29.wmf"/></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oleObject" Target="../embeddings/Microsoft_Excel_97-2003_Worksheet5.xls"/><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41.emf"/></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752600" y="228600"/>
            <a:ext cx="7086600" cy="2286000"/>
          </a:xfrm>
          <a:solidFill>
            <a:srgbClr val="002060"/>
          </a:solidFill>
        </p:spPr>
        <p:txBody>
          <a:bodyPr>
            <a:normAutofit/>
          </a:bodyPr>
          <a:lstStyle/>
          <a:p>
            <a:pPr algn="ctr"/>
            <a:r>
              <a:rPr lang="fa-IR" sz="360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B Nazanin" pitchFamily="2" charset="-78"/>
              </a:rPr>
              <a:t>کنترل پروژه، تعریف و مفاهیم کاربردی</a:t>
            </a:r>
          </a:p>
          <a:p>
            <a:pPr algn="ctr" rtl="1"/>
            <a:r>
              <a:rPr lang="fa-IR" sz="360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B Nazanin" pitchFamily="2" charset="-78"/>
              </a:rPr>
              <a:t>در نرم افزار </a:t>
            </a:r>
            <a:r>
              <a:rPr lang="en-US" sz="360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B Nazanin" pitchFamily="2" charset="-78"/>
              </a:rPr>
              <a:t>MSP</a:t>
            </a:r>
            <a:endParaRPr lang="fa-IR" sz="360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B Nazanin" pitchFamily="2" charset="-78"/>
            </a:endParaRPr>
          </a:p>
          <a:p>
            <a:pPr algn="ctr" rtl="1"/>
            <a:r>
              <a:rPr lang="fa-IR" sz="360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B Nazanin" pitchFamily="2" charset="-78"/>
              </a:rPr>
              <a:t>تهیه و تنظیم : محمد رضا مهرجو</a:t>
            </a:r>
            <a:endParaRPr lang="en-US" sz="360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B Nazanin" pitchFamily="2" charset="-78"/>
            </a:endParaRPr>
          </a:p>
        </p:txBody>
      </p:sp>
      <p:pic>
        <p:nvPicPr>
          <p:cNvPr id="5" name="Picture 2" descr="C:\Documents and Settings\m.kharratpour.ARPAGROUP\Desktop\1.png"/>
          <p:cNvPicPr>
            <a:picLocks noChangeAspect="1" noChangeArrowheads="1"/>
          </p:cNvPicPr>
          <p:nvPr/>
        </p:nvPicPr>
        <p:blipFill>
          <a:blip r:embed="rId2" cstate="print"/>
          <a:srcRect/>
          <a:stretch>
            <a:fillRect/>
          </a:stretch>
        </p:blipFill>
        <p:spPr bwMode="auto">
          <a:xfrm>
            <a:off x="2286000" y="4572000"/>
            <a:ext cx="2514600" cy="21336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
            <a:ext cx="8534400" cy="4419600"/>
          </a:xfrm>
        </p:spPr>
        <p:txBody>
          <a:bodyPr>
            <a:noAutofit/>
          </a:bodyPr>
          <a:lstStyle/>
          <a:p>
            <a:pPr algn="ctr" rtl="1"/>
            <a:r>
              <a:rPr lang="ar-SA" sz="2800" b="1" u="sng" dirty="0" smtClean="0">
                <a:solidFill>
                  <a:schemeClr val="accent3">
                    <a:lumMod val="50000"/>
                  </a:schemeClr>
                </a:solidFill>
                <a:cs typeface="B Nazanin" pitchFamily="2" charset="-78"/>
              </a:rPr>
              <a:t>مهمترين روشهاي تقسيم و تفكيك اقلام پروژه عبارتند از :</a:t>
            </a:r>
            <a:r>
              <a:rPr lang="en-US" sz="1800" dirty="0" smtClean="0">
                <a:solidFill>
                  <a:schemeClr val="tx1"/>
                </a:solidFill>
                <a:cs typeface="B Nazanin" pitchFamily="2" charset="-78"/>
              </a:rPr>
              <a:t/>
            </a:r>
            <a:br>
              <a:rPr lang="en-US" sz="1800" dirty="0" smtClean="0">
                <a:solidFill>
                  <a:schemeClr val="tx1"/>
                </a:solidFill>
                <a:cs typeface="B Nazanin" pitchFamily="2" charset="-78"/>
              </a:rPr>
            </a:br>
            <a:r>
              <a:rPr lang="fa-IR" sz="1800" dirty="0" smtClean="0">
                <a:solidFill>
                  <a:schemeClr val="tx1"/>
                </a:solidFill>
                <a:cs typeface="B Nazanin" pitchFamily="2" charset="-78"/>
              </a:rPr>
              <a:t/>
            </a:r>
            <a:br>
              <a:rPr lang="fa-IR" sz="1800" dirty="0" smtClean="0">
                <a:solidFill>
                  <a:schemeClr val="tx1"/>
                </a:solidFill>
                <a:cs typeface="B Nazanin" pitchFamily="2" charset="-78"/>
              </a:rPr>
            </a:br>
            <a:r>
              <a:rPr lang="ar-SA" sz="1800" b="1" u="sng" dirty="0" smtClean="0">
                <a:solidFill>
                  <a:schemeClr val="accent1">
                    <a:lumMod val="75000"/>
                  </a:schemeClr>
                </a:solidFill>
                <a:cs typeface="B Nazanin" pitchFamily="2" charset="-78"/>
              </a:rPr>
              <a:t>بر اساس واحدهاي فيزيكي : </a:t>
            </a:r>
            <a:r>
              <a:rPr lang="ar-SA" sz="1800" b="1" dirty="0" smtClean="0">
                <a:solidFill>
                  <a:schemeClr val="tx1"/>
                </a:solidFill>
                <a:cs typeface="B Nazanin" pitchFamily="2" charset="-78"/>
              </a:rPr>
              <a:t>يعني اقلام هر سطح بر اساس مشخصات فيزيكي آن تقسيم‌بندي مي‌شوند.</a:t>
            </a:r>
            <a:r>
              <a:rPr lang="en-US" sz="1800" dirty="0" smtClean="0">
                <a:solidFill>
                  <a:schemeClr val="tx1"/>
                </a:solidFill>
                <a:cs typeface="B Nazanin" pitchFamily="2" charset="-78"/>
              </a:rPr>
              <a:t/>
            </a:r>
            <a:br>
              <a:rPr lang="en-US" sz="1800" dirty="0" smtClean="0">
                <a:solidFill>
                  <a:schemeClr val="tx1"/>
                </a:solidFill>
                <a:cs typeface="B Nazanin" pitchFamily="2" charset="-78"/>
              </a:rPr>
            </a:br>
            <a:r>
              <a:rPr lang="en-US" sz="1800" b="1" dirty="0" smtClean="0">
                <a:solidFill>
                  <a:schemeClr val="tx1"/>
                </a:solidFill>
                <a:cs typeface="B Nazanin" pitchFamily="2" charset="-78"/>
              </a:rPr>
              <a:t> </a:t>
            </a:r>
            <a:r>
              <a:rPr lang="en-US" sz="1800" dirty="0" smtClean="0">
                <a:solidFill>
                  <a:schemeClr val="tx1"/>
                </a:solidFill>
                <a:cs typeface="B Nazanin" pitchFamily="2" charset="-78"/>
              </a:rPr>
              <a:t/>
            </a:r>
            <a:br>
              <a:rPr lang="en-US" sz="1800" dirty="0" smtClean="0">
                <a:solidFill>
                  <a:schemeClr val="tx1"/>
                </a:solidFill>
                <a:cs typeface="B Nazanin" pitchFamily="2" charset="-78"/>
              </a:rPr>
            </a:br>
            <a:r>
              <a:rPr lang="ar-SA" sz="1800" b="1" u="sng" dirty="0" smtClean="0">
                <a:solidFill>
                  <a:schemeClr val="accent1">
                    <a:lumMod val="75000"/>
                  </a:schemeClr>
                </a:solidFill>
                <a:cs typeface="B Nazanin" pitchFamily="2" charset="-78"/>
              </a:rPr>
              <a:t>بر اساس تقسيمات جغرافيايي : </a:t>
            </a:r>
            <a:r>
              <a:rPr lang="ar-SA" sz="1800" b="1" dirty="0" smtClean="0">
                <a:solidFill>
                  <a:schemeClr val="tx1"/>
                </a:solidFill>
                <a:cs typeface="B Nazanin" pitchFamily="2" charset="-78"/>
              </a:rPr>
              <a:t>در صورتيكه پروژه به مكانهايي كه در آنها انجام مي‌شود بستگي داشته باشد , تقسيم اقلام پروژه بر اساس مكانهاي جغرافيايي انجام خواهد شد .</a:t>
            </a:r>
            <a:r>
              <a:rPr lang="en-US" sz="1800" dirty="0" smtClean="0">
                <a:solidFill>
                  <a:schemeClr val="tx1"/>
                </a:solidFill>
                <a:cs typeface="B Nazanin" pitchFamily="2" charset="-78"/>
              </a:rPr>
              <a:t/>
            </a:r>
            <a:br>
              <a:rPr lang="en-US" sz="1800" dirty="0" smtClean="0">
                <a:solidFill>
                  <a:schemeClr val="tx1"/>
                </a:solidFill>
                <a:cs typeface="B Nazanin" pitchFamily="2" charset="-78"/>
              </a:rPr>
            </a:br>
            <a:r>
              <a:rPr lang="ar-SA" sz="1800" b="1" dirty="0" smtClean="0">
                <a:solidFill>
                  <a:schemeClr val="tx1"/>
                </a:solidFill>
                <a:cs typeface="B Nazanin" pitchFamily="2" charset="-78"/>
              </a:rPr>
              <a:t> </a:t>
            </a:r>
            <a:r>
              <a:rPr lang="en-US" sz="1800" dirty="0" smtClean="0">
                <a:solidFill>
                  <a:schemeClr val="tx1"/>
                </a:solidFill>
                <a:cs typeface="B Nazanin" pitchFamily="2" charset="-78"/>
              </a:rPr>
              <a:t/>
            </a:r>
            <a:br>
              <a:rPr lang="en-US" sz="1800" dirty="0" smtClean="0">
                <a:solidFill>
                  <a:schemeClr val="tx1"/>
                </a:solidFill>
                <a:cs typeface="B Nazanin" pitchFamily="2" charset="-78"/>
              </a:rPr>
            </a:br>
            <a:r>
              <a:rPr lang="ar-SA" sz="1800" b="1" u="sng" dirty="0" smtClean="0">
                <a:solidFill>
                  <a:schemeClr val="accent1">
                    <a:lumMod val="75000"/>
                  </a:schemeClr>
                </a:solidFill>
                <a:cs typeface="B Nazanin" pitchFamily="2" charset="-78"/>
              </a:rPr>
              <a:t>بر اساس سلسله مراتب زماني : </a:t>
            </a:r>
            <a:r>
              <a:rPr lang="ar-SA" sz="1800" b="1" dirty="0" smtClean="0">
                <a:solidFill>
                  <a:schemeClr val="tx1"/>
                </a:solidFill>
                <a:cs typeface="B Nazanin" pitchFamily="2" charset="-78"/>
              </a:rPr>
              <a:t>در اين روش توالي انجام هر فاز پس از ديگري مدنظر قرار مي‌گيرد و اقلام قابل تحويل هر فاز پيش‌نياز انجام فازهاي بعدي مي‌باشند.</a:t>
            </a:r>
            <a:r>
              <a:rPr lang="en-US" sz="1800" dirty="0" smtClean="0">
                <a:solidFill>
                  <a:schemeClr val="tx1"/>
                </a:solidFill>
                <a:cs typeface="B Nazanin" pitchFamily="2" charset="-78"/>
              </a:rPr>
              <a:t/>
            </a:r>
            <a:br>
              <a:rPr lang="en-US" sz="1800" dirty="0" smtClean="0">
                <a:solidFill>
                  <a:schemeClr val="tx1"/>
                </a:solidFill>
                <a:cs typeface="B Nazanin" pitchFamily="2" charset="-78"/>
              </a:rPr>
            </a:br>
            <a:r>
              <a:rPr lang="ar-SA" sz="1800" b="1" dirty="0" smtClean="0">
                <a:solidFill>
                  <a:schemeClr val="tx1"/>
                </a:solidFill>
                <a:cs typeface="B Nazanin" pitchFamily="2" charset="-78"/>
              </a:rPr>
              <a:t> </a:t>
            </a:r>
            <a:r>
              <a:rPr lang="en-US" sz="1800" dirty="0" smtClean="0">
                <a:solidFill>
                  <a:schemeClr val="tx1"/>
                </a:solidFill>
                <a:cs typeface="B Nazanin" pitchFamily="2" charset="-78"/>
              </a:rPr>
              <a:t/>
            </a:r>
            <a:br>
              <a:rPr lang="en-US" sz="1800" dirty="0" smtClean="0">
                <a:solidFill>
                  <a:schemeClr val="tx1"/>
                </a:solidFill>
                <a:cs typeface="B Nazanin" pitchFamily="2" charset="-78"/>
              </a:rPr>
            </a:br>
            <a:r>
              <a:rPr lang="ar-SA" sz="1800" b="1" u="sng" dirty="0" smtClean="0">
                <a:solidFill>
                  <a:schemeClr val="accent1">
                    <a:lumMod val="75000"/>
                  </a:schemeClr>
                </a:solidFill>
                <a:cs typeface="B Nazanin" pitchFamily="2" charset="-78"/>
              </a:rPr>
              <a:t>بر اساس ساختار سازماني : </a:t>
            </a:r>
            <a:r>
              <a:rPr lang="ar-SA" sz="1800" b="1" dirty="0" smtClean="0">
                <a:solidFill>
                  <a:schemeClr val="tx1"/>
                </a:solidFill>
                <a:cs typeface="B Nazanin" pitchFamily="2" charset="-78"/>
              </a:rPr>
              <a:t>در اين روش ساختار پروژه و ساختار سازماني بر يكديگر منطبق مي‌شوند . به عبارتي اقلام پروژه به واحدهاي سازماني مسئول هر يك شكسته مي‌شود . در اين روش نام واحدها و سازمانهاي سهيم در اجراي پروژه در </a:t>
            </a:r>
            <a:r>
              <a:rPr lang="fa-IR" sz="1800" b="1" dirty="0" smtClean="0">
                <a:solidFill>
                  <a:schemeClr val="tx1"/>
                </a:solidFill>
                <a:cs typeface="B Nazanin" pitchFamily="2" charset="-78"/>
              </a:rPr>
              <a:t>سطح دوم نمودار </a:t>
            </a:r>
            <a:r>
              <a:rPr lang="en-US" sz="1600" b="1" dirty="0" smtClean="0">
                <a:solidFill>
                  <a:schemeClr val="tx1"/>
                </a:solidFill>
                <a:cs typeface="B Nazanin" pitchFamily="2" charset="-78"/>
              </a:rPr>
              <a:t>PCWBS</a:t>
            </a:r>
            <a:r>
              <a:rPr lang="fa-IR" sz="1800" b="1" dirty="0" smtClean="0">
                <a:solidFill>
                  <a:schemeClr val="tx1"/>
                </a:solidFill>
                <a:cs typeface="B Nazanin" pitchFamily="2" charset="-78"/>
              </a:rPr>
              <a:t> قرار می گیرد. </a:t>
            </a:r>
            <a:r>
              <a:rPr lang="en-US" sz="1800" dirty="0" smtClean="0">
                <a:solidFill>
                  <a:schemeClr val="tx1"/>
                </a:solidFill>
                <a:cs typeface="B Nazanin" pitchFamily="2" charset="-78"/>
              </a:rPr>
              <a:t/>
            </a:r>
            <a:br>
              <a:rPr lang="en-US" sz="1800" dirty="0" smtClean="0">
                <a:solidFill>
                  <a:schemeClr val="tx1"/>
                </a:solidFill>
                <a:cs typeface="B Nazanin" pitchFamily="2" charset="-78"/>
              </a:rPr>
            </a:br>
            <a:endParaRPr lang="en-US" sz="1800" dirty="0">
              <a:solidFill>
                <a:schemeClr val="tx1"/>
              </a:solidFill>
              <a:cs typeface="B Nazanin" pitchFamily="2" charset="-78"/>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609600"/>
            <a:ext cx="6172200" cy="4343400"/>
          </a:xfrm>
        </p:spPr>
        <p:txBody>
          <a:bodyPr>
            <a:normAutofit/>
          </a:bodyPr>
          <a:lstStyle/>
          <a:p>
            <a:pPr algn="ctr" rtl="1"/>
            <a:r>
              <a:rPr lang="ar-SA" sz="2800" b="1" u="sng" dirty="0" smtClean="0">
                <a:solidFill>
                  <a:schemeClr val="accent3">
                    <a:lumMod val="75000"/>
                  </a:schemeClr>
                </a:solidFill>
                <a:cs typeface="B Nazanin" pitchFamily="2" charset="-78"/>
              </a:rPr>
              <a:t>قابليتها و مشخصات </a:t>
            </a:r>
            <a:r>
              <a:rPr lang="en-US" sz="2400" b="1" u="sng" dirty="0" smtClean="0">
                <a:solidFill>
                  <a:schemeClr val="accent3">
                    <a:lumMod val="75000"/>
                  </a:schemeClr>
                </a:solidFill>
                <a:cs typeface="B Nazanin" pitchFamily="2" charset="-78"/>
              </a:rPr>
              <a:t>PCWBS</a:t>
            </a:r>
            <a:r>
              <a:rPr lang="ar-SA" sz="2800" b="1" u="sng" dirty="0" smtClean="0">
                <a:solidFill>
                  <a:schemeClr val="accent3">
                    <a:lumMod val="75000"/>
                  </a:schemeClr>
                </a:solidFill>
                <a:cs typeface="B Nazanin" pitchFamily="2" charset="-78"/>
              </a:rPr>
              <a:t> عبارتند از : </a:t>
            </a:r>
            <a:r>
              <a:rPr lang="fa-IR" sz="1800" b="1" u="sng" dirty="0" smtClean="0">
                <a:solidFill>
                  <a:schemeClr val="accent3">
                    <a:lumMod val="75000"/>
                  </a:schemeClr>
                </a:solidFill>
                <a:cs typeface="B Nazanin" pitchFamily="2" charset="-78"/>
              </a:rPr>
              <a:t/>
            </a:r>
            <a:br>
              <a:rPr lang="fa-IR" sz="1800" b="1" u="sng" dirty="0" smtClean="0">
                <a:solidFill>
                  <a:schemeClr val="accent3">
                    <a:lumMod val="75000"/>
                  </a:schemeClr>
                </a:solidFill>
                <a:cs typeface="B Nazanin" pitchFamily="2" charset="-78"/>
              </a:rPr>
            </a:br>
            <a:r>
              <a:rPr lang="ar-SA" sz="1800" b="1" dirty="0" smtClean="0">
                <a:solidFill>
                  <a:schemeClr val="tx1"/>
                </a:solidFill>
                <a:cs typeface="B Nazanin" pitchFamily="2" charset="-78"/>
              </a:rPr>
              <a:t/>
            </a:r>
            <a:br>
              <a:rPr lang="ar-SA" sz="1800" b="1" dirty="0" smtClean="0">
                <a:solidFill>
                  <a:schemeClr val="tx1"/>
                </a:solidFill>
                <a:cs typeface="B Nazanin" pitchFamily="2" charset="-78"/>
              </a:rPr>
            </a:br>
            <a:r>
              <a:rPr lang="ar-SA" sz="2000" b="1" dirty="0" smtClean="0">
                <a:solidFill>
                  <a:schemeClr val="tx1"/>
                </a:solidFill>
                <a:cs typeface="B Nazanin" pitchFamily="2" charset="-78"/>
              </a:rPr>
              <a:t>1- جمع‌پذيري.</a:t>
            </a:r>
            <a:br>
              <a:rPr lang="ar-SA" sz="2000" b="1" dirty="0" smtClean="0">
                <a:solidFill>
                  <a:schemeClr val="tx1"/>
                </a:solidFill>
                <a:cs typeface="B Nazanin" pitchFamily="2" charset="-78"/>
              </a:rPr>
            </a:br>
            <a:r>
              <a:rPr lang="ar-SA" sz="2000" b="1" dirty="0" smtClean="0">
                <a:solidFill>
                  <a:schemeClr val="tx1"/>
                </a:solidFill>
                <a:cs typeface="B Nazanin" pitchFamily="2" charset="-78"/>
              </a:rPr>
              <a:t/>
            </a:r>
            <a:br>
              <a:rPr lang="ar-SA" sz="2000" b="1" dirty="0" smtClean="0">
                <a:solidFill>
                  <a:schemeClr val="tx1"/>
                </a:solidFill>
                <a:cs typeface="B Nazanin" pitchFamily="2" charset="-78"/>
              </a:rPr>
            </a:br>
            <a:r>
              <a:rPr lang="ar-SA" sz="2000" b="1" dirty="0" smtClean="0">
                <a:solidFill>
                  <a:schemeClr val="tx1"/>
                </a:solidFill>
                <a:cs typeface="B Nazanin" pitchFamily="2" charset="-78"/>
              </a:rPr>
              <a:t>2- بررسي از بالا به پايين تا محصولي از قلم نيفتد.</a:t>
            </a:r>
            <a:br>
              <a:rPr lang="ar-SA" sz="2000" b="1" dirty="0" smtClean="0">
                <a:solidFill>
                  <a:schemeClr val="tx1"/>
                </a:solidFill>
                <a:cs typeface="B Nazanin" pitchFamily="2" charset="-78"/>
              </a:rPr>
            </a:br>
            <a:r>
              <a:rPr lang="ar-SA" sz="2000" b="1" dirty="0" smtClean="0">
                <a:solidFill>
                  <a:schemeClr val="tx1"/>
                </a:solidFill>
                <a:cs typeface="B Nazanin" pitchFamily="2" charset="-78"/>
              </a:rPr>
              <a:t/>
            </a:r>
            <a:br>
              <a:rPr lang="ar-SA" sz="2000" b="1" dirty="0" smtClean="0">
                <a:solidFill>
                  <a:schemeClr val="tx1"/>
                </a:solidFill>
                <a:cs typeface="B Nazanin" pitchFamily="2" charset="-78"/>
              </a:rPr>
            </a:br>
            <a:r>
              <a:rPr lang="ar-SA" sz="2000" b="1" dirty="0" smtClean="0">
                <a:solidFill>
                  <a:schemeClr val="tx1"/>
                </a:solidFill>
                <a:cs typeface="B Nazanin" pitchFamily="2" charset="-78"/>
              </a:rPr>
              <a:t>3- هدايت طبيعي برنامه‌ريزي از اقلام به فعاليتها.</a:t>
            </a:r>
            <a:br>
              <a:rPr lang="ar-SA" sz="2000" b="1" dirty="0" smtClean="0">
                <a:solidFill>
                  <a:schemeClr val="tx1"/>
                </a:solidFill>
                <a:cs typeface="B Nazanin" pitchFamily="2" charset="-78"/>
              </a:rPr>
            </a:br>
            <a:r>
              <a:rPr lang="ar-SA" sz="2000" b="1" dirty="0" smtClean="0">
                <a:solidFill>
                  <a:schemeClr val="tx1"/>
                </a:solidFill>
                <a:cs typeface="B Nazanin" pitchFamily="2" charset="-78"/>
              </a:rPr>
              <a:t/>
            </a:r>
            <a:br>
              <a:rPr lang="ar-SA" sz="2000" b="1" dirty="0" smtClean="0">
                <a:solidFill>
                  <a:schemeClr val="tx1"/>
                </a:solidFill>
                <a:cs typeface="B Nazanin" pitchFamily="2" charset="-78"/>
              </a:rPr>
            </a:br>
            <a:r>
              <a:rPr lang="ar-SA" sz="2000" b="1" dirty="0" smtClean="0">
                <a:solidFill>
                  <a:schemeClr val="tx1"/>
                </a:solidFill>
                <a:cs typeface="B Nazanin" pitchFamily="2" charset="-78"/>
              </a:rPr>
              <a:t>4- ايجاد زمينه نظارت بر پروژه.</a:t>
            </a:r>
            <a:r>
              <a:rPr lang="ar-SA" sz="1800" b="1" dirty="0" smtClean="0">
                <a:solidFill>
                  <a:schemeClr val="tx1"/>
                </a:solidFill>
                <a:cs typeface="B Nazanin" pitchFamily="2" charset="-78"/>
              </a:rPr>
              <a:t/>
            </a:r>
            <a:br>
              <a:rPr lang="ar-SA" sz="1800" b="1" dirty="0" smtClean="0">
                <a:solidFill>
                  <a:schemeClr val="tx1"/>
                </a:solidFill>
                <a:cs typeface="B Nazanin" pitchFamily="2" charset="-78"/>
              </a:rPr>
            </a:br>
            <a:r>
              <a:rPr lang="ar-SA" sz="1800" b="1" dirty="0" smtClean="0">
                <a:solidFill>
                  <a:schemeClr val="tx1"/>
                </a:solidFill>
                <a:cs typeface="B Nazanin" pitchFamily="2" charset="-78"/>
              </a:rPr>
              <a:t/>
            </a:r>
            <a:br>
              <a:rPr lang="ar-SA" sz="1800" b="1" dirty="0" smtClean="0">
                <a:solidFill>
                  <a:schemeClr val="tx1"/>
                </a:solidFill>
                <a:cs typeface="B Nazanin" pitchFamily="2" charset="-78"/>
              </a:rPr>
            </a:br>
            <a:r>
              <a:rPr lang="en-US" sz="1800" b="1" dirty="0" smtClean="0">
                <a:solidFill>
                  <a:schemeClr val="tx1"/>
                </a:solidFill>
                <a:cs typeface="B Nazanin" pitchFamily="2" charset="-78"/>
              </a:rPr>
              <a:t/>
            </a:r>
            <a:br>
              <a:rPr lang="en-US" sz="1800" b="1" dirty="0" smtClean="0">
                <a:solidFill>
                  <a:schemeClr val="tx1"/>
                </a:solidFill>
                <a:cs typeface="B Nazanin" pitchFamily="2" charset="-78"/>
              </a:rPr>
            </a:br>
            <a:endParaRPr lang="en-US" sz="1800" b="1" dirty="0">
              <a:solidFill>
                <a:schemeClr val="tx1"/>
              </a:solidFill>
              <a:cs typeface="B Nazanin" pitchFamily="2" charset="-78"/>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p:nvPr/>
        </p:nvPicPr>
        <p:blipFill>
          <a:blip r:embed="rId2" cstate="print"/>
          <a:srcRect/>
          <a:stretch>
            <a:fillRect/>
          </a:stretch>
        </p:blipFill>
        <p:spPr bwMode="auto">
          <a:xfrm>
            <a:off x="1295400" y="762000"/>
            <a:ext cx="6267450" cy="4191000"/>
          </a:xfrm>
          <a:prstGeom prst="rect">
            <a:avLst/>
          </a:prstGeom>
          <a:noFill/>
          <a:ln w="9525">
            <a:noFill/>
            <a:miter lim="800000"/>
            <a:headEnd/>
            <a:tailEnd/>
          </a:ln>
        </p:spPr>
      </p:pic>
      <p:sp>
        <p:nvSpPr>
          <p:cNvPr id="2" name="Title 1"/>
          <p:cNvSpPr>
            <a:spLocks noGrp="1"/>
          </p:cNvSpPr>
          <p:nvPr>
            <p:ph type="title"/>
          </p:nvPr>
        </p:nvSpPr>
        <p:spPr>
          <a:xfrm>
            <a:off x="2438400" y="228600"/>
            <a:ext cx="4191000" cy="838200"/>
          </a:xfrm>
        </p:spPr>
        <p:txBody>
          <a:bodyPr anchor="ctr">
            <a:normAutofit fontScale="90000"/>
          </a:bodyPr>
          <a:lstStyle/>
          <a:p>
            <a:pPr algn="ctr" rtl="1"/>
            <a:r>
              <a:rPr lang="ar-SA" b="1" u="sng" dirty="0" smtClean="0">
                <a:solidFill>
                  <a:schemeClr val="accent3"/>
                </a:solidFill>
                <a:cs typeface="B Nazanin" pitchFamily="2" charset="-78"/>
              </a:rPr>
              <a:t>مثالی از پروژه ساختمان  2 طبقه</a:t>
            </a:r>
            <a:r>
              <a:rPr lang="en-US" dirty="0" smtClean="0">
                <a:solidFill>
                  <a:schemeClr val="accent3"/>
                </a:solidFill>
                <a:cs typeface="B Nazanin" pitchFamily="2" charset="-78"/>
              </a:rPr>
              <a:t/>
            </a:r>
            <a:br>
              <a:rPr lang="en-US" dirty="0" smtClean="0">
                <a:solidFill>
                  <a:schemeClr val="accent3"/>
                </a:solidFill>
                <a:cs typeface="B Nazanin" pitchFamily="2" charset="-78"/>
              </a:rPr>
            </a:br>
            <a:endParaRPr lang="en-US" dirty="0">
              <a:solidFill>
                <a:schemeClr val="accent3"/>
              </a:solidFill>
              <a:cs typeface="B Nazanin" pitchFamily="2" charset="-78"/>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48000" y="228600"/>
            <a:ext cx="2819400" cy="830997"/>
          </a:xfrm>
          <a:prstGeom prst="rect">
            <a:avLst/>
          </a:prstGeom>
          <a:noFill/>
        </p:spPr>
        <p:txBody>
          <a:bodyPr wrap="square" rtlCol="0" anchor="ctr">
            <a:spAutoFit/>
          </a:bodyPr>
          <a:lstStyle/>
          <a:p>
            <a:pPr algn="ctr"/>
            <a:r>
              <a:rPr lang="ar-SA" sz="2400" b="1" u="sng" dirty="0" smtClean="0">
                <a:solidFill>
                  <a:schemeClr val="accent3">
                    <a:lumMod val="75000"/>
                  </a:schemeClr>
                </a:solidFill>
                <a:cs typeface="B Nazanin" pitchFamily="2" charset="-78"/>
              </a:rPr>
              <a:t>مثالی از پارس جنوبی</a:t>
            </a:r>
            <a:endParaRPr lang="en-US" sz="2400" b="1" dirty="0" smtClean="0">
              <a:solidFill>
                <a:schemeClr val="accent3">
                  <a:lumMod val="75000"/>
                </a:schemeClr>
              </a:solidFill>
              <a:cs typeface="B Nazanin" pitchFamily="2" charset="-78"/>
            </a:endParaRPr>
          </a:p>
          <a:p>
            <a:pPr algn="ctr"/>
            <a:endParaRPr lang="en-US" sz="2400" b="1" dirty="0">
              <a:solidFill>
                <a:schemeClr val="accent3">
                  <a:lumMod val="75000"/>
                </a:schemeClr>
              </a:solidFill>
              <a:cs typeface="B Nazanin" pitchFamily="2" charset="-78"/>
            </a:endParaRPr>
          </a:p>
        </p:txBody>
      </p:sp>
      <p:pic>
        <p:nvPicPr>
          <p:cNvPr id="5" name="Picture 4"/>
          <p:cNvPicPr/>
          <p:nvPr/>
        </p:nvPicPr>
        <p:blipFill>
          <a:blip r:embed="rId2" cstate="print"/>
          <a:srcRect/>
          <a:stretch>
            <a:fillRect/>
          </a:stretch>
        </p:blipFill>
        <p:spPr bwMode="auto">
          <a:xfrm>
            <a:off x="609600" y="914400"/>
            <a:ext cx="7391400" cy="4191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296" y="1219200"/>
            <a:ext cx="8763000" cy="1782762"/>
          </a:xfrm>
        </p:spPr>
        <p:txBody>
          <a:bodyPr>
            <a:noAutofit/>
          </a:bodyPr>
          <a:lstStyle/>
          <a:p>
            <a:pPr algn="r" rtl="1"/>
            <a:r>
              <a:rPr lang="fa-IR" sz="2400" b="1" u="sng" dirty="0" smtClean="0">
                <a:solidFill>
                  <a:schemeClr val="accent1">
                    <a:lumMod val="75000"/>
                  </a:schemeClr>
                </a:solidFill>
                <a:cs typeface="B Nazanin" pitchFamily="2" charset="-78"/>
              </a:rPr>
              <a:t>عملیات </a:t>
            </a:r>
            <a:r>
              <a:rPr lang="fa-IR" sz="2000" b="1" dirty="0" smtClean="0">
                <a:solidFill>
                  <a:schemeClr val="tx1"/>
                </a:solidFill>
                <a:cs typeface="B Nazanin" pitchFamily="2" charset="-78"/>
              </a:rPr>
              <a:t>، تلاش و انرژی است که جهت بدست آوردن اقلام قابل تحویل پروژه مورد نیاز خواهد بود ؛ این تلاش و انرژی در قالب تخصص ها و رده های تخصصی مختلف نمایان و مستند می شود. پروژه بایستی به چند مرحله کاملاً متمایز دسته بندی گردد و چون کلیه فعالیتهای خروجی در هر مرحله ، ورودی برای مرحله بعدی می باشد بایستی کلیه تغییرات در هر مرحله تحت کنترل درآیند.</a:t>
            </a:r>
            <a:r>
              <a:rPr lang="en-US" sz="2000" b="1" dirty="0" smtClean="0">
                <a:solidFill>
                  <a:schemeClr val="tx1"/>
                </a:solidFill>
                <a:cs typeface="B Nazanin" pitchFamily="2" charset="-78"/>
              </a:rPr>
              <a:t/>
            </a:r>
            <a:br>
              <a:rPr lang="en-US" sz="2000" b="1" dirty="0" smtClean="0">
                <a:solidFill>
                  <a:schemeClr val="tx1"/>
                </a:solidFill>
                <a:cs typeface="B Nazanin" pitchFamily="2" charset="-78"/>
              </a:rPr>
            </a:br>
            <a:endParaRPr lang="en-US" sz="2000" b="1" dirty="0">
              <a:solidFill>
                <a:schemeClr val="tx1"/>
              </a:solidFill>
              <a:cs typeface="B Nazanin" pitchFamily="2" charset="-78"/>
            </a:endParaRPr>
          </a:p>
        </p:txBody>
      </p:sp>
      <p:sp>
        <p:nvSpPr>
          <p:cNvPr id="4" name="TextBox 3"/>
          <p:cNvSpPr txBox="1"/>
          <p:nvPr/>
        </p:nvSpPr>
        <p:spPr>
          <a:xfrm>
            <a:off x="457200" y="2781086"/>
            <a:ext cx="8305800" cy="2677656"/>
          </a:xfrm>
          <a:prstGeom prst="rect">
            <a:avLst/>
          </a:prstGeom>
          <a:noFill/>
        </p:spPr>
        <p:txBody>
          <a:bodyPr wrap="square" rtlCol="0">
            <a:spAutoFit/>
          </a:bodyPr>
          <a:lstStyle/>
          <a:p>
            <a:pPr algn="ctr" rtl="1"/>
            <a:r>
              <a:rPr lang="ar-SA" sz="2400" b="1" u="sng" dirty="0" smtClean="0">
                <a:solidFill>
                  <a:schemeClr val="accent1">
                    <a:lumMod val="50000"/>
                  </a:schemeClr>
                </a:solidFill>
                <a:cs typeface="B Nazanin" pitchFamily="2" charset="-78"/>
              </a:rPr>
              <a:t>معیارهای تقسیم </a:t>
            </a:r>
            <a:r>
              <a:rPr lang="en-US" sz="2400" b="1" u="sng" dirty="0" smtClean="0">
                <a:solidFill>
                  <a:schemeClr val="accent1">
                    <a:lumMod val="50000"/>
                  </a:schemeClr>
                </a:solidFill>
                <a:cs typeface="B Nazanin" pitchFamily="2" charset="-78"/>
              </a:rPr>
              <a:t>FWBS</a:t>
            </a:r>
            <a:r>
              <a:rPr lang="fa-IR" sz="2400" b="1" u="sng" dirty="0" smtClean="0">
                <a:solidFill>
                  <a:schemeClr val="accent1">
                    <a:lumMod val="50000"/>
                  </a:schemeClr>
                </a:solidFill>
                <a:cs typeface="B Nazanin" pitchFamily="2" charset="-78"/>
              </a:rPr>
              <a:t> عبارتند از :</a:t>
            </a:r>
          </a:p>
          <a:p>
            <a:pPr algn="ctr" rtl="1"/>
            <a:endParaRPr lang="fa-IR" b="1" u="sng" dirty="0" smtClean="0">
              <a:solidFill>
                <a:schemeClr val="accent1">
                  <a:lumMod val="75000"/>
                </a:schemeClr>
              </a:solidFill>
              <a:cs typeface="B Nazanin" pitchFamily="2" charset="-78"/>
            </a:endParaRPr>
          </a:p>
          <a:p>
            <a:pPr algn="ctr" rtl="1"/>
            <a:endParaRPr lang="en-US" u="sng" dirty="0" smtClean="0">
              <a:solidFill>
                <a:schemeClr val="accent1">
                  <a:lumMod val="75000"/>
                </a:schemeClr>
              </a:solidFill>
              <a:cs typeface="B Nazanin" pitchFamily="2" charset="-78"/>
            </a:endParaRPr>
          </a:p>
          <a:p>
            <a:pPr lvl="0" algn="r" rtl="1"/>
            <a:r>
              <a:rPr lang="ar-SA" b="1" u="sng" dirty="0" smtClean="0">
                <a:solidFill>
                  <a:schemeClr val="accent1">
                    <a:lumMod val="50000"/>
                  </a:schemeClr>
                </a:solidFill>
                <a:cs typeface="B Nazanin" pitchFamily="2" charset="-78"/>
              </a:rPr>
              <a:t>ساختار سازماني : </a:t>
            </a:r>
            <a:r>
              <a:rPr lang="ar-SA" b="1" dirty="0" smtClean="0">
                <a:cs typeface="B Nazanin" pitchFamily="2" charset="-78"/>
              </a:rPr>
              <a:t>در صورتيكه بر اساس </a:t>
            </a:r>
            <a:r>
              <a:rPr lang="en-US" b="1" dirty="0" smtClean="0">
                <a:cs typeface="B Nazanin" pitchFamily="2" charset="-78"/>
              </a:rPr>
              <a:t>Function</a:t>
            </a:r>
            <a:r>
              <a:rPr lang="ar-SA" b="1" dirty="0" smtClean="0">
                <a:cs typeface="B Nazanin" pitchFamily="2" charset="-78"/>
              </a:rPr>
              <a:t> سازماندهي شده باشد .</a:t>
            </a:r>
            <a:endParaRPr lang="en-US" dirty="0" smtClean="0">
              <a:cs typeface="B Nazanin" pitchFamily="2" charset="-78"/>
            </a:endParaRPr>
          </a:p>
          <a:p>
            <a:pPr algn="r" rtl="1"/>
            <a:r>
              <a:rPr lang="en-US" b="1" dirty="0" smtClean="0">
                <a:cs typeface="B Nazanin" pitchFamily="2" charset="-78"/>
              </a:rPr>
              <a:t> </a:t>
            </a:r>
            <a:endParaRPr lang="en-US" dirty="0" smtClean="0">
              <a:cs typeface="B Nazanin" pitchFamily="2" charset="-78"/>
            </a:endParaRPr>
          </a:p>
          <a:p>
            <a:pPr lvl="0" algn="r" rtl="1"/>
            <a:r>
              <a:rPr lang="ar-SA" b="1" u="sng" dirty="0" smtClean="0">
                <a:solidFill>
                  <a:schemeClr val="accent1">
                    <a:lumMod val="50000"/>
                  </a:schemeClr>
                </a:solidFill>
                <a:cs typeface="B Nazanin" pitchFamily="2" charset="-78"/>
              </a:rPr>
              <a:t>ماهيت كارها : </a:t>
            </a:r>
            <a:r>
              <a:rPr lang="ar-SA" b="1" dirty="0" smtClean="0">
                <a:cs typeface="B Nazanin" pitchFamily="2" charset="-78"/>
              </a:rPr>
              <a:t>در اين معيار عمليات موردنياز جهت تكميل و تحويل هر يك از اقلام </a:t>
            </a:r>
            <a:r>
              <a:rPr lang="en-US" b="1" dirty="0" smtClean="0">
                <a:cs typeface="B Nazanin" pitchFamily="2" charset="-78"/>
              </a:rPr>
              <a:t>PCWBS</a:t>
            </a:r>
            <a:r>
              <a:rPr lang="ar-SA" b="1" dirty="0" smtClean="0">
                <a:cs typeface="B Nazanin" pitchFamily="2" charset="-78"/>
              </a:rPr>
              <a:t> بررسي و سپس اين عمليات گروه‌بندي مي‌شوند .</a:t>
            </a:r>
            <a:endParaRPr lang="en-US" dirty="0" smtClean="0">
              <a:cs typeface="B Nazanin" pitchFamily="2" charset="-78"/>
            </a:endParaRPr>
          </a:p>
          <a:p>
            <a:pPr algn="r" rtl="1"/>
            <a:r>
              <a:rPr lang="ar-SA" b="1" dirty="0" smtClean="0">
                <a:cs typeface="B Nazanin" pitchFamily="2" charset="-78"/>
              </a:rPr>
              <a:t> </a:t>
            </a:r>
            <a:endParaRPr lang="en-US" dirty="0" smtClean="0">
              <a:cs typeface="B Nazanin" pitchFamily="2" charset="-78"/>
            </a:endParaRPr>
          </a:p>
          <a:p>
            <a:pPr algn="r" rtl="1"/>
            <a:r>
              <a:rPr lang="ar-SA" b="1" u="sng" dirty="0" smtClean="0">
                <a:solidFill>
                  <a:schemeClr val="accent1">
                    <a:lumMod val="50000"/>
                  </a:schemeClr>
                </a:solidFill>
                <a:cs typeface="B Nazanin" pitchFamily="2" charset="-78"/>
              </a:rPr>
              <a:t>چرخه عمر پروژه (</a:t>
            </a:r>
            <a:r>
              <a:rPr lang="en-US" b="1" u="sng" dirty="0" smtClean="0">
                <a:solidFill>
                  <a:schemeClr val="accent1">
                    <a:lumMod val="50000"/>
                  </a:schemeClr>
                </a:solidFill>
                <a:cs typeface="B Nazanin" pitchFamily="2" charset="-78"/>
              </a:rPr>
              <a:t>Project life cycle</a:t>
            </a:r>
            <a:r>
              <a:rPr lang="ar-SA" b="1" u="sng" dirty="0" smtClean="0">
                <a:solidFill>
                  <a:schemeClr val="accent1">
                    <a:lumMod val="50000"/>
                  </a:schemeClr>
                </a:solidFill>
                <a:cs typeface="B Nazanin" pitchFamily="2" charset="-78"/>
              </a:rPr>
              <a:t>) : </a:t>
            </a:r>
            <a:r>
              <a:rPr lang="ar-SA" b="1" dirty="0" smtClean="0">
                <a:cs typeface="B Nazanin" pitchFamily="2" charset="-78"/>
              </a:rPr>
              <a:t>مهندسي , تداركات , ساخت , نصب و راه‌اندازي .</a:t>
            </a:r>
            <a:endParaRPr lang="en-US" dirty="0">
              <a:cs typeface="B Nazanin" pitchFamily="2" charset="-78"/>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10600" cy="3048000"/>
          </a:xfrm>
        </p:spPr>
        <p:txBody>
          <a:bodyPr>
            <a:noAutofit/>
          </a:bodyPr>
          <a:lstStyle/>
          <a:p>
            <a:pPr algn="r" rtl="1"/>
            <a:r>
              <a:rPr lang="ar-SA" sz="2000" b="1" u="sng" dirty="0" smtClean="0">
                <a:solidFill>
                  <a:srgbClr val="C00000"/>
                </a:solidFill>
                <a:cs typeface="B Nazanin" pitchFamily="2" charset="-78"/>
              </a:rPr>
              <a:t>در تهيه </a:t>
            </a:r>
            <a:r>
              <a:rPr lang="en-US" sz="2000" b="1" u="sng" dirty="0" smtClean="0">
                <a:solidFill>
                  <a:srgbClr val="C00000"/>
                </a:solidFill>
                <a:cs typeface="B Nazanin" pitchFamily="2" charset="-78"/>
              </a:rPr>
              <a:t>FWBS</a:t>
            </a:r>
            <a:r>
              <a:rPr lang="ar-SA" sz="2000" b="1" u="sng" dirty="0" smtClean="0">
                <a:solidFill>
                  <a:srgbClr val="C00000"/>
                </a:solidFill>
                <a:cs typeface="B Nazanin" pitchFamily="2" charset="-78"/>
              </a:rPr>
              <a:t> توجه به نكاتي ضروريست :</a:t>
            </a:r>
            <a:r>
              <a:rPr lang="en-US" sz="2000" dirty="0" smtClean="0">
                <a:solidFill>
                  <a:schemeClr val="tx1"/>
                </a:solidFill>
                <a:cs typeface="B Nazanin" pitchFamily="2" charset="-78"/>
              </a:rPr>
              <a:t/>
            </a:r>
            <a:br>
              <a:rPr lang="en-US" sz="2000" dirty="0" smtClean="0">
                <a:solidFill>
                  <a:schemeClr val="tx1"/>
                </a:solidFill>
                <a:cs typeface="B Nazanin" pitchFamily="2" charset="-78"/>
              </a:rPr>
            </a:br>
            <a:r>
              <a:rPr lang="en-US" sz="2000" b="1" dirty="0" smtClean="0">
                <a:solidFill>
                  <a:schemeClr val="tx1"/>
                </a:solidFill>
                <a:cs typeface="B Nazanin" pitchFamily="2" charset="-78"/>
              </a:rPr>
              <a:t> </a:t>
            </a:r>
            <a:r>
              <a:rPr lang="en-US" sz="2000" dirty="0" smtClean="0">
                <a:solidFill>
                  <a:schemeClr val="tx1"/>
                </a:solidFill>
                <a:cs typeface="B Nazanin" pitchFamily="2" charset="-78"/>
              </a:rPr>
              <a:t/>
            </a:r>
            <a:br>
              <a:rPr lang="en-US" sz="2000" dirty="0" smtClean="0">
                <a:solidFill>
                  <a:schemeClr val="tx1"/>
                </a:solidFill>
                <a:cs typeface="B Nazanin" pitchFamily="2" charset="-78"/>
              </a:rPr>
            </a:br>
            <a:r>
              <a:rPr lang="en-US" sz="2000" dirty="0" smtClean="0">
                <a:solidFill>
                  <a:schemeClr val="tx1"/>
                </a:solidFill>
                <a:cs typeface="B Nazanin" pitchFamily="2" charset="-78"/>
              </a:rPr>
              <a:t>- </a:t>
            </a:r>
            <a:r>
              <a:rPr lang="ar-SA" sz="2000" b="1" dirty="0" smtClean="0">
                <a:solidFill>
                  <a:schemeClr val="tx1"/>
                </a:solidFill>
                <a:cs typeface="B Nazanin" pitchFamily="2" charset="-78"/>
              </a:rPr>
              <a:t>لازم نيست كه سطح شكست در تمامي عمليات به يك اندازه باشد ؛ يك عمليات ممكن است كه تا سطوح بسيار تفضيلي شكسته شود در حاليكه عمليات ديگر در سطح كلي تعريف گردد .</a:t>
            </a:r>
            <a:r>
              <a:rPr lang="en-US" sz="2000" dirty="0" smtClean="0">
                <a:solidFill>
                  <a:schemeClr val="tx1"/>
                </a:solidFill>
                <a:cs typeface="B Nazanin" pitchFamily="2" charset="-78"/>
              </a:rPr>
              <a:t/>
            </a:r>
            <a:br>
              <a:rPr lang="en-US" sz="2000" dirty="0" smtClean="0">
                <a:solidFill>
                  <a:schemeClr val="tx1"/>
                </a:solidFill>
                <a:cs typeface="B Nazanin" pitchFamily="2" charset="-78"/>
              </a:rPr>
            </a:br>
            <a:r>
              <a:rPr lang="fa-IR" sz="2000" b="1" dirty="0" smtClean="0">
                <a:solidFill>
                  <a:schemeClr val="tx1"/>
                </a:solidFill>
                <a:cs typeface="B Nazanin" pitchFamily="2" charset="-78"/>
              </a:rPr>
              <a:t> </a:t>
            </a:r>
            <a:r>
              <a:rPr lang="en-US" sz="2000" dirty="0" smtClean="0">
                <a:solidFill>
                  <a:schemeClr val="tx1"/>
                </a:solidFill>
                <a:cs typeface="B Nazanin" pitchFamily="2" charset="-78"/>
              </a:rPr>
              <a:t/>
            </a:r>
            <a:br>
              <a:rPr lang="en-US" sz="2000" dirty="0" smtClean="0">
                <a:solidFill>
                  <a:schemeClr val="tx1"/>
                </a:solidFill>
                <a:cs typeface="B Nazanin" pitchFamily="2" charset="-78"/>
              </a:rPr>
            </a:br>
            <a:r>
              <a:rPr lang="en-US" sz="2000" b="1" dirty="0" smtClean="0">
                <a:solidFill>
                  <a:schemeClr val="tx1"/>
                </a:solidFill>
                <a:cs typeface="B Nazanin" pitchFamily="2" charset="-78"/>
              </a:rPr>
              <a:t>FWBS</a:t>
            </a:r>
            <a:r>
              <a:rPr lang="en-US" sz="2000" dirty="0" smtClean="0">
                <a:solidFill>
                  <a:schemeClr val="tx1"/>
                </a:solidFill>
                <a:cs typeface="B Nazanin" pitchFamily="2" charset="-78"/>
              </a:rPr>
              <a:t>- </a:t>
            </a:r>
            <a:r>
              <a:rPr lang="ar-SA" sz="2000" b="1" dirty="0" smtClean="0">
                <a:solidFill>
                  <a:schemeClr val="tx1"/>
                </a:solidFill>
                <a:cs typeface="B Nazanin" pitchFamily="2" charset="-78"/>
              </a:rPr>
              <a:t>را بر اساس سطحي كه مديريت و كنترل خواهد شد (كنترل عبارتست از تجزيه</a:t>
            </a:r>
            <a:r>
              <a:rPr lang="fa-IR" sz="2000" b="1" dirty="0" smtClean="0">
                <a:solidFill>
                  <a:schemeClr val="tx1"/>
                </a:solidFill>
                <a:cs typeface="B Nazanin" pitchFamily="2" charset="-78"/>
              </a:rPr>
              <a:t> </a:t>
            </a:r>
            <a:r>
              <a:rPr lang="ar-SA" sz="2000" b="1" dirty="0" smtClean="0">
                <a:solidFill>
                  <a:schemeClr val="tx1"/>
                </a:solidFill>
                <a:cs typeface="B Nazanin" pitchFamily="2" charset="-78"/>
              </a:rPr>
              <a:t>‌وتحليل موجود, مقايسه برنامه با عملكرد و تصميم‌گيري در موارد بعدي) و يا بر اساس سطحي كه نظارت خواهد گرديد تهيه مي‌شود. (نظارت عبارتست از جمع‌آوري داده‌ها و ارايه گزارشات .)</a:t>
            </a:r>
            <a:r>
              <a:rPr lang="en-US" sz="2000" dirty="0" smtClean="0">
                <a:solidFill>
                  <a:schemeClr val="tx1"/>
                </a:solidFill>
                <a:cs typeface="B Nazanin" pitchFamily="2" charset="-78"/>
              </a:rPr>
              <a:t/>
            </a:r>
            <a:br>
              <a:rPr lang="en-US" sz="2000" dirty="0" smtClean="0">
                <a:solidFill>
                  <a:schemeClr val="tx1"/>
                </a:solidFill>
                <a:cs typeface="B Nazanin" pitchFamily="2" charset="-78"/>
              </a:rPr>
            </a:br>
            <a:endParaRPr lang="en-US" sz="2000" dirty="0">
              <a:solidFill>
                <a:schemeClr val="tx1"/>
              </a:solidFill>
              <a:cs typeface="B Nazanin" pitchFamily="2" charset="-78"/>
            </a:endParaRPr>
          </a:p>
        </p:txBody>
      </p:sp>
      <p:sp>
        <p:nvSpPr>
          <p:cNvPr id="4" name="TextBox 3"/>
          <p:cNvSpPr txBox="1"/>
          <p:nvPr/>
        </p:nvSpPr>
        <p:spPr>
          <a:xfrm>
            <a:off x="3352800" y="2971800"/>
            <a:ext cx="2438400" cy="646331"/>
          </a:xfrm>
          <a:prstGeom prst="rect">
            <a:avLst/>
          </a:prstGeom>
          <a:noFill/>
        </p:spPr>
        <p:txBody>
          <a:bodyPr wrap="square" rtlCol="0">
            <a:spAutoFit/>
          </a:bodyPr>
          <a:lstStyle/>
          <a:p>
            <a:pPr algn="ctr" rtl="1"/>
            <a:r>
              <a:rPr lang="ar-SA" b="1" u="sng" dirty="0" smtClean="0">
                <a:solidFill>
                  <a:srgbClr val="C00000"/>
                </a:solidFill>
                <a:cs typeface="B Nazanin" pitchFamily="2" charset="-78"/>
              </a:rPr>
              <a:t>مثالی از پارس جنوبی</a:t>
            </a:r>
            <a:endParaRPr lang="en-US" b="1" dirty="0" smtClean="0">
              <a:solidFill>
                <a:srgbClr val="C00000"/>
              </a:solidFill>
              <a:cs typeface="B Nazanin" pitchFamily="2" charset="-78"/>
            </a:endParaRPr>
          </a:p>
          <a:p>
            <a:pPr algn="ctr" rtl="1"/>
            <a:endParaRPr lang="en-US" b="1" dirty="0">
              <a:solidFill>
                <a:srgbClr val="C00000"/>
              </a:solidFill>
              <a:cs typeface="B Nazanin" pitchFamily="2" charset="-78"/>
            </a:endParaRPr>
          </a:p>
        </p:txBody>
      </p:sp>
      <p:pic>
        <p:nvPicPr>
          <p:cNvPr id="5" name="Picture 4"/>
          <p:cNvPicPr/>
          <p:nvPr/>
        </p:nvPicPr>
        <p:blipFill>
          <a:blip r:embed="rId2" cstate="print"/>
          <a:srcRect/>
          <a:stretch>
            <a:fillRect/>
          </a:stretch>
        </p:blipFill>
        <p:spPr bwMode="auto">
          <a:xfrm>
            <a:off x="762000" y="3505200"/>
            <a:ext cx="6248082" cy="3352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cstate="print"/>
          <a:srcRect/>
          <a:stretch>
            <a:fillRect/>
          </a:stretch>
        </p:blipFill>
        <p:spPr bwMode="auto">
          <a:xfrm>
            <a:off x="1676400" y="1676400"/>
            <a:ext cx="5334000" cy="2971800"/>
          </a:xfrm>
          <a:prstGeom prst="rect">
            <a:avLst/>
          </a:prstGeom>
          <a:noFill/>
          <a:ln w="9525">
            <a:noFill/>
            <a:miter lim="800000"/>
            <a:headEnd/>
            <a:tailEnd/>
          </a:ln>
        </p:spPr>
      </p:pic>
      <p:sp>
        <p:nvSpPr>
          <p:cNvPr id="2" name="Title 1"/>
          <p:cNvSpPr>
            <a:spLocks noGrp="1"/>
          </p:cNvSpPr>
          <p:nvPr>
            <p:ph type="title"/>
          </p:nvPr>
        </p:nvSpPr>
        <p:spPr>
          <a:xfrm>
            <a:off x="2667000" y="838200"/>
            <a:ext cx="4191000" cy="838200"/>
          </a:xfrm>
        </p:spPr>
        <p:txBody>
          <a:bodyPr>
            <a:noAutofit/>
          </a:bodyPr>
          <a:lstStyle/>
          <a:p>
            <a:pPr algn="r" rtl="1"/>
            <a:r>
              <a:rPr lang="ar-SA" sz="2800" b="1" u="sng" dirty="0" smtClean="0">
                <a:solidFill>
                  <a:srgbClr val="C00000"/>
                </a:solidFill>
                <a:cs typeface="B Nazanin" pitchFamily="2" charset="-78"/>
              </a:rPr>
              <a:t>مثالی از پروژه ساختمان  2 طبقه</a:t>
            </a:r>
            <a:r>
              <a:rPr lang="en-US" sz="2800" b="1" dirty="0" smtClean="0">
                <a:solidFill>
                  <a:srgbClr val="C00000"/>
                </a:solidFill>
                <a:cs typeface="B Nazanin" pitchFamily="2" charset="-78"/>
              </a:rPr>
              <a:t/>
            </a:r>
            <a:br>
              <a:rPr lang="en-US" sz="2800" b="1" dirty="0" smtClean="0">
                <a:solidFill>
                  <a:srgbClr val="C00000"/>
                </a:solidFill>
                <a:cs typeface="B Nazanin" pitchFamily="2" charset="-78"/>
              </a:rPr>
            </a:br>
            <a:endParaRPr lang="en-US" sz="2800" b="1" dirty="0">
              <a:solidFill>
                <a:srgbClr val="C00000"/>
              </a:solidFill>
              <a:cs typeface="B Nazanin" pitchFamily="2" charset="-78"/>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228600"/>
            <a:ext cx="6172200" cy="792162"/>
          </a:xfrm>
        </p:spPr>
        <p:txBody>
          <a:bodyPr>
            <a:noAutofit/>
          </a:bodyPr>
          <a:lstStyle/>
          <a:p>
            <a:pPr algn="ctr" rtl="1"/>
            <a:r>
              <a:rPr lang="ar-SA" sz="2400" b="1" u="sng" dirty="0" smtClean="0">
                <a:solidFill>
                  <a:srgbClr val="C00000"/>
                </a:solidFill>
                <a:cs typeface="B Nazanin" pitchFamily="2" charset="-78"/>
              </a:rPr>
              <a:t>3 - ساختار تقسيم مسئولیت ها در پروژه (</a:t>
            </a:r>
            <a:r>
              <a:rPr lang="en-US" sz="2400" b="1" u="sng" dirty="0" smtClean="0">
                <a:solidFill>
                  <a:srgbClr val="C00000"/>
                </a:solidFill>
                <a:cs typeface="B Nazanin" pitchFamily="2" charset="-78"/>
              </a:rPr>
              <a:t>RWBS</a:t>
            </a:r>
            <a:r>
              <a:rPr lang="ar-SA" sz="2400" b="1" u="sng" dirty="0" smtClean="0">
                <a:solidFill>
                  <a:srgbClr val="C00000"/>
                </a:solidFill>
                <a:cs typeface="B Nazanin" pitchFamily="2" charset="-78"/>
              </a:rPr>
              <a:t>)</a:t>
            </a:r>
            <a:r>
              <a:rPr lang="en-US" sz="2400" b="1" u="sng" dirty="0" smtClean="0">
                <a:solidFill>
                  <a:srgbClr val="C00000"/>
                </a:solidFill>
                <a:cs typeface="B Nazanin" pitchFamily="2" charset="-78"/>
              </a:rPr>
              <a:t/>
            </a:r>
            <a:br>
              <a:rPr lang="en-US" sz="2400" b="1" u="sng" dirty="0" smtClean="0">
                <a:solidFill>
                  <a:srgbClr val="C00000"/>
                </a:solidFill>
                <a:cs typeface="B Nazanin" pitchFamily="2" charset="-78"/>
              </a:rPr>
            </a:br>
            <a:endParaRPr lang="en-US" sz="2400" b="1" u="sng" dirty="0">
              <a:solidFill>
                <a:srgbClr val="C00000"/>
              </a:solidFill>
              <a:cs typeface="B Nazanin" pitchFamily="2" charset="-78"/>
            </a:endParaRPr>
          </a:p>
        </p:txBody>
      </p:sp>
      <p:sp>
        <p:nvSpPr>
          <p:cNvPr id="5" name="TextBox 4"/>
          <p:cNvSpPr txBox="1"/>
          <p:nvPr/>
        </p:nvSpPr>
        <p:spPr>
          <a:xfrm>
            <a:off x="304800" y="927080"/>
            <a:ext cx="7696200" cy="3416320"/>
          </a:xfrm>
          <a:prstGeom prst="rect">
            <a:avLst/>
          </a:prstGeom>
          <a:noFill/>
        </p:spPr>
        <p:txBody>
          <a:bodyPr wrap="square" rtlCol="0">
            <a:spAutoFit/>
          </a:bodyPr>
          <a:lstStyle/>
          <a:p>
            <a:pPr algn="just" rtl="1"/>
            <a:r>
              <a:rPr lang="en-US" b="1" dirty="0" smtClean="0">
                <a:cs typeface="B Nazanin" pitchFamily="2" charset="-78"/>
              </a:rPr>
              <a:t>RWBS </a:t>
            </a:r>
            <a:r>
              <a:rPr lang="ar-SA" b="1" dirty="0" smtClean="0">
                <a:cs typeface="B Nazanin" pitchFamily="2" charset="-78"/>
              </a:rPr>
              <a:t>ساختار تقسيم مسئولیت ها در پروژه می باشد. این ساختار در یک قالب ماتریس که سطرهای آن </a:t>
            </a:r>
            <a:r>
              <a:rPr lang="en-US" b="1" dirty="0" smtClean="0">
                <a:cs typeface="B Nazanin" pitchFamily="2" charset="-78"/>
              </a:rPr>
              <a:t>PCWBS</a:t>
            </a:r>
            <a:r>
              <a:rPr lang="fa-IR" b="1" dirty="0" smtClean="0">
                <a:cs typeface="B Nazanin" pitchFamily="2" charset="-78"/>
              </a:rPr>
              <a:t> و ستون های </a:t>
            </a:r>
            <a:r>
              <a:rPr lang="en-US" b="1" dirty="0" smtClean="0">
                <a:cs typeface="B Nazanin" pitchFamily="2" charset="-78"/>
              </a:rPr>
              <a:t>FWBS </a:t>
            </a:r>
            <a:r>
              <a:rPr lang="fa-IR" b="1" dirty="0" smtClean="0">
                <a:cs typeface="B Nazanin" pitchFamily="2" charset="-78"/>
              </a:rPr>
              <a:t>می باشد ، نشان داده می شود.</a:t>
            </a:r>
          </a:p>
          <a:p>
            <a:pPr algn="just" rtl="1"/>
            <a:endParaRPr lang="en-US" dirty="0" smtClean="0">
              <a:cs typeface="B Nazanin" pitchFamily="2" charset="-78"/>
            </a:endParaRPr>
          </a:p>
          <a:p>
            <a:pPr algn="just" rtl="1"/>
            <a:r>
              <a:rPr lang="fa-IR" b="1" dirty="0" smtClean="0">
                <a:cs typeface="B Nazanin" pitchFamily="2" charset="-78"/>
              </a:rPr>
              <a:t>در هر سلول از این ماتریس کد مسئول انجام عملیات در مورد خروجی های پروژه تعیین می شود. داخل سلول ها کد مسئول اجرای هر فعالیت درج می شود. در مورد یک پیمانکار خارجی ، بالاترین شخصیت شرکت مورد نظر به عنوان مسئول انجام فعالیت معرفی می گردد. مسئول اجرا با مسئول تحویل اقلام متفاوت است. در </a:t>
            </a:r>
            <a:r>
              <a:rPr lang="en-US" b="1" dirty="0" smtClean="0">
                <a:cs typeface="B Nazanin" pitchFamily="2" charset="-78"/>
              </a:rPr>
              <a:t>OBS/PCWBS</a:t>
            </a:r>
            <a:r>
              <a:rPr lang="fa-IR" b="1" dirty="0" smtClean="0">
                <a:cs typeface="B Nazanin" pitchFamily="2" charset="-78"/>
              </a:rPr>
              <a:t> مسئول تحویل قلم مشخص می گردد اما در اینجا مسئول اجرای عملیات های مربوط به قلم قابل تحویل ، </a:t>
            </a:r>
            <a:r>
              <a:rPr lang="fa-IR" b="1" dirty="0" smtClean="0">
                <a:solidFill>
                  <a:schemeClr val="accent3">
                    <a:lumMod val="75000"/>
                  </a:schemeClr>
                </a:solidFill>
                <a:cs typeface="B Nazanin" pitchFamily="2" charset="-78"/>
              </a:rPr>
              <a:t>مسئول تحویل همیشه یک شخص حقیقی است اما مسئول اجرا میتواند حقیق یا حقوقی باشد و می تواند برای یک قلم ، یک نفر بوده یا چند نفر باشد.</a:t>
            </a:r>
            <a:r>
              <a:rPr lang="fa-IR" b="1" dirty="0" smtClean="0">
                <a:cs typeface="B Nazanin" pitchFamily="2" charset="-78"/>
              </a:rPr>
              <a:t> </a:t>
            </a:r>
            <a:r>
              <a:rPr lang="en-US" b="1" dirty="0" smtClean="0">
                <a:cs typeface="B Nazanin" pitchFamily="2" charset="-78"/>
              </a:rPr>
              <a:t>RWBS</a:t>
            </a:r>
            <a:r>
              <a:rPr lang="ar-SA" b="1" dirty="0" smtClean="0">
                <a:cs typeface="B Nazanin" pitchFamily="2" charset="-78"/>
              </a:rPr>
              <a:t> منعطف است و می توان مسئولیتها را از کلی ترین تا جزئی ترین سطح تعریف نمود . در کدگذاری </a:t>
            </a:r>
            <a:r>
              <a:rPr lang="en-US" b="1" dirty="0" smtClean="0">
                <a:cs typeface="B Nazanin" pitchFamily="2" charset="-78"/>
              </a:rPr>
              <a:t>RWBS</a:t>
            </a:r>
            <a:r>
              <a:rPr lang="ar-SA" b="1" dirty="0" smtClean="0">
                <a:cs typeface="B Nazanin" pitchFamily="2" charset="-78"/>
              </a:rPr>
              <a:t> رابطه پدر و فرزندی حاکم نیست.</a:t>
            </a:r>
            <a:endParaRPr lang="en-US" dirty="0" smtClean="0">
              <a:cs typeface="B Nazanin" pitchFamily="2" charset="-78"/>
            </a:endParaRPr>
          </a:p>
          <a:p>
            <a:pPr algn="just"/>
            <a:endParaRPr lang="en-US" dirty="0">
              <a:cs typeface="B Nazanin" pitchFamily="2" charset="-78"/>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cstate="print"/>
          <a:srcRect/>
          <a:stretch>
            <a:fillRect/>
          </a:stretch>
        </p:blipFill>
        <p:spPr bwMode="auto">
          <a:xfrm>
            <a:off x="685800" y="0"/>
            <a:ext cx="6172200" cy="647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228600"/>
            <a:ext cx="5791200" cy="868362"/>
          </a:xfrm>
        </p:spPr>
        <p:txBody>
          <a:bodyPr>
            <a:normAutofit/>
          </a:bodyPr>
          <a:lstStyle/>
          <a:p>
            <a:pPr algn="ctr" rtl="1"/>
            <a:r>
              <a:rPr lang="ar-SA" sz="2400" b="1" u="sng" dirty="0" smtClean="0">
                <a:solidFill>
                  <a:schemeClr val="accent3">
                    <a:lumMod val="75000"/>
                  </a:schemeClr>
                </a:solidFill>
                <a:cs typeface="B Nazanin" pitchFamily="2" charset="-78"/>
              </a:rPr>
              <a:t>گروه فرآیندی مدیریت پروژه به چه شکلی است ؟</a:t>
            </a:r>
            <a:r>
              <a:rPr lang="en-US" sz="2400" b="1" dirty="0" smtClean="0">
                <a:solidFill>
                  <a:schemeClr val="accent3">
                    <a:lumMod val="75000"/>
                  </a:schemeClr>
                </a:solidFill>
                <a:cs typeface="B Nazanin" pitchFamily="2" charset="-78"/>
              </a:rPr>
              <a:t/>
            </a:r>
            <a:br>
              <a:rPr lang="en-US" sz="2400" b="1" dirty="0" smtClean="0">
                <a:solidFill>
                  <a:schemeClr val="accent3">
                    <a:lumMod val="75000"/>
                  </a:schemeClr>
                </a:solidFill>
                <a:cs typeface="B Nazanin" pitchFamily="2" charset="-78"/>
              </a:rPr>
            </a:br>
            <a:endParaRPr lang="en-US" sz="2400" b="1" dirty="0">
              <a:solidFill>
                <a:schemeClr val="accent3">
                  <a:lumMod val="75000"/>
                </a:schemeClr>
              </a:solidFill>
              <a:cs typeface="B Nazanin" pitchFamily="2" charset="-78"/>
            </a:endParaRPr>
          </a:p>
        </p:txBody>
      </p:sp>
      <p:pic>
        <p:nvPicPr>
          <p:cNvPr id="4" name="Picture 3"/>
          <p:cNvPicPr/>
          <p:nvPr/>
        </p:nvPicPr>
        <p:blipFill>
          <a:blip r:embed="rId2" cstate="print"/>
          <a:srcRect/>
          <a:stretch>
            <a:fillRect/>
          </a:stretch>
        </p:blipFill>
        <p:spPr bwMode="auto">
          <a:xfrm>
            <a:off x="228600" y="1143000"/>
            <a:ext cx="8229600" cy="4419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0" descr="20 101-0132_IMG"/>
          <p:cNvPicPr>
            <a:picLocks noChangeAspect="1" noChangeArrowheads="1"/>
          </p:cNvPicPr>
          <p:nvPr/>
        </p:nvPicPr>
        <p:blipFill>
          <a:blip r:embed="rId2" cstate="print"/>
          <a:srcRect/>
          <a:stretch>
            <a:fillRect/>
          </a:stretch>
        </p:blipFill>
        <p:spPr bwMode="auto">
          <a:xfrm>
            <a:off x="4267201" y="2787768"/>
            <a:ext cx="3428999" cy="1584325"/>
          </a:xfrm>
          <a:prstGeom prst="rect">
            <a:avLst/>
          </a:prstGeom>
          <a:noFill/>
        </p:spPr>
      </p:pic>
      <p:pic>
        <p:nvPicPr>
          <p:cNvPr id="5" name="Picture 11" descr="oil_gas_logo"/>
          <p:cNvPicPr>
            <a:picLocks noChangeAspect="1" noChangeArrowheads="1"/>
          </p:cNvPicPr>
          <p:nvPr/>
        </p:nvPicPr>
        <p:blipFill>
          <a:blip r:embed="rId3" cstate="print"/>
          <a:srcRect/>
          <a:stretch>
            <a:fillRect/>
          </a:stretch>
        </p:blipFill>
        <p:spPr bwMode="auto">
          <a:xfrm>
            <a:off x="348659" y="304800"/>
            <a:ext cx="3526168" cy="2154071"/>
          </a:xfrm>
          <a:prstGeom prst="rect">
            <a:avLst/>
          </a:prstGeom>
          <a:noFill/>
          <a:ln w="9525">
            <a:noFill/>
            <a:miter lim="800000"/>
            <a:headEnd/>
            <a:tailEnd/>
          </a:ln>
        </p:spPr>
      </p:pic>
      <p:pic>
        <p:nvPicPr>
          <p:cNvPr id="6" name="Picture 12" descr="projects"/>
          <p:cNvPicPr>
            <a:picLocks noChangeAspect="1" noChangeArrowheads="1"/>
          </p:cNvPicPr>
          <p:nvPr/>
        </p:nvPicPr>
        <p:blipFill>
          <a:blip r:embed="rId4" cstate="print"/>
          <a:srcRect/>
          <a:stretch>
            <a:fillRect/>
          </a:stretch>
        </p:blipFill>
        <p:spPr bwMode="auto">
          <a:xfrm>
            <a:off x="348659" y="4564039"/>
            <a:ext cx="3526168" cy="2065360"/>
          </a:xfrm>
          <a:prstGeom prst="rect">
            <a:avLst/>
          </a:prstGeom>
          <a:noFill/>
          <a:ln w="9525">
            <a:noFill/>
            <a:miter lim="800000"/>
            <a:headEnd/>
            <a:tailEnd/>
          </a:ln>
        </p:spPr>
      </p:pic>
      <p:pic>
        <p:nvPicPr>
          <p:cNvPr id="7" name="Picture 13" descr="thermal_logo"/>
          <p:cNvPicPr>
            <a:picLocks noChangeAspect="1" noChangeArrowheads="1"/>
          </p:cNvPicPr>
          <p:nvPr/>
        </p:nvPicPr>
        <p:blipFill>
          <a:blip r:embed="rId5" cstate="print"/>
          <a:srcRect/>
          <a:stretch>
            <a:fillRect/>
          </a:stretch>
        </p:blipFill>
        <p:spPr bwMode="auto">
          <a:xfrm>
            <a:off x="4267200" y="351429"/>
            <a:ext cx="3429000" cy="2133599"/>
          </a:xfrm>
          <a:prstGeom prst="rect">
            <a:avLst/>
          </a:prstGeom>
          <a:noFill/>
          <a:ln w="9525">
            <a:noFill/>
            <a:miter lim="800000"/>
            <a:headEnd/>
            <a:tailEnd/>
          </a:ln>
        </p:spPr>
      </p:pic>
      <p:pic>
        <p:nvPicPr>
          <p:cNvPr id="8" name="Picture 14" descr="p-13841228173028"/>
          <p:cNvPicPr>
            <a:picLocks noChangeAspect="1" noChangeArrowheads="1"/>
          </p:cNvPicPr>
          <p:nvPr/>
        </p:nvPicPr>
        <p:blipFill>
          <a:blip r:embed="rId6" cstate="print"/>
          <a:srcRect/>
          <a:stretch>
            <a:fillRect/>
          </a:stretch>
        </p:blipFill>
        <p:spPr bwMode="auto">
          <a:xfrm>
            <a:off x="4269475" y="4805338"/>
            <a:ext cx="3426725" cy="1824061"/>
          </a:xfrm>
          <a:prstGeom prst="rect">
            <a:avLst/>
          </a:prstGeom>
          <a:noFill/>
          <a:ln w="9525">
            <a:noFill/>
            <a:miter lim="800000"/>
            <a:headEnd/>
            <a:tailEnd/>
          </a:ln>
        </p:spPr>
      </p:pic>
      <p:pic>
        <p:nvPicPr>
          <p:cNvPr id="9" name="Picture 15" descr="p-13850227104734"/>
          <p:cNvPicPr>
            <a:picLocks noChangeAspect="1" noChangeArrowheads="1"/>
          </p:cNvPicPr>
          <p:nvPr/>
        </p:nvPicPr>
        <p:blipFill>
          <a:blip r:embed="rId7" cstate="print"/>
          <a:srcRect/>
          <a:stretch>
            <a:fillRect/>
          </a:stretch>
        </p:blipFill>
        <p:spPr bwMode="auto">
          <a:xfrm>
            <a:off x="366416" y="2735239"/>
            <a:ext cx="3490653" cy="1608161"/>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out)">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8382000" cy="1295400"/>
          </a:xfrm>
        </p:spPr>
        <p:txBody>
          <a:bodyPr>
            <a:noAutofit/>
          </a:bodyPr>
          <a:lstStyle/>
          <a:p>
            <a:pPr algn="ctr" rtl="1"/>
            <a:r>
              <a:rPr lang="ar-SA" sz="2400" b="1" u="sng" dirty="0" smtClean="0">
                <a:solidFill>
                  <a:schemeClr val="accent3">
                    <a:lumMod val="75000"/>
                  </a:schemeClr>
                </a:solidFill>
                <a:cs typeface="B Nazanin" pitchFamily="2" charset="-78"/>
              </a:rPr>
              <a:t>دوران چهارگانه مدیریت پروژه به چه شکلی است و </a:t>
            </a:r>
            <a:r>
              <a:rPr lang="fa-IR" sz="2400" b="1" u="sng" dirty="0" smtClean="0">
                <a:solidFill>
                  <a:schemeClr val="accent3">
                    <a:lumMod val="75000"/>
                  </a:schemeClr>
                </a:solidFill>
                <a:cs typeface="B Nazanin" pitchFamily="2" charset="-78"/>
              </a:rPr>
              <a:t/>
            </a:r>
            <a:br>
              <a:rPr lang="fa-IR" sz="2400" b="1" u="sng" dirty="0" smtClean="0">
                <a:solidFill>
                  <a:schemeClr val="accent3">
                    <a:lumMod val="75000"/>
                  </a:schemeClr>
                </a:solidFill>
                <a:cs typeface="B Nazanin" pitchFamily="2" charset="-78"/>
              </a:rPr>
            </a:br>
            <a:r>
              <a:rPr lang="ar-SA" sz="2400" b="1" u="sng" dirty="0" smtClean="0">
                <a:solidFill>
                  <a:schemeClr val="accent3">
                    <a:lumMod val="75000"/>
                  </a:schemeClr>
                </a:solidFill>
                <a:cs typeface="B Nazanin" pitchFamily="2" charset="-78"/>
              </a:rPr>
              <a:t>میتوان به گونه ای دیگر سوال کرد که منحنی نمودار </a:t>
            </a:r>
            <a:r>
              <a:rPr lang="en-US" sz="2400" b="1" u="sng" dirty="0" smtClean="0">
                <a:solidFill>
                  <a:schemeClr val="accent3">
                    <a:lumMod val="75000"/>
                  </a:schemeClr>
                </a:solidFill>
                <a:cs typeface="B Nazanin" pitchFamily="2" charset="-78"/>
              </a:rPr>
              <a:t>S</a:t>
            </a:r>
            <a:r>
              <a:rPr lang="fa-IR" sz="2400" b="1" u="sng" dirty="0" smtClean="0">
                <a:solidFill>
                  <a:schemeClr val="accent3">
                    <a:lumMod val="75000"/>
                  </a:schemeClr>
                </a:solidFill>
                <a:cs typeface="B Nazanin" pitchFamily="2" charset="-78"/>
              </a:rPr>
              <a:t> چرا به شکل </a:t>
            </a:r>
            <a:r>
              <a:rPr lang="en-US" sz="2400" b="1" u="sng" dirty="0" smtClean="0">
                <a:solidFill>
                  <a:schemeClr val="accent3">
                    <a:lumMod val="75000"/>
                  </a:schemeClr>
                </a:solidFill>
                <a:cs typeface="B Nazanin" pitchFamily="2" charset="-78"/>
              </a:rPr>
              <a:t>S</a:t>
            </a:r>
            <a:r>
              <a:rPr lang="fa-IR" sz="2400" b="1" u="sng" dirty="0" smtClean="0">
                <a:solidFill>
                  <a:schemeClr val="accent3">
                    <a:lumMod val="75000"/>
                  </a:schemeClr>
                </a:solidFill>
                <a:cs typeface="B Nazanin" pitchFamily="2" charset="-78"/>
              </a:rPr>
              <a:t> است ؟</a:t>
            </a:r>
            <a:r>
              <a:rPr lang="en-US" sz="2400" b="1" dirty="0" smtClean="0">
                <a:solidFill>
                  <a:schemeClr val="accent3">
                    <a:lumMod val="75000"/>
                  </a:schemeClr>
                </a:solidFill>
                <a:cs typeface="B Nazanin" pitchFamily="2" charset="-78"/>
              </a:rPr>
              <a:t/>
            </a:r>
            <a:br>
              <a:rPr lang="en-US" sz="2400" b="1" dirty="0" smtClean="0">
                <a:solidFill>
                  <a:schemeClr val="accent3">
                    <a:lumMod val="75000"/>
                  </a:schemeClr>
                </a:solidFill>
                <a:cs typeface="B Nazanin" pitchFamily="2" charset="-78"/>
              </a:rPr>
            </a:br>
            <a:endParaRPr lang="en-US" sz="2400" b="1" dirty="0">
              <a:solidFill>
                <a:schemeClr val="accent3">
                  <a:lumMod val="75000"/>
                </a:schemeClr>
              </a:solidFill>
              <a:cs typeface="B Nazanin" pitchFamily="2" charset="-78"/>
            </a:endParaRPr>
          </a:p>
        </p:txBody>
      </p:sp>
      <p:pic>
        <p:nvPicPr>
          <p:cNvPr id="4" name="Picture 3"/>
          <p:cNvPicPr/>
          <p:nvPr/>
        </p:nvPicPr>
        <p:blipFill>
          <a:blip r:embed="rId2" cstate="print"/>
          <a:srcRect/>
          <a:stretch>
            <a:fillRect/>
          </a:stretch>
        </p:blipFill>
        <p:spPr bwMode="auto">
          <a:xfrm>
            <a:off x="838200" y="1371600"/>
            <a:ext cx="7086600" cy="3276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0" y="152400"/>
            <a:ext cx="4343400" cy="868362"/>
          </a:xfrm>
        </p:spPr>
        <p:txBody>
          <a:bodyPr>
            <a:normAutofit/>
          </a:bodyPr>
          <a:lstStyle/>
          <a:p>
            <a:pPr algn="r" rtl="1"/>
            <a:r>
              <a:rPr lang="fa-IR" sz="2400" b="1" u="sng" dirty="0" smtClean="0">
                <a:solidFill>
                  <a:schemeClr val="accent3">
                    <a:lumMod val="75000"/>
                  </a:schemeClr>
                </a:solidFill>
                <a:cs typeface="B Nazanin" pitchFamily="2" charset="-78"/>
              </a:rPr>
              <a:t>زمانبندی فرآیندها به چه صورت است؟</a:t>
            </a:r>
            <a:r>
              <a:rPr lang="en-US" sz="2400" b="1" dirty="0" smtClean="0">
                <a:solidFill>
                  <a:schemeClr val="accent3">
                    <a:lumMod val="75000"/>
                  </a:schemeClr>
                </a:solidFill>
                <a:cs typeface="B Nazanin" pitchFamily="2" charset="-78"/>
              </a:rPr>
              <a:t/>
            </a:r>
            <a:br>
              <a:rPr lang="en-US" sz="2400" b="1" dirty="0" smtClean="0">
                <a:solidFill>
                  <a:schemeClr val="accent3">
                    <a:lumMod val="75000"/>
                  </a:schemeClr>
                </a:solidFill>
                <a:cs typeface="B Nazanin" pitchFamily="2" charset="-78"/>
              </a:rPr>
            </a:br>
            <a:endParaRPr lang="en-US" sz="2400" b="1" dirty="0">
              <a:solidFill>
                <a:schemeClr val="accent3">
                  <a:lumMod val="75000"/>
                </a:schemeClr>
              </a:solidFill>
              <a:cs typeface="B Nazanin" pitchFamily="2" charset="-78"/>
            </a:endParaRPr>
          </a:p>
        </p:txBody>
      </p:sp>
      <p:pic>
        <p:nvPicPr>
          <p:cNvPr id="4" name="Picture 3"/>
          <p:cNvPicPr/>
          <p:nvPr/>
        </p:nvPicPr>
        <p:blipFill>
          <a:blip r:embed="rId2" cstate="print"/>
          <a:srcRect/>
          <a:stretch>
            <a:fillRect/>
          </a:stretch>
        </p:blipFill>
        <p:spPr bwMode="auto">
          <a:xfrm>
            <a:off x="1143000" y="838200"/>
            <a:ext cx="6477000" cy="3124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411162"/>
            <a:ext cx="5943600" cy="884238"/>
          </a:xfrm>
        </p:spPr>
        <p:txBody>
          <a:bodyPr>
            <a:normAutofit/>
          </a:bodyPr>
          <a:lstStyle/>
          <a:p>
            <a:pPr algn="ctr" rtl="1"/>
            <a:r>
              <a:rPr lang="ar-SA" sz="2400" b="1" u="sng" dirty="0" smtClean="0">
                <a:solidFill>
                  <a:schemeClr val="accent3">
                    <a:lumMod val="75000"/>
                  </a:schemeClr>
                </a:solidFill>
                <a:cs typeface="B Nazanin" pitchFamily="2" charset="-78"/>
              </a:rPr>
              <a:t>محدوديتهاي پروژه در چند طبقه دسته‌بندي مي‌شوند ؟</a:t>
            </a:r>
            <a:r>
              <a:rPr lang="en-US" sz="2400" b="1" dirty="0" smtClean="0">
                <a:solidFill>
                  <a:schemeClr val="accent3">
                    <a:lumMod val="75000"/>
                  </a:schemeClr>
                </a:solidFill>
                <a:cs typeface="B Nazanin" pitchFamily="2" charset="-78"/>
              </a:rPr>
              <a:t/>
            </a:r>
            <a:br>
              <a:rPr lang="en-US" sz="2400" b="1" dirty="0" smtClean="0">
                <a:solidFill>
                  <a:schemeClr val="accent3">
                    <a:lumMod val="75000"/>
                  </a:schemeClr>
                </a:solidFill>
                <a:cs typeface="B Nazanin" pitchFamily="2" charset="-78"/>
              </a:rPr>
            </a:br>
            <a:endParaRPr lang="en-US" sz="2400" b="1" dirty="0">
              <a:solidFill>
                <a:schemeClr val="accent3">
                  <a:lumMod val="75000"/>
                </a:schemeClr>
              </a:solidFill>
              <a:cs typeface="B Nazanin" pitchFamily="2" charset="-78"/>
            </a:endParaRPr>
          </a:p>
        </p:txBody>
      </p:sp>
      <p:sp>
        <p:nvSpPr>
          <p:cNvPr id="6" name="TextBox 5"/>
          <p:cNvSpPr txBox="1"/>
          <p:nvPr/>
        </p:nvSpPr>
        <p:spPr>
          <a:xfrm>
            <a:off x="0" y="1612880"/>
            <a:ext cx="8534400" cy="3416320"/>
          </a:xfrm>
          <a:prstGeom prst="rect">
            <a:avLst/>
          </a:prstGeom>
          <a:noFill/>
        </p:spPr>
        <p:txBody>
          <a:bodyPr wrap="square" rtlCol="0">
            <a:spAutoFit/>
          </a:bodyPr>
          <a:lstStyle/>
          <a:p>
            <a:pPr algn="r" rtl="1"/>
            <a:r>
              <a:rPr lang="ar-SA" b="1" dirty="0" smtClean="0">
                <a:cs typeface="B Nazanin" pitchFamily="2" charset="-78"/>
              </a:rPr>
              <a:t>برنامه‌ريزي ، تصميم‌گيري در زمان حال براي آينده است . هر چه بتوان آينده را دقيق‌تر پيش‌بيني ‌كرد و هر چه بتوان عوامل تاثيرگذار بر كار در آينده را بهتر شناخت و بهتر تحليل نمود ، آنگاه مي‌توان انتظار برنامه‌ موثرتر و كاراتري داشت . برنامه‌ريزي در محيطي معنا مي‌يابد كه در آن قيود و محدوديت‌هايي مطرح ‌باشند ؛ اگر هيچ محدوديت و هيچ قيدي وجود نداشته ‌باشد ، برنامه‌ريزي بي‌معناست . تصور نماييد در محيطي منابع بي‌پايان در دست باشند ، زمان تحويلي مشخص ‌نشده‌ باشد و كار را بتوان با هر كيفيتي تحويل ‌داد ، در اين محيط هر كس مي‌تواند به‌ هر شكلي رفتار كند و برنامه‌اي نياز ندارد .</a:t>
            </a:r>
            <a:endParaRPr lang="en-US" b="1" dirty="0" smtClean="0">
              <a:cs typeface="B Nazanin" pitchFamily="2" charset="-78"/>
            </a:endParaRPr>
          </a:p>
          <a:p>
            <a:pPr algn="r" rtl="1"/>
            <a:r>
              <a:rPr lang="ar-SA" b="1" dirty="0" smtClean="0">
                <a:cs typeface="B Nazanin" pitchFamily="2" charset="-78"/>
              </a:rPr>
              <a:t/>
            </a:r>
            <a:br>
              <a:rPr lang="ar-SA" b="1" dirty="0" smtClean="0">
                <a:cs typeface="B Nazanin" pitchFamily="2" charset="-78"/>
              </a:rPr>
            </a:br>
            <a:r>
              <a:rPr lang="ar-SA" b="1" dirty="0" smtClean="0">
                <a:cs typeface="B Nazanin" pitchFamily="2" charset="-78"/>
              </a:rPr>
              <a:t>متاسفانه ، جهان پيرامون ما آميخته‌اي است از محدوديت‌هاي گوناگون كه هر يك به شكلي اثر خود را بر كار مي‌گذارند ؛ سازمان‌هايي پيشرو هستند كه بتوانند عوامل تاثيرگذار بر كار را شناسايي و بر اساس ميزان تاثير آنها بر كار خود ، برنامه‌اي قوي تهيه‌ نمايند و مهم‌تر از برنامه‌ريزي ، تعهد كافي براي اجراي برنامه در خود ايجاد كنند . در اين گام به تشريح محدوديتهاي شش‌گانه پروژه مي‌پردازيم :</a:t>
            </a:r>
            <a:endParaRPr lang="en-US" b="1" dirty="0" smtClean="0">
              <a:cs typeface="B Nazanin" pitchFamily="2" charset="-78"/>
            </a:endParaRPr>
          </a:p>
          <a:p>
            <a:pPr algn="r"/>
            <a:endParaRPr lang="en-US" b="1" dirty="0">
              <a:cs typeface="B Nazanin" pitchFamily="2" charset="-78"/>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0800" y="228600"/>
            <a:ext cx="3276600" cy="990600"/>
          </a:xfrm>
        </p:spPr>
        <p:txBody>
          <a:bodyPr>
            <a:normAutofit/>
          </a:bodyPr>
          <a:lstStyle/>
          <a:p>
            <a:pPr algn="r" rtl="1"/>
            <a:r>
              <a:rPr lang="ar-SA" sz="2800" b="1" u="sng" dirty="0" smtClean="0">
                <a:solidFill>
                  <a:schemeClr val="accent3">
                    <a:lumMod val="75000"/>
                  </a:schemeClr>
                </a:solidFill>
                <a:cs typeface="B Nazanin" pitchFamily="2" charset="-78"/>
              </a:rPr>
              <a:t>محدوديت اول : بودجه</a:t>
            </a:r>
            <a:r>
              <a:rPr lang="en-US" sz="2800" b="1" u="sng" dirty="0" smtClean="0">
                <a:solidFill>
                  <a:schemeClr val="accent3">
                    <a:lumMod val="75000"/>
                  </a:schemeClr>
                </a:solidFill>
                <a:cs typeface="B Nazanin" pitchFamily="2" charset="-78"/>
              </a:rPr>
              <a:t/>
            </a:r>
            <a:br>
              <a:rPr lang="en-US" sz="2800" b="1" u="sng" dirty="0" smtClean="0">
                <a:solidFill>
                  <a:schemeClr val="accent3">
                    <a:lumMod val="75000"/>
                  </a:schemeClr>
                </a:solidFill>
                <a:cs typeface="B Nazanin" pitchFamily="2" charset="-78"/>
              </a:rPr>
            </a:br>
            <a:endParaRPr lang="en-US" sz="2800" b="1" u="sng" dirty="0">
              <a:solidFill>
                <a:schemeClr val="accent3">
                  <a:lumMod val="75000"/>
                </a:schemeClr>
              </a:solidFill>
              <a:cs typeface="B Nazanin" pitchFamily="2" charset="-78"/>
            </a:endParaRPr>
          </a:p>
        </p:txBody>
      </p:sp>
      <p:sp>
        <p:nvSpPr>
          <p:cNvPr id="4" name="TextBox 3"/>
          <p:cNvSpPr txBox="1"/>
          <p:nvPr/>
        </p:nvSpPr>
        <p:spPr>
          <a:xfrm>
            <a:off x="381000" y="1143000"/>
            <a:ext cx="8153400" cy="4247317"/>
          </a:xfrm>
          <a:prstGeom prst="rect">
            <a:avLst/>
          </a:prstGeom>
          <a:noFill/>
        </p:spPr>
        <p:txBody>
          <a:bodyPr wrap="square" rtlCol="0">
            <a:spAutoFit/>
          </a:bodyPr>
          <a:lstStyle/>
          <a:p>
            <a:pPr algn="r" rtl="1"/>
            <a:r>
              <a:rPr lang="ar-SA" b="1" dirty="0" smtClean="0">
                <a:cs typeface="B Nazanin" pitchFamily="2" charset="-78"/>
              </a:rPr>
              <a:t>بودجه اولين محدوديت تمام پروژه‌هاي كوچك و بزرگ است . حتي در پروژه‌هاي فرهنگي كه افرادي بدون دريافت كارمزد براي انجام ‌كار قدم پيش‌ مي‌گذارند نيز كمبود نفرات و کمبود اعتبار براي تهيه‌ ملزومات ، محدوديت است . بودجه‌ريزي پروژه ، از وظايف مهم برنامه‌ريزان پروژه است و چگونگي تامين اعتبارات لازم براي پيشبرد اهداف ‌پروژه از وظايف بسيار مشكل مديران است ! به‌خصوص در پروژه‌هاي بزرگ علاوه بر تامين اعتبارات براي فعاليت‌ها ، چگونگي چينش فعاليت‌ها و تعيين پيش‌نيازهاي آنها براي انجام موثر كار با توجه به زمان احتمالي اخذ اعتبارات مالي مهم هستند</a:t>
            </a:r>
            <a:r>
              <a:rPr lang="fa-IR" b="1" dirty="0" smtClean="0">
                <a:cs typeface="B Nazanin" pitchFamily="2" charset="-78"/>
              </a:rPr>
              <a:t>.</a:t>
            </a:r>
          </a:p>
          <a:p>
            <a:pPr algn="r" rtl="1"/>
            <a:endParaRPr lang="en-US" b="1" dirty="0" smtClean="0">
              <a:cs typeface="B Nazanin" pitchFamily="2" charset="-78"/>
            </a:endParaRPr>
          </a:p>
          <a:p>
            <a:pPr algn="r" rtl="1"/>
            <a:r>
              <a:rPr lang="ar-SA" b="1" dirty="0" smtClean="0">
                <a:cs typeface="B Nazanin" pitchFamily="2" charset="-78"/>
              </a:rPr>
              <a:t>مثلاً نمي‌توان در يك سال كل زيرسازي يك بزرگراه را تمام‌ كرد و بدون تهيه‌ اعتبار براي روكش آسفالت آن ، منتظر رسيدن بودجه در سال بعد ماند ؛ باران و برف اثر مخربي بر روي زيرسازي خواهند گذاشت به‌ گونه‌ايكه بخشي از بودجه‌ بايد صرف مرمت زيرسازي شود . در چنين مواقعي مي‌توان بزرگراه را در قطعاتي مجزا به‌ پايان رساند و قطعات را به‌تدريج به يكديگر متصل ‌نمود . در فازبندي كار و تعيين اندازه بهينه محدوده هربخش ، بودجه و چگونگي تامين آن از مهم‌ترين عوامل است . مديران بايد اطلاعات ‌دقيق اخذ بودجه و چگونگي تعهد مالي تامين‌كنندگان را دريافت و در اختيار برنامه‌ريزان قرار دهند و در مدت اجراي پروژه ، به‌ دقت ، اخذ بودجه از منابع را پيگيري ‌كنند .</a:t>
            </a:r>
            <a:endParaRPr lang="en-US" b="1" dirty="0" smtClean="0">
              <a:cs typeface="B Nazanin" pitchFamily="2" charset="-78"/>
            </a:endParaRPr>
          </a:p>
          <a:p>
            <a:pPr algn="r"/>
            <a:endParaRPr lang="en-US" b="1" dirty="0">
              <a:cs typeface="B Nazanin" pitchFamily="2" charset="-78"/>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8400" y="46038"/>
            <a:ext cx="3200400" cy="868362"/>
          </a:xfrm>
        </p:spPr>
        <p:txBody>
          <a:bodyPr anchor="t">
            <a:normAutofit fontScale="90000"/>
          </a:bodyPr>
          <a:lstStyle/>
          <a:p>
            <a:pPr algn="ctr" rtl="1"/>
            <a:r>
              <a:rPr lang="ar-SA" b="1" u="sng" dirty="0" smtClean="0">
                <a:solidFill>
                  <a:schemeClr val="accent3">
                    <a:lumMod val="75000"/>
                  </a:schemeClr>
                </a:solidFill>
                <a:cs typeface="B Nazanin" pitchFamily="2" charset="-78"/>
              </a:rPr>
              <a:t>محدوديت دوم : زمان</a:t>
            </a:r>
            <a:r>
              <a:rPr lang="en-US" b="1" u="sng" dirty="0" smtClean="0">
                <a:solidFill>
                  <a:schemeClr val="accent3">
                    <a:lumMod val="75000"/>
                  </a:schemeClr>
                </a:solidFill>
                <a:cs typeface="B Nazanin" pitchFamily="2" charset="-78"/>
              </a:rPr>
              <a:t/>
            </a:r>
            <a:br>
              <a:rPr lang="en-US" b="1" u="sng" dirty="0" smtClean="0">
                <a:solidFill>
                  <a:schemeClr val="accent3">
                    <a:lumMod val="75000"/>
                  </a:schemeClr>
                </a:solidFill>
                <a:cs typeface="B Nazanin" pitchFamily="2" charset="-78"/>
              </a:rPr>
            </a:br>
            <a:endParaRPr lang="en-US" b="1" u="sng" dirty="0">
              <a:solidFill>
                <a:schemeClr val="accent3">
                  <a:lumMod val="75000"/>
                </a:schemeClr>
              </a:solidFill>
              <a:cs typeface="B Nazanin" pitchFamily="2" charset="-78"/>
            </a:endParaRPr>
          </a:p>
        </p:txBody>
      </p:sp>
      <p:sp>
        <p:nvSpPr>
          <p:cNvPr id="4" name="TextBox 3"/>
          <p:cNvSpPr txBox="1"/>
          <p:nvPr/>
        </p:nvSpPr>
        <p:spPr>
          <a:xfrm>
            <a:off x="381000" y="609600"/>
            <a:ext cx="8077200" cy="2585323"/>
          </a:xfrm>
          <a:prstGeom prst="rect">
            <a:avLst/>
          </a:prstGeom>
          <a:noFill/>
        </p:spPr>
        <p:txBody>
          <a:bodyPr wrap="square" rtlCol="0">
            <a:spAutoFit/>
          </a:bodyPr>
          <a:lstStyle/>
          <a:p>
            <a:pPr algn="r" rtl="1"/>
            <a:r>
              <a:rPr lang="ar-SA" b="1" dirty="0" smtClean="0">
                <a:cs typeface="B Nazanin" pitchFamily="2" charset="-78"/>
              </a:rPr>
              <a:t>برنامه پروژه به دليل مشخص‌ كردن زماني براي تحويل‌ كار ، به ‌معناي ترسيم يك قيد براي پروژه ، همواره يك محدوديت است . به ‌خصوص در پروژه‌هاي به‌ هم‌پيوسته كه خروجي‌هاي يكي به‌ عنوان ابزار يا بخشي از محصول نهايي پروژه ديگر است ، فشار بر مديران براي تحويل به‌ موقع بيشتر است . در چنين مواقعي برنامه پروژه و منابع موردنياز بر مبناي زمان از پيش تعيين‌شده ، تعيين‌مي‌شوند ؛ در صنعت اين‌گونه برنامه‌ريزي را </a:t>
            </a:r>
            <a:r>
              <a:rPr lang="en-US" b="1" dirty="0" smtClean="0">
                <a:cs typeface="B Nazanin" pitchFamily="2" charset="-78"/>
              </a:rPr>
              <a:t>Pull System Planning</a:t>
            </a:r>
            <a:r>
              <a:rPr lang="ar-SA" b="1" dirty="0" smtClean="0">
                <a:cs typeface="B Nazanin" pitchFamily="2" charset="-78"/>
              </a:rPr>
              <a:t> گويند .</a:t>
            </a:r>
            <a:endParaRPr lang="fa-IR" b="1" dirty="0" smtClean="0">
              <a:cs typeface="B Nazanin" pitchFamily="2" charset="-78"/>
            </a:endParaRPr>
          </a:p>
          <a:p>
            <a:pPr algn="r" rtl="1"/>
            <a:endParaRPr lang="en-US" b="1" dirty="0" smtClean="0">
              <a:cs typeface="B Nazanin" pitchFamily="2" charset="-78"/>
            </a:endParaRPr>
          </a:p>
          <a:p>
            <a:pPr algn="r" rtl="1"/>
            <a:r>
              <a:rPr lang="ar-SA" b="1" dirty="0" smtClean="0">
                <a:cs typeface="B Nazanin" pitchFamily="2" charset="-78"/>
              </a:rPr>
              <a:t>محدوديت زمان ، در بازار رقابتي امروز به‌ حدي است كه مديريت‌ موثر زمان ، به‌عنوان ابزاري براي نجات سازمان‌ها مطرح ‌است . تفاوت بين پيشرو بودن و تقليدكردن تنها در زمان اولين تحويل به بازار است !</a:t>
            </a:r>
            <a:br>
              <a:rPr lang="ar-SA" b="1" dirty="0" smtClean="0">
                <a:cs typeface="B Nazanin" pitchFamily="2" charset="-78"/>
              </a:rPr>
            </a:br>
            <a:endParaRPr lang="en-US" b="1" dirty="0">
              <a:cs typeface="B Nazanin" pitchFamily="2" charset="-78"/>
            </a:endParaRPr>
          </a:p>
        </p:txBody>
      </p:sp>
      <p:sp>
        <p:nvSpPr>
          <p:cNvPr id="5" name="Title 1"/>
          <p:cNvSpPr txBox="1">
            <a:spLocks/>
          </p:cNvSpPr>
          <p:nvPr/>
        </p:nvSpPr>
        <p:spPr>
          <a:xfrm>
            <a:off x="2667000" y="2895600"/>
            <a:ext cx="3200400" cy="914400"/>
          </a:xfrm>
          <a:prstGeom prst="rect">
            <a:avLst/>
          </a:prstGeom>
        </p:spPr>
        <p:txBody>
          <a:bodyPr vert="horz" anchor="b">
            <a:normAutofit fontScale="97500" lnSpcReduction="10000"/>
          </a:bodyPr>
          <a:lstStyle/>
          <a:p>
            <a:pPr lvl="0" algn="ctr" rtl="1">
              <a:spcBef>
                <a:spcPct val="0"/>
              </a:spcBef>
            </a:pPr>
            <a:r>
              <a:rPr lang="ar-SA" sz="2800" b="1" u="sng" dirty="0" smtClean="0">
                <a:solidFill>
                  <a:schemeClr val="accent3">
                    <a:lumMod val="50000"/>
                  </a:schemeClr>
                </a:solidFill>
                <a:cs typeface="B Nazanin" pitchFamily="2" charset="-78"/>
              </a:rPr>
              <a:t>محدوديت سوم : افراد</a:t>
            </a:r>
            <a:r>
              <a:rPr kumimoji="0" lang="en-US" sz="3000" b="1" i="0" u="sng" strike="noStrike" kern="1200" cap="small" spc="0" normalizeH="0" baseline="0" noProof="0" dirty="0" smtClean="0">
                <a:ln>
                  <a:noFill/>
                </a:ln>
                <a:solidFill>
                  <a:schemeClr val="accent3">
                    <a:lumMod val="50000"/>
                  </a:schemeClr>
                </a:solidFill>
                <a:effectLst/>
                <a:uLnTx/>
                <a:uFillTx/>
                <a:latin typeface="+mj-lt"/>
                <a:ea typeface="+mj-ea"/>
                <a:cs typeface="B Nazanin" pitchFamily="2" charset="-78"/>
              </a:rPr>
              <a:t/>
            </a:r>
            <a:br>
              <a:rPr kumimoji="0" lang="en-US" sz="3000" b="1" i="0" u="sng" strike="noStrike" kern="1200" cap="small" spc="0" normalizeH="0" baseline="0" noProof="0" dirty="0" smtClean="0">
                <a:ln>
                  <a:noFill/>
                </a:ln>
                <a:solidFill>
                  <a:schemeClr val="accent3">
                    <a:lumMod val="50000"/>
                  </a:schemeClr>
                </a:solidFill>
                <a:effectLst/>
                <a:uLnTx/>
                <a:uFillTx/>
                <a:latin typeface="+mj-lt"/>
                <a:ea typeface="+mj-ea"/>
                <a:cs typeface="B Nazanin" pitchFamily="2" charset="-78"/>
              </a:rPr>
            </a:br>
            <a:endParaRPr kumimoji="0" lang="en-US" sz="3000" b="1" i="0" u="sng" strike="noStrike" kern="1200" cap="small" spc="0" normalizeH="0" baseline="0" noProof="0" dirty="0">
              <a:ln>
                <a:noFill/>
              </a:ln>
              <a:solidFill>
                <a:schemeClr val="accent3">
                  <a:lumMod val="50000"/>
                </a:schemeClr>
              </a:solidFill>
              <a:effectLst/>
              <a:uLnTx/>
              <a:uFillTx/>
              <a:latin typeface="+mj-lt"/>
              <a:ea typeface="+mj-ea"/>
              <a:cs typeface="B Nazanin" pitchFamily="2" charset="-78"/>
            </a:endParaRPr>
          </a:p>
        </p:txBody>
      </p:sp>
      <p:sp>
        <p:nvSpPr>
          <p:cNvPr id="6" name="TextBox 5"/>
          <p:cNvSpPr txBox="1"/>
          <p:nvPr/>
        </p:nvSpPr>
        <p:spPr>
          <a:xfrm>
            <a:off x="457200" y="3581400"/>
            <a:ext cx="7924800" cy="2862322"/>
          </a:xfrm>
          <a:prstGeom prst="rect">
            <a:avLst/>
          </a:prstGeom>
          <a:noFill/>
        </p:spPr>
        <p:txBody>
          <a:bodyPr wrap="square" rtlCol="0">
            <a:spAutoFit/>
          </a:bodyPr>
          <a:lstStyle/>
          <a:p>
            <a:pPr algn="r" rtl="1"/>
            <a:r>
              <a:rPr lang="ar-SA" b="1" dirty="0" smtClean="0">
                <a:cs typeface="B Nazanin" pitchFamily="2" charset="-78"/>
              </a:rPr>
              <a:t>مي‌توان با روش‌هاي مختلف پول يا تجهيزات لازم براي اتمام پروژه را تامين ‌كرد ، اما يافتن افراد خوب و كاري براي پروژه ، افرادي كه واقعا حلال مشكلات باشند ، بسيار دشوار است . برخي افراد بدون قيمت هستند و پيشرفت يك پروژه تنها به‌ حضور آنان بستگي دارد ؛ جذب و استخدام افراد مناسب و از آن مهم‌تر نگاه‌داشتن آنها در تيم پروژه كار آساني نيست و هنري است كه مديران معدودي آن را دارا هستند .</a:t>
            </a:r>
            <a:endParaRPr lang="en-US" b="1" dirty="0" smtClean="0">
              <a:cs typeface="B Nazanin" pitchFamily="2" charset="-78"/>
            </a:endParaRPr>
          </a:p>
          <a:p>
            <a:pPr algn="r" rtl="1"/>
            <a:r>
              <a:rPr lang="ar-SA" b="1" dirty="0" smtClean="0">
                <a:cs typeface="B Nazanin" pitchFamily="2" charset="-78"/>
              </a:rPr>
              <a:t/>
            </a:r>
            <a:br>
              <a:rPr lang="ar-SA" b="1" dirty="0" smtClean="0">
                <a:cs typeface="B Nazanin" pitchFamily="2" charset="-78"/>
              </a:rPr>
            </a:br>
            <a:r>
              <a:rPr lang="ar-SA" b="1" dirty="0" smtClean="0">
                <a:cs typeface="B Nazanin" pitchFamily="2" charset="-78"/>
              </a:rPr>
              <a:t>از سويي اختلافات بين افراد ، چه درون تيم پروژه و چه با افرادي خارج از آن ، امري هميشگيست و حل‌وفصل آنها از وظايف مهم مديران است ؛ اين اختلافات هميشگي هستند ولي بايد با مديريت مناسب آنها را در جهت رشد سيستم به ‌كار انداخت . </a:t>
            </a:r>
            <a:endParaRPr lang="en-US" b="1" dirty="0" smtClean="0">
              <a:cs typeface="B Nazanin" pitchFamily="2" charset="-78"/>
            </a:endParaRPr>
          </a:p>
          <a:p>
            <a:pPr algn="r"/>
            <a:endParaRPr lang="en-US" b="1" dirty="0">
              <a:cs typeface="B Nazanin" pitchFamily="2" charset="-78"/>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4600" y="152400"/>
            <a:ext cx="3657600" cy="685800"/>
          </a:xfrm>
        </p:spPr>
        <p:txBody>
          <a:bodyPr anchor="t">
            <a:normAutofit/>
          </a:bodyPr>
          <a:lstStyle/>
          <a:p>
            <a:pPr algn="ctr" rtl="1"/>
            <a:r>
              <a:rPr lang="ar-SA" sz="2400" b="1" u="sng" dirty="0" smtClean="0">
                <a:solidFill>
                  <a:schemeClr val="accent3">
                    <a:lumMod val="50000"/>
                  </a:schemeClr>
                </a:solidFill>
                <a:cs typeface="B Nazanin" pitchFamily="2" charset="-78"/>
              </a:rPr>
              <a:t>محدوديت چهارم : محيط</a:t>
            </a:r>
            <a:endParaRPr lang="en-US" sz="2400" u="sng" dirty="0">
              <a:solidFill>
                <a:schemeClr val="accent3">
                  <a:lumMod val="50000"/>
                </a:schemeClr>
              </a:solidFill>
              <a:cs typeface="B Nazanin" pitchFamily="2" charset="-78"/>
            </a:endParaRPr>
          </a:p>
        </p:txBody>
      </p:sp>
      <p:sp>
        <p:nvSpPr>
          <p:cNvPr id="4" name="TextBox 3"/>
          <p:cNvSpPr txBox="1"/>
          <p:nvPr/>
        </p:nvSpPr>
        <p:spPr>
          <a:xfrm>
            <a:off x="152400" y="914400"/>
            <a:ext cx="8458200" cy="2308324"/>
          </a:xfrm>
          <a:prstGeom prst="rect">
            <a:avLst/>
          </a:prstGeom>
          <a:noFill/>
        </p:spPr>
        <p:txBody>
          <a:bodyPr wrap="square" rtlCol="0">
            <a:spAutoFit/>
          </a:bodyPr>
          <a:lstStyle/>
          <a:p>
            <a:pPr algn="r" rtl="1"/>
            <a:r>
              <a:rPr lang="ar-SA" b="1" dirty="0" smtClean="0">
                <a:cs typeface="B Nazanin" pitchFamily="2" charset="-78"/>
              </a:rPr>
              <a:t>واقعيات محيطي بر پروژه‌ها موثرند . تامين بودجه ، تعيين ‌برنامه و چگونگي عملكرد افراد همگي از واقعيات محيط اجراي پروژه تاثير مي‌پذيرند . به‌ عنوان مثال اعضاي تيمي كه پروژه‌اي را با موفقيت به ‌اتمام رسانده‌اند ، ممكن ‌است در پروژه‌اي ديگر ناموفق باشند . ممكن ‌است شرايط محيطي حتي آب‌وهوا بر كار افراد ، تجهيزات ، صحت برنامه و ساير پارامترها تاثير گذارد . اغلب لازم ‌است تا پس ‌از مدتي كوتاه از كاركرد پروژه ، عمدتا بين پنج تا ده درصد پيشرفت پروژه ، بازبيني جامعي از چگونگي تامين بودجه ، برنامه و كاركرد افراد به ‌عمل آيد تا از انطباق كامل آنها اطمينان حاصل ‌شود . معمولا در اين مرحله تغييراتي در برنامه‌ها و اعضاي تيم پديد مي‌آيد چرا كه واقعيات محيط بهتر مشخص ‌شده و مدير و برنامه‌ريزان پروژه مي‌توانند براي مقابله با آنها برنامه‌ريزي كنند .</a:t>
            </a:r>
            <a:endParaRPr lang="en-US" dirty="0">
              <a:cs typeface="B Nazanin" pitchFamily="2" charset="-78"/>
            </a:endParaRPr>
          </a:p>
        </p:txBody>
      </p:sp>
      <p:sp>
        <p:nvSpPr>
          <p:cNvPr id="5" name="Title 1"/>
          <p:cNvSpPr txBox="1">
            <a:spLocks/>
          </p:cNvSpPr>
          <p:nvPr/>
        </p:nvSpPr>
        <p:spPr>
          <a:xfrm>
            <a:off x="2514600" y="3124200"/>
            <a:ext cx="4038600" cy="715962"/>
          </a:xfrm>
          <a:prstGeom prst="rect">
            <a:avLst/>
          </a:prstGeom>
        </p:spPr>
        <p:txBody>
          <a:bodyPr vert="horz" anchor="t">
            <a:normAutofit/>
          </a:bodyPr>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ar-SA" sz="2400" b="1" i="0" u="sng" strike="noStrike" kern="1200" cap="small" spc="0" normalizeH="0" baseline="0" noProof="0" smtClean="0">
                <a:ln>
                  <a:noFill/>
                </a:ln>
                <a:solidFill>
                  <a:schemeClr val="accent3">
                    <a:lumMod val="50000"/>
                  </a:schemeClr>
                </a:solidFill>
                <a:effectLst/>
                <a:uLnTx/>
                <a:uFillTx/>
                <a:latin typeface="+mj-lt"/>
                <a:ea typeface="+mj-ea"/>
                <a:cs typeface="B Nazanin" pitchFamily="2" charset="-78"/>
              </a:rPr>
              <a:t>محدوديت پنجم : ابزار و تجهيزات</a:t>
            </a:r>
            <a:endParaRPr kumimoji="0" lang="en-US" sz="2400" b="0" i="0" u="sng" strike="noStrike" kern="1200" cap="small" spc="0" normalizeH="0" baseline="0" noProof="0" dirty="0">
              <a:ln>
                <a:noFill/>
              </a:ln>
              <a:solidFill>
                <a:schemeClr val="accent3">
                  <a:lumMod val="50000"/>
                </a:schemeClr>
              </a:solidFill>
              <a:effectLst/>
              <a:uLnTx/>
              <a:uFillTx/>
              <a:latin typeface="+mj-lt"/>
              <a:ea typeface="+mj-ea"/>
              <a:cs typeface="B Nazanin" pitchFamily="2" charset="-78"/>
            </a:endParaRPr>
          </a:p>
        </p:txBody>
      </p:sp>
      <p:sp>
        <p:nvSpPr>
          <p:cNvPr id="6" name="TextBox 5"/>
          <p:cNvSpPr txBox="1"/>
          <p:nvPr/>
        </p:nvSpPr>
        <p:spPr>
          <a:xfrm>
            <a:off x="0" y="3657600"/>
            <a:ext cx="8458200" cy="2308324"/>
          </a:xfrm>
          <a:prstGeom prst="rect">
            <a:avLst/>
          </a:prstGeom>
          <a:noFill/>
        </p:spPr>
        <p:txBody>
          <a:bodyPr wrap="square" rtlCol="0">
            <a:spAutoFit/>
          </a:bodyPr>
          <a:lstStyle/>
          <a:p>
            <a:pPr algn="r" rtl="1"/>
            <a:r>
              <a:rPr lang="ar-SA" b="1" dirty="0" smtClean="0">
                <a:cs typeface="B Nazanin" pitchFamily="2" charset="-78"/>
              </a:rPr>
              <a:t>در برنامه‌ريزي هر پروژه‌اي فرض ‌مي‌شود كه ابزار موردنياز آن در زمان معين آماده ‌مي‌شود . بسته به نوع و اندازه پروژه ، ابزارهاي متفاوت و گاهي خاص براي انجام كارها لازمند ؛ در صورت حاضربودن آنها و درستي كاركردشان ، يكي از الزامات پروژه براي تكميل در زمان مقرر آماده‌است . اما تجهيزات ممكن‌ است خراب‌ شوند ، بشكنند يا هم‌زمان در دو يا چند پروژه درگير باشند . ابزار و وسايل ، هم به ‌لحاظ هزينه و بار كاري و هم به ‌لحاظ زمان تداركشان از جمله محدوديت‌هاي مهم پروژه هستند كه بايد در هنگام برنامه‌ريزي توجه لازم را به آنها معطوف داشت . گاهي تهيه ابزار و تجهيزات و تجهيز كارگاه پروژه (</a:t>
            </a:r>
            <a:r>
              <a:rPr lang="en-US" b="1" dirty="0" smtClean="0">
                <a:cs typeface="B Nazanin" pitchFamily="2" charset="-78"/>
              </a:rPr>
              <a:t>Mobilization</a:t>
            </a:r>
            <a:r>
              <a:rPr lang="ar-SA" b="1" dirty="0" smtClean="0">
                <a:cs typeface="B Nazanin" pitchFamily="2" charset="-78"/>
              </a:rPr>
              <a:t>) خود يك‌ پروژه بزرگ است ؛ درچنين مواقعي مدير پروژه مادر بايد تمام تمهيدات لازم را براي به ‌موقع آماده‌شدن تجهيزات و كارگاه و تنظيم هم‌پوشاني فعاليت‌ها به كار برد .</a:t>
            </a:r>
            <a:endParaRPr lang="en-US" dirty="0">
              <a:cs typeface="B Nazanin" pitchFamily="2" charset="-78"/>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2400" y="838200"/>
            <a:ext cx="8382000" cy="3970318"/>
          </a:xfrm>
          <a:prstGeom prst="rect">
            <a:avLst/>
          </a:prstGeom>
          <a:noFill/>
        </p:spPr>
        <p:txBody>
          <a:bodyPr wrap="square" rtlCol="0">
            <a:spAutoFit/>
          </a:bodyPr>
          <a:lstStyle/>
          <a:p>
            <a:pPr algn="r" rtl="1"/>
            <a:r>
              <a:rPr lang="ar-SA" b="1" dirty="0" smtClean="0">
                <a:cs typeface="B Nazanin" pitchFamily="2" charset="-78"/>
              </a:rPr>
              <a:t>نمي‌توان رفتار طبيعت را به‌ دقت پيش‌بيني كرد اما مي‌توان با توجه به داده‌هاي پيشين و نگاهي به تاريخ اثر بلاياي طبيعي را كم‌ نمود . شروع ‌كار زيرسازي باندپرواز فرودگاه در ابتداي فصل زمستان يا روكش‌كردن زمين خيس با آسفالت ، به‌ نظر هر كس غيرمنطقي مي‌رسد اما متاسفانه در هنگام برنامه‌ريزي ممكن ‌است ناديده ‌گرفته‌ شوند ؛ برنامه خوب برنامه‌اي است که همه عوامل موثر بر خروجي را شناسايي‌ کرده ، براي آنها چاره‌انديشي ‌کند . هزينه‌هاي بسياري به‌دليل بي‌توجهي به اين نكات به‌صورت مستقيم يا غيرمستقيم به پروژه يا استفاده‌كنندگان خروجي‌هاي آن وارد مي‌شود .</a:t>
            </a:r>
            <a:endParaRPr lang="en-US" b="1" dirty="0" smtClean="0">
              <a:cs typeface="B Nazanin" pitchFamily="2" charset="-78"/>
            </a:endParaRPr>
          </a:p>
          <a:p>
            <a:pPr algn="r" rtl="1"/>
            <a:r>
              <a:rPr lang="ar-SA" b="1" dirty="0" smtClean="0">
                <a:cs typeface="B Nazanin" pitchFamily="2" charset="-78"/>
              </a:rPr>
              <a:t/>
            </a:r>
            <a:br>
              <a:rPr lang="ar-SA" b="1" dirty="0" smtClean="0">
                <a:cs typeface="B Nazanin" pitchFamily="2" charset="-78"/>
              </a:rPr>
            </a:br>
            <a:r>
              <a:rPr lang="ar-SA" b="1" dirty="0" smtClean="0">
                <a:cs typeface="B Nazanin" pitchFamily="2" charset="-78"/>
              </a:rPr>
              <a:t>دركنار اين موارد قابل پيش‌بيني ممكن ‌است گاهي اتفاقاتي درمسير پروژه پيش‌ بيايند . زلزله ، وقوع‌جنگ و تغيير ناگهاني قوانين از جمله اين موارند ؛ هرچند نمي‌توان چنين بلايايي را پيش‌بيني‌ نمود اما برنامه‌ريزان خوب بايد راهكارهايي پيش‌بيني‌ نمايند تا در صورت وقوع ، پروژه كمترين آسيب را از آنها ببيند . دستورالعمل‌هاي تغيير و بندهاي فورس‌ماژور در قراردادها از اين مواردند ؛ به ‌ياد داشته ‌باشيم كه :</a:t>
            </a:r>
            <a:endParaRPr lang="en-US" b="1" dirty="0" smtClean="0">
              <a:cs typeface="B Nazanin" pitchFamily="2" charset="-78"/>
            </a:endParaRPr>
          </a:p>
          <a:p>
            <a:pPr algn="r" rtl="1"/>
            <a:r>
              <a:rPr lang="ar-SA" b="1" dirty="0" smtClean="0">
                <a:cs typeface="B Nazanin" pitchFamily="2" charset="-78"/>
              </a:rPr>
              <a:t/>
            </a:r>
            <a:br>
              <a:rPr lang="ar-SA" b="1" dirty="0" smtClean="0">
                <a:cs typeface="B Nazanin" pitchFamily="2" charset="-78"/>
              </a:rPr>
            </a:br>
            <a:r>
              <a:rPr lang="ar-SA" b="1" dirty="0" smtClean="0">
                <a:cs typeface="B Nazanin" pitchFamily="2" charset="-78"/>
              </a:rPr>
              <a:t>همه‌ چيز را نمي‌توان پيش‌بيني ‌نمود</a:t>
            </a:r>
            <a:endParaRPr lang="en-US" b="1" dirty="0" smtClean="0">
              <a:cs typeface="B Nazanin" pitchFamily="2" charset="-78"/>
            </a:endParaRPr>
          </a:p>
          <a:p>
            <a:pPr algn="r"/>
            <a:endParaRPr lang="en-US" b="1" dirty="0">
              <a:cs typeface="B Nazanin" pitchFamily="2" charset="-78"/>
            </a:endParaRPr>
          </a:p>
        </p:txBody>
      </p:sp>
      <p:sp>
        <p:nvSpPr>
          <p:cNvPr id="5" name="Title 1"/>
          <p:cNvSpPr txBox="1">
            <a:spLocks/>
          </p:cNvSpPr>
          <p:nvPr/>
        </p:nvSpPr>
        <p:spPr>
          <a:xfrm>
            <a:off x="1066800" y="304800"/>
            <a:ext cx="6248400" cy="715962"/>
          </a:xfrm>
          <a:prstGeom prst="rect">
            <a:avLst/>
          </a:prstGeom>
        </p:spPr>
        <p:txBody>
          <a:bodyPr vert="horz" anchor="t">
            <a:normAutofit/>
          </a:bodyPr>
          <a:lstStyle/>
          <a:p>
            <a:pPr lvl="0" algn="r" rtl="1">
              <a:spcBef>
                <a:spcPct val="0"/>
              </a:spcBef>
            </a:pPr>
            <a:r>
              <a:rPr lang="ar-SA" sz="2400" b="1" u="sng" dirty="0" smtClean="0">
                <a:solidFill>
                  <a:schemeClr val="accent3">
                    <a:lumMod val="50000"/>
                  </a:schemeClr>
                </a:solidFill>
                <a:cs typeface="B Nazanin" pitchFamily="2" charset="-78"/>
              </a:rPr>
              <a:t>محدوديت ششم : اتفاقات غيرمنتظره (</a:t>
            </a:r>
            <a:r>
              <a:rPr lang="en-US" b="1" u="sng" dirty="0" smtClean="0">
                <a:solidFill>
                  <a:schemeClr val="accent3">
                    <a:lumMod val="50000"/>
                  </a:schemeClr>
                </a:solidFill>
                <a:cs typeface="B Nazanin" pitchFamily="2" charset="-78"/>
              </a:rPr>
              <a:t>Force Major</a:t>
            </a:r>
            <a:r>
              <a:rPr lang="ar-SA" sz="2400" b="1" u="sng" dirty="0" smtClean="0">
                <a:solidFill>
                  <a:schemeClr val="accent3">
                    <a:lumMod val="50000"/>
                  </a:schemeClr>
                </a:solidFill>
                <a:cs typeface="B Nazanin" pitchFamily="2" charset="-78"/>
              </a:rPr>
              <a:t>)</a:t>
            </a:r>
            <a:endParaRPr kumimoji="0" lang="en-US" sz="2400" b="0" i="0" u="sng" strike="noStrike" kern="1200" cap="small" spc="0" normalizeH="0" baseline="0" noProof="0" dirty="0">
              <a:ln>
                <a:noFill/>
              </a:ln>
              <a:solidFill>
                <a:schemeClr val="accent3">
                  <a:lumMod val="50000"/>
                </a:schemeClr>
              </a:solidFill>
              <a:effectLst/>
              <a:uLnTx/>
              <a:uFillTx/>
              <a:latin typeface="+mj-lt"/>
              <a:ea typeface="+mj-ea"/>
              <a:cs typeface="B Nazanin" pitchFamily="2" charset="-78"/>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228600"/>
            <a:ext cx="4343400" cy="792162"/>
          </a:xfrm>
        </p:spPr>
        <p:txBody>
          <a:bodyPr anchor="t">
            <a:normAutofit fontScale="90000"/>
          </a:bodyPr>
          <a:lstStyle/>
          <a:p>
            <a:pPr algn="ctr" rtl="1"/>
            <a:r>
              <a:rPr lang="ar-SA" sz="2400" b="1" u="sng" dirty="0" smtClean="0">
                <a:solidFill>
                  <a:schemeClr val="accent3">
                    <a:lumMod val="75000"/>
                  </a:schemeClr>
                </a:solidFill>
                <a:cs typeface="B Nazanin" pitchFamily="2" charset="-78"/>
              </a:rPr>
              <a:t>استانداردهاي مديريت پروژه كدامند ؟</a:t>
            </a:r>
            <a:r>
              <a:rPr lang="en-US" sz="2400" b="1" dirty="0" smtClean="0">
                <a:solidFill>
                  <a:schemeClr val="accent3">
                    <a:lumMod val="75000"/>
                  </a:schemeClr>
                </a:solidFill>
                <a:cs typeface="B Nazanin" pitchFamily="2" charset="-78"/>
              </a:rPr>
              <a:t/>
            </a:r>
            <a:br>
              <a:rPr lang="en-US" sz="2400" b="1" dirty="0" smtClean="0">
                <a:solidFill>
                  <a:schemeClr val="accent3">
                    <a:lumMod val="75000"/>
                  </a:schemeClr>
                </a:solidFill>
                <a:cs typeface="B Nazanin" pitchFamily="2" charset="-78"/>
              </a:rPr>
            </a:br>
            <a:endParaRPr lang="en-US" sz="2400" b="1" dirty="0">
              <a:solidFill>
                <a:schemeClr val="accent3">
                  <a:lumMod val="75000"/>
                </a:schemeClr>
              </a:solidFill>
              <a:cs typeface="B Nazanin" pitchFamily="2" charset="-78"/>
            </a:endParaRPr>
          </a:p>
        </p:txBody>
      </p:sp>
      <p:sp>
        <p:nvSpPr>
          <p:cNvPr id="4" name="TextBox 3"/>
          <p:cNvSpPr txBox="1"/>
          <p:nvPr/>
        </p:nvSpPr>
        <p:spPr>
          <a:xfrm>
            <a:off x="0" y="762000"/>
            <a:ext cx="8077200" cy="3139321"/>
          </a:xfrm>
          <a:prstGeom prst="rect">
            <a:avLst/>
          </a:prstGeom>
          <a:noFill/>
        </p:spPr>
        <p:txBody>
          <a:bodyPr wrap="square" rtlCol="0">
            <a:spAutoFit/>
          </a:bodyPr>
          <a:lstStyle/>
          <a:p>
            <a:pPr algn="r" rtl="1"/>
            <a:r>
              <a:rPr lang="ar-SA" b="1" dirty="0" smtClean="0">
                <a:cs typeface="B Nazanin" pitchFamily="2" charset="-78"/>
              </a:rPr>
              <a:t>با گسترش حوزه‌ تجاري شركت‌ها و جهاني‌شدن پروژه‌ها ، امروزه استفاده از استانداردها براي همزباني افراد درگير در پروژه و اطمينان از اجراي درست كار ضروري است . استانداردها ، علاوه ‌بر تبيين كار و تعيين چگونگي اجراي ‌صحيح عمليات ، به ‌عنوان مرجعي براي افراد گروه پروژه در اختلافات مطرح ‌است . قوت استانداردها در جامع ‌بودن آنها ، سادگي ، مقبوليت عام استفاده‌كنندگان و تضمينش براي اجراي درست كار است . با توجه به جهاني‌ شدن شركت‌هاي ساخت و توليد و گسترش بازارهاي كار ، مديران پروژه بهتر است با استانداردهاي مديريت‌پروژه آشنا شوند ؛ بهره‌گيري از آنها مي‌تواند آنها را در اجراي برنامه‌هاي پروژه ياري ‌‌نمايد . </a:t>
            </a:r>
            <a:endParaRPr lang="en-US" b="1" dirty="0" smtClean="0">
              <a:cs typeface="B Nazanin" pitchFamily="2" charset="-78"/>
            </a:endParaRPr>
          </a:p>
          <a:p>
            <a:pPr algn="r" rtl="1"/>
            <a:r>
              <a:rPr lang="ar-SA" b="1" dirty="0" smtClean="0">
                <a:cs typeface="B Nazanin" pitchFamily="2" charset="-78"/>
              </a:rPr>
              <a:t/>
            </a:r>
            <a:br>
              <a:rPr lang="ar-SA" b="1" dirty="0" smtClean="0">
                <a:cs typeface="B Nazanin" pitchFamily="2" charset="-78"/>
              </a:rPr>
            </a:br>
            <a:r>
              <a:rPr lang="ar-SA" b="1" dirty="0" smtClean="0">
                <a:cs typeface="B Nazanin" pitchFamily="2" charset="-78"/>
              </a:rPr>
              <a:t>موسسات و كشورهاي گوناگوني اقدام به تدوين استانداردهاي مخصوص خود در زمينه‌ مديريت‌پروژه كرده‌اند ؛ اما در اين ‌ميان چهار استاندارد داراي اهميت و مقبوليت بيشتري هستند :</a:t>
            </a:r>
            <a:endParaRPr lang="en-US" b="1" dirty="0" smtClean="0">
              <a:cs typeface="B Nazanin" pitchFamily="2" charset="-78"/>
            </a:endParaRPr>
          </a:p>
          <a:p>
            <a:pPr algn="r"/>
            <a:endParaRPr lang="en-US" b="1" dirty="0">
              <a:cs typeface="B Nazanin" pitchFamily="2" charset="-78"/>
            </a:endParaRPr>
          </a:p>
        </p:txBody>
      </p:sp>
      <p:sp>
        <p:nvSpPr>
          <p:cNvPr id="5" name="TextBox 4"/>
          <p:cNvSpPr txBox="1"/>
          <p:nvPr/>
        </p:nvSpPr>
        <p:spPr>
          <a:xfrm>
            <a:off x="762000" y="3810000"/>
            <a:ext cx="7467600" cy="369332"/>
          </a:xfrm>
          <a:prstGeom prst="rect">
            <a:avLst/>
          </a:prstGeom>
          <a:noFill/>
        </p:spPr>
        <p:txBody>
          <a:bodyPr wrap="square" rtlCol="0">
            <a:spAutoFit/>
          </a:bodyPr>
          <a:lstStyle/>
          <a:p>
            <a:pPr algn="ctr" rtl="1"/>
            <a:r>
              <a:rPr lang="ar-SA" b="1" dirty="0" smtClean="0">
                <a:solidFill>
                  <a:schemeClr val="accent3">
                    <a:lumMod val="50000"/>
                  </a:schemeClr>
                </a:solidFill>
                <a:cs typeface="B Nazanin" pitchFamily="2" charset="-78"/>
              </a:rPr>
              <a:t>1</a:t>
            </a:r>
            <a:r>
              <a:rPr lang="ar-SA" b="1" dirty="0" smtClean="0">
                <a:solidFill>
                  <a:schemeClr val="accent3">
                    <a:lumMod val="50000"/>
                  </a:schemeClr>
                </a:solidFill>
              </a:rPr>
              <a:t>- </a:t>
            </a:r>
            <a:r>
              <a:rPr lang="en-US" b="1" dirty="0" smtClean="0">
                <a:solidFill>
                  <a:schemeClr val="accent3">
                    <a:lumMod val="50000"/>
                  </a:schemeClr>
                </a:solidFill>
              </a:rPr>
              <a:t>PMBOK (Project Management Body Of Knowledge</a:t>
            </a:r>
            <a:r>
              <a:rPr lang="ar-SA" b="1" dirty="0" smtClean="0">
                <a:solidFill>
                  <a:schemeClr val="accent3">
                    <a:lumMod val="50000"/>
                  </a:schemeClr>
                </a:solidFill>
              </a:rPr>
              <a:t>) :</a:t>
            </a:r>
            <a:endParaRPr lang="en-US" dirty="0">
              <a:solidFill>
                <a:schemeClr val="accent3">
                  <a:lumMod val="50000"/>
                </a:schemeClr>
              </a:solidFill>
            </a:endParaRPr>
          </a:p>
        </p:txBody>
      </p:sp>
      <p:sp>
        <p:nvSpPr>
          <p:cNvPr id="6" name="TextBox 5"/>
          <p:cNvSpPr txBox="1"/>
          <p:nvPr/>
        </p:nvSpPr>
        <p:spPr>
          <a:xfrm>
            <a:off x="-76200" y="4343400"/>
            <a:ext cx="8382000" cy="2031325"/>
          </a:xfrm>
          <a:prstGeom prst="rect">
            <a:avLst/>
          </a:prstGeom>
          <a:noFill/>
        </p:spPr>
        <p:txBody>
          <a:bodyPr wrap="square" rtlCol="0">
            <a:spAutoFit/>
          </a:bodyPr>
          <a:lstStyle/>
          <a:p>
            <a:pPr algn="r" rtl="1"/>
            <a:r>
              <a:rPr lang="ar-SA" b="1" dirty="0" smtClean="0">
                <a:cs typeface="B Nazanin" pitchFamily="2" charset="-78"/>
              </a:rPr>
              <a:t>اين همان نام آشنا و معروف است كه در انجمن مديريت ‌پروژه‌ آمريكا (</a:t>
            </a:r>
            <a:r>
              <a:rPr lang="en-US" b="1" dirty="0" smtClean="0">
                <a:cs typeface="B Nazanin" pitchFamily="2" charset="-78"/>
              </a:rPr>
              <a:t>PMI</a:t>
            </a:r>
            <a:r>
              <a:rPr lang="ar-SA" b="1" dirty="0" smtClean="0">
                <a:cs typeface="B Nazanin" pitchFamily="2" charset="-78"/>
              </a:rPr>
              <a:t>) تدوين‌شده و استفاده از آن بسيار متداول است . پس ‌از تدوين </a:t>
            </a:r>
            <a:r>
              <a:rPr lang="en-US" b="1" dirty="0" smtClean="0">
                <a:cs typeface="B Nazanin" pitchFamily="2" charset="-78"/>
              </a:rPr>
              <a:t>PMBOK</a:t>
            </a:r>
            <a:r>
              <a:rPr lang="ar-SA" b="1" dirty="0" smtClean="0">
                <a:cs typeface="B Nazanin" pitchFamily="2" charset="-78"/>
              </a:rPr>
              <a:t> ، موسسه‌ ملي استاندارد آمريكا نيز آن ‌را تاييد و به‌ عنوان استاندارد ملي آمريكا در زمينه‌ مديريت‌ پروژه ثبت ‌كرده ‌است . در اين استاندارد دانش مديريت پروژه در نه ‌بخش بيان ‌شده ‌است . در اين ميان تفاوت‌هاي اندكي بين دونسخه‌ي موسسه‌ي </a:t>
            </a:r>
            <a:r>
              <a:rPr lang="en-US" b="1" dirty="0" smtClean="0">
                <a:cs typeface="B Nazanin" pitchFamily="2" charset="-78"/>
              </a:rPr>
              <a:t>PMI </a:t>
            </a:r>
            <a:r>
              <a:rPr lang="ar-SA" b="1" dirty="0" smtClean="0">
                <a:cs typeface="B Nazanin" pitchFamily="2" charset="-78"/>
              </a:rPr>
              <a:t>و موسسه‌ي استاندارد وجوددارد ؛ </a:t>
            </a:r>
            <a:r>
              <a:rPr lang="en-US" b="1" dirty="0" smtClean="0">
                <a:cs typeface="B Nazanin" pitchFamily="2" charset="-78"/>
              </a:rPr>
              <a:t>PMBOK‌ </a:t>
            </a:r>
            <a:r>
              <a:rPr lang="ar-SA" b="1" dirty="0" smtClean="0">
                <a:cs typeface="B Nazanin" pitchFamily="2" charset="-78"/>
              </a:rPr>
              <a:t>نگاهي نظري و </a:t>
            </a:r>
            <a:r>
              <a:rPr lang="en-US" b="1" dirty="0" smtClean="0">
                <a:cs typeface="B Nazanin" pitchFamily="2" charset="-78"/>
              </a:rPr>
              <a:t>ANSI 99-001-2000 </a:t>
            </a:r>
            <a:r>
              <a:rPr lang="ar-SA" b="1" dirty="0" smtClean="0">
                <a:cs typeface="B Nazanin" pitchFamily="2" charset="-78"/>
              </a:rPr>
              <a:t>نگاهي اجرايي‌تر دارد . </a:t>
            </a:r>
            <a:r>
              <a:rPr lang="en-US" b="1" dirty="0" smtClean="0">
                <a:cs typeface="B Nazanin" pitchFamily="2" charset="-78"/>
              </a:rPr>
              <a:t>PMBOK‌ </a:t>
            </a:r>
            <a:r>
              <a:rPr lang="ar-SA" b="1" dirty="0" smtClean="0">
                <a:cs typeface="B Nazanin" pitchFamily="2" charset="-78"/>
              </a:rPr>
              <a:t>همانند ساير استانداردها ، هرساله توسط هيات منتخبي از </a:t>
            </a:r>
            <a:r>
              <a:rPr lang="en-US" b="1" dirty="0" smtClean="0">
                <a:cs typeface="B Nazanin" pitchFamily="2" charset="-78"/>
              </a:rPr>
              <a:t>PMI‌ </a:t>
            </a:r>
            <a:r>
              <a:rPr lang="ar-SA" b="1" dirty="0" smtClean="0">
                <a:cs typeface="B Nazanin" pitchFamily="2" charset="-78"/>
              </a:rPr>
              <a:t>بازبيني ‌مي‌شود و در صورت نياز به تغيير ، ويرايش جديدي از آن به ‌اطلاع اعضاء </a:t>
            </a:r>
            <a:r>
              <a:rPr lang="en-US" b="1" dirty="0" smtClean="0">
                <a:cs typeface="B Nazanin" pitchFamily="2" charset="-78"/>
              </a:rPr>
              <a:t>PMI </a:t>
            </a:r>
            <a:r>
              <a:rPr lang="ar-SA" b="1" dirty="0" smtClean="0">
                <a:cs typeface="B Nazanin" pitchFamily="2" charset="-78"/>
              </a:rPr>
              <a:t>مي‌رسد .</a:t>
            </a:r>
            <a:endParaRPr lang="en-US" dirty="0">
              <a:cs typeface="B Nazanin" pitchFamily="2" charset="-78"/>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153400" cy="792162"/>
          </a:xfrm>
        </p:spPr>
        <p:txBody>
          <a:bodyPr>
            <a:noAutofit/>
          </a:bodyPr>
          <a:lstStyle/>
          <a:p>
            <a:pPr algn="ctr" rtl="1"/>
            <a:r>
              <a:rPr lang="fa-IR" sz="2000" b="1" u="sng" dirty="0" smtClean="0">
                <a:solidFill>
                  <a:schemeClr val="accent3">
                    <a:lumMod val="50000"/>
                  </a:schemeClr>
                </a:solidFill>
                <a:cs typeface="B Nazanin" pitchFamily="2" charset="-78"/>
              </a:rPr>
              <a:t>2</a:t>
            </a:r>
            <a:r>
              <a:rPr lang="ar-SA" sz="2000" b="1" u="sng" dirty="0" smtClean="0">
                <a:solidFill>
                  <a:schemeClr val="accent3">
                    <a:lumMod val="50000"/>
                  </a:schemeClr>
                </a:solidFill>
              </a:rPr>
              <a:t>- (</a:t>
            </a:r>
            <a:r>
              <a:rPr lang="en-US" sz="2000" b="1" u="sng" dirty="0" smtClean="0">
                <a:solidFill>
                  <a:schemeClr val="accent3">
                    <a:lumMod val="50000"/>
                  </a:schemeClr>
                </a:solidFill>
              </a:rPr>
              <a:t>APM</a:t>
            </a:r>
            <a:r>
              <a:rPr lang="ar-SA" sz="2000" b="1" u="sng" dirty="0" smtClean="0">
                <a:solidFill>
                  <a:schemeClr val="accent3">
                    <a:lumMod val="50000"/>
                  </a:schemeClr>
                </a:solidFill>
              </a:rPr>
              <a:t>)</a:t>
            </a:r>
            <a:r>
              <a:rPr lang="en-US" sz="2000" b="1" u="sng" dirty="0" smtClean="0">
                <a:solidFill>
                  <a:schemeClr val="accent3">
                    <a:lumMod val="50000"/>
                  </a:schemeClr>
                </a:solidFill>
              </a:rPr>
              <a:t>Association For Project Management</a:t>
            </a:r>
            <a:r>
              <a:rPr lang="ar-SA" sz="2000" b="1" u="sng" dirty="0" smtClean="0">
                <a:solidFill>
                  <a:schemeClr val="accent3">
                    <a:lumMod val="50000"/>
                  </a:schemeClr>
                </a:solidFill>
              </a:rPr>
              <a:t> :</a:t>
            </a:r>
            <a:r>
              <a:rPr lang="en-US" sz="2000" b="1" u="sng" dirty="0" smtClean="0">
                <a:solidFill>
                  <a:schemeClr val="accent3">
                    <a:lumMod val="50000"/>
                  </a:schemeClr>
                </a:solidFill>
              </a:rPr>
              <a:t/>
            </a:r>
            <a:br>
              <a:rPr lang="en-US" sz="2000" b="1" u="sng" dirty="0" smtClean="0">
                <a:solidFill>
                  <a:schemeClr val="accent3">
                    <a:lumMod val="50000"/>
                  </a:schemeClr>
                </a:solidFill>
              </a:rPr>
            </a:br>
            <a:endParaRPr lang="en-US" sz="2000" b="1" u="sng" dirty="0">
              <a:solidFill>
                <a:schemeClr val="accent3">
                  <a:lumMod val="50000"/>
                </a:schemeClr>
              </a:solidFill>
            </a:endParaRPr>
          </a:p>
        </p:txBody>
      </p:sp>
      <p:sp>
        <p:nvSpPr>
          <p:cNvPr id="4" name="TextBox 3"/>
          <p:cNvSpPr txBox="1"/>
          <p:nvPr/>
        </p:nvSpPr>
        <p:spPr>
          <a:xfrm>
            <a:off x="152400" y="762000"/>
            <a:ext cx="8610600" cy="923330"/>
          </a:xfrm>
          <a:prstGeom prst="rect">
            <a:avLst/>
          </a:prstGeom>
          <a:noFill/>
        </p:spPr>
        <p:txBody>
          <a:bodyPr wrap="square" rtlCol="0">
            <a:spAutoFit/>
          </a:bodyPr>
          <a:lstStyle/>
          <a:p>
            <a:pPr algn="just" rtl="1"/>
            <a:r>
              <a:rPr lang="ar-SA" b="1" dirty="0" smtClean="0">
                <a:cs typeface="B Nazanin" pitchFamily="2" charset="-78"/>
              </a:rPr>
              <a:t>اين استاندارد توسط مركز مطالعات مديريت پروژه انگلستان (</a:t>
            </a:r>
            <a:r>
              <a:rPr lang="en-US" b="1" dirty="0" smtClean="0">
                <a:cs typeface="B Nazanin" pitchFamily="2" charset="-78"/>
              </a:rPr>
              <a:t>UMIST</a:t>
            </a:r>
            <a:r>
              <a:rPr lang="ar-SA" b="1" dirty="0" smtClean="0">
                <a:cs typeface="B Nazanin" pitchFamily="2" charset="-78"/>
              </a:rPr>
              <a:t>) و زير نظر پروفسور موريس تهيه و تدوين شده است . اين استاندارد شامل هفت قسمت است كه در اين هفت قسمت چهل مفهوم كليدي در زمينه مديريت پروژه تشريح شده اند .</a:t>
            </a:r>
            <a:endParaRPr lang="en-US" dirty="0">
              <a:cs typeface="B Nazanin" pitchFamily="2" charset="-78"/>
            </a:endParaRPr>
          </a:p>
        </p:txBody>
      </p:sp>
      <p:sp>
        <p:nvSpPr>
          <p:cNvPr id="5" name="TextBox 4"/>
          <p:cNvSpPr txBox="1"/>
          <p:nvPr/>
        </p:nvSpPr>
        <p:spPr>
          <a:xfrm>
            <a:off x="3886200" y="1828800"/>
            <a:ext cx="3810000" cy="369332"/>
          </a:xfrm>
          <a:prstGeom prst="rect">
            <a:avLst/>
          </a:prstGeom>
          <a:noFill/>
        </p:spPr>
        <p:txBody>
          <a:bodyPr wrap="square" rtlCol="0">
            <a:spAutoFit/>
          </a:bodyPr>
          <a:lstStyle/>
          <a:p>
            <a:pPr algn="r" rtl="1"/>
            <a:r>
              <a:rPr lang="fa-IR" b="1" dirty="0" smtClean="0">
                <a:solidFill>
                  <a:schemeClr val="accent3">
                    <a:lumMod val="50000"/>
                  </a:schemeClr>
                </a:solidFill>
                <a:cs typeface="B Nazanin" pitchFamily="2" charset="-78"/>
              </a:rPr>
              <a:t>3</a:t>
            </a:r>
            <a:r>
              <a:rPr lang="ar-SA" b="1" dirty="0" smtClean="0">
                <a:solidFill>
                  <a:schemeClr val="accent3">
                    <a:lumMod val="50000"/>
                  </a:schemeClr>
                </a:solidFill>
                <a:cs typeface="B Nazanin" pitchFamily="2" charset="-78"/>
              </a:rPr>
              <a:t>- (</a:t>
            </a:r>
            <a:r>
              <a:rPr lang="en-US" b="1" dirty="0" smtClean="0">
                <a:solidFill>
                  <a:schemeClr val="accent3">
                    <a:lumMod val="50000"/>
                  </a:schemeClr>
                </a:solidFill>
                <a:cs typeface="B Nazanin" pitchFamily="2" charset="-78"/>
              </a:rPr>
              <a:t>BS6079</a:t>
            </a:r>
            <a:r>
              <a:rPr lang="ar-SA" b="1" dirty="0" smtClean="0">
                <a:solidFill>
                  <a:schemeClr val="accent3">
                    <a:lumMod val="50000"/>
                  </a:schemeClr>
                </a:solidFill>
                <a:cs typeface="B Nazanin" pitchFamily="2" charset="-78"/>
              </a:rPr>
              <a:t>)</a:t>
            </a:r>
            <a:r>
              <a:rPr lang="en-US" b="1" dirty="0" smtClean="0">
                <a:solidFill>
                  <a:schemeClr val="accent3">
                    <a:lumMod val="50000"/>
                  </a:schemeClr>
                </a:solidFill>
                <a:cs typeface="B Nazanin" pitchFamily="2" charset="-78"/>
              </a:rPr>
              <a:t> British Standard</a:t>
            </a:r>
            <a:r>
              <a:rPr lang="ar-SA" b="1" dirty="0" smtClean="0">
                <a:solidFill>
                  <a:schemeClr val="accent3">
                    <a:lumMod val="50000"/>
                  </a:schemeClr>
                </a:solidFill>
                <a:cs typeface="B Nazanin" pitchFamily="2" charset="-78"/>
              </a:rPr>
              <a:t>:</a:t>
            </a:r>
            <a:endParaRPr lang="en-US" dirty="0">
              <a:solidFill>
                <a:schemeClr val="accent3">
                  <a:lumMod val="50000"/>
                </a:schemeClr>
              </a:solidFill>
              <a:cs typeface="B Nazanin" pitchFamily="2" charset="-78"/>
            </a:endParaRPr>
          </a:p>
        </p:txBody>
      </p:sp>
      <p:sp>
        <p:nvSpPr>
          <p:cNvPr id="6" name="TextBox 5"/>
          <p:cNvSpPr txBox="1"/>
          <p:nvPr/>
        </p:nvSpPr>
        <p:spPr>
          <a:xfrm>
            <a:off x="228600" y="2362200"/>
            <a:ext cx="8382000" cy="646331"/>
          </a:xfrm>
          <a:prstGeom prst="rect">
            <a:avLst/>
          </a:prstGeom>
          <a:noFill/>
        </p:spPr>
        <p:txBody>
          <a:bodyPr wrap="square" rtlCol="0">
            <a:spAutoFit/>
          </a:bodyPr>
          <a:lstStyle/>
          <a:p>
            <a:pPr algn="just" rtl="1"/>
            <a:r>
              <a:rPr lang="ar-SA" b="1" dirty="0" smtClean="0">
                <a:cs typeface="B Nazanin" pitchFamily="2" charset="-78"/>
              </a:rPr>
              <a:t>اين استاندارد توسط شركت </a:t>
            </a:r>
            <a:r>
              <a:rPr lang="en-US" sz="1600" b="1" dirty="0" smtClean="0">
                <a:cs typeface="B Nazanin" pitchFamily="2" charset="-78"/>
              </a:rPr>
              <a:t>British Standard</a:t>
            </a:r>
            <a:r>
              <a:rPr lang="ar-SA" sz="1600" b="1" dirty="0" smtClean="0">
                <a:cs typeface="B Nazanin" pitchFamily="2" charset="-78"/>
              </a:rPr>
              <a:t> </a:t>
            </a:r>
            <a:r>
              <a:rPr lang="ar-SA" b="1" dirty="0" smtClean="0">
                <a:cs typeface="B Nazanin" pitchFamily="2" charset="-78"/>
              </a:rPr>
              <a:t>تهيه و تدوين شده است . اين استاندارد مورد</a:t>
            </a:r>
            <a:r>
              <a:rPr lang="fa-IR" b="1" dirty="0" smtClean="0">
                <a:cs typeface="B Nazanin" pitchFamily="2" charset="-78"/>
              </a:rPr>
              <a:t> </a:t>
            </a:r>
            <a:r>
              <a:rPr lang="ar-SA" b="1" dirty="0" smtClean="0">
                <a:cs typeface="B Nazanin" pitchFamily="2" charset="-78"/>
              </a:rPr>
              <a:t>قبول دولت و صنعت انگلستان مي‌باشد ؛ در اين استاندارد مديريت پروژه به چهار قسمت تقسيم شده است .</a:t>
            </a:r>
            <a:endParaRPr lang="en-US" dirty="0">
              <a:cs typeface="B Nazanin" pitchFamily="2" charset="-78"/>
            </a:endParaRPr>
          </a:p>
        </p:txBody>
      </p:sp>
      <p:sp>
        <p:nvSpPr>
          <p:cNvPr id="7" name="TextBox 6"/>
          <p:cNvSpPr txBox="1"/>
          <p:nvPr/>
        </p:nvSpPr>
        <p:spPr>
          <a:xfrm>
            <a:off x="1219200" y="3124200"/>
            <a:ext cx="6477000" cy="369332"/>
          </a:xfrm>
          <a:prstGeom prst="rect">
            <a:avLst/>
          </a:prstGeom>
          <a:noFill/>
        </p:spPr>
        <p:txBody>
          <a:bodyPr wrap="square" rtlCol="0">
            <a:spAutoFit/>
          </a:bodyPr>
          <a:lstStyle/>
          <a:p>
            <a:pPr algn="r" rtl="1"/>
            <a:r>
              <a:rPr lang="ar-SA" b="1" dirty="0" smtClean="0">
                <a:solidFill>
                  <a:schemeClr val="accent3">
                    <a:lumMod val="50000"/>
                  </a:schemeClr>
                </a:solidFill>
                <a:cs typeface="B Nazanin" pitchFamily="2" charset="-78"/>
              </a:rPr>
              <a:t>4-(</a:t>
            </a:r>
            <a:r>
              <a:rPr lang="en-US" b="1" dirty="0" smtClean="0">
                <a:solidFill>
                  <a:schemeClr val="accent3">
                    <a:lumMod val="50000"/>
                  </a:schemeClr>
                </a:solidFill>
                <a:cs typeface="B Nazanin" pitchFamily="2" charset="-78"/>
              </a:rPr>
              <a:t> JPMF</a:t>
            </a:r>
            <a:r>
              <a:rPr lang="ar-SA" b="1" dirty="0" smtClean="0">
                <a:solidFill>
                  <a:schemeClr val="accent3">
                    <a:lumMod val="50000"/>
                  </a:schemeClr>
                </a:solidFill>
                <a:cs typeface="B Nazanin" pitchFamily="2" charset="-78"/>
              </a:rPr>
              <a:t>) </a:t>
            </a:r>
            <a:r>
              <a:rPr lang="en-US" b="1" dirty="0" smtClean="0">
                <a:solidFill>
                  <a:schemeClr val="accent3">
                    <a:lumMod val="50000"/>
                  </a:schemeClr>
                </a:solidFill>
                <a:cs typeface="B Nazanin" pitchFamily="2" charset="-78"/>
              </a:rPr>
              <a:t>Management Forum Japanese Project</a:t>
            </a:r>
            <a:r>
              <a:rPr lang="ar-SA" b="1" dirty="0" smtClean="0">
                <a:solidFill>
                  <a:schemeClr val="accent3">
                    <a:lumMod val="50000"/>
                  </a:schemeClr>
                </a:solidFill>
                <a:cs typeface="B Nazanin" pitchFamily="2" charset="-78"/>
              </a:rPr>
              <a:t> :</a:t>
            </a:r>
            <a:endParaRPr lang="en-US" dirty="0">
              <a:solidFill>
                <a:schemeClr val="accent3">
                  <a:lumMod val="50000"/>
                </a:schemeClr>
              </a:solidFill>
              <a:cs typeface="B Nazanin" pitchFamily="2" charset="-78"/>
            </a:endParaRPr>
          </a:p>
        </p:txBody>
      </p:sp>
      <p:sp>
        <p:nvSpPr>
          <p:cNvPr id="8" name="TextBox 7"/>
          <p:cNvSpPr txBox="1"/>
          <p:nvPr/>
        </p:nvSpPr>
        <p:spPr>
          <a:xfrm>
            <a:off x="152400" y="3505200"/>
            <a:ext cx="8534400" cy="1200329"/>
          </a:xfrm>
          <a:prstGeom prst="rect">
            <a:avLst/>
          </a:prstGeom>
          <a:noFill/>
        </p:spPr>
        <p:txBody>
          <a:bodyPr wrap="square" rtlCol="0">
            <a:spAutoFit/>
          </a:bodyPr>
          <a:lstStyle/>
          <a:p>
            <a:pPr algn="just" rtl="1"/>
            <a:r>
              <a:rPr lang="ar-SA" b="1" dirty="0" smtClean="0">
                <a:cs typeface="B Nazanin" pitchFamily="2" charset="-78"/>
              </a:rPr>
              <a:t>اين استاندارد توسط انجمن پيشرفت مهندسي ژاپن (</a:t>
            </a:r>
            <a:r>
              <a:rPr lang="en-US" sz="1600" b="1" dirty="0" smtClean="0">
                <a:cs typeface="B Nazanin" pitchFamily="2" charset="-78"/>
              </a:rPr>
              <a:t>ENAA</a:t>
            </a:r>
            <a:r>
              <a:rPr lang="ar-SA" b="1" dirty="0" smtClean="0">
                <a:cs typeface="B Nazanin" pitchFamily="2" charset="-78"/>
              </a:rPr>
              <a:t>) تهيه شده است . ديدگاه اين استاندارد بر خلاف استانداردهاي فوق بر اين اساس است كه چگونه مديريت پروژه مي‌تواند محرك خلاقيت و ايجاد ارزش تجاري گردد ؟ اين استاندارد نيز مديريت پروژه را به چهار قسمت تقسيم كرده است .</a:t>
            </a:r>
            <a:endParaRPr lang="en-US" b="1" dirty="0" smtClean="0">
              <a:cs typeface="B Nazanin" pitchFamily="2" charset="-78"/>
            </a:endParaRPr>
          </a:p>
          <a:p>
            <a:pPr algn="just" rtl="1"/>
            <a:endParaRPr lang="en-US" b="1" dirty="0">
              <a:cs typeface="B Nazanin" pitchFamily="2" charset="-78"/>
            </a:endParaRPr>
          </a:p>
        </p:txBody>
      </p:sp>
      <p:sp>
        <p:nvSpPr>
          <p:cNvPr id="9" name="TextBox 8"/>
          <p:cNvSpPr txBox="1"/>
          <p:nvPr/>
        </p:nvSpPr>
        <p:spPr>
          <a:xfrm>
            <a:off x="838200" y="4572000"/>
            <a:ext cx="6781800" cy="369332"/>
          </a:xfrm>
          <a:prstGeom prst="rect">
            <a:avLst/>
          </a:prstGeom>
          <a:noFill/>
        </p:spPr>
        <p:txBody>
          <a:bodyPr wrap="square" rtlCol="0">
            <a:spAutoFit/>
          </a:bodyPr>
          <a:lstStyle/>
          <a:p>
            <a:pPr algn="r" rtl="1"/>
            <a:r>
              <a:rPr lang="ar-SA" b="1" dirty="0" smtClean="0">
                <a:solidFill>
                  <a:schemeClr val="accent3">
                    <a:lumMod val="50000"/>
                  </a:schemeClr>
                </a:solidFill>
                <a:cs typeface="B Nazanin" pitchFamily="2" charset="-78"/>
              </a:rPr>
              <a:t>5- </a:t>
            </a:r>
            <a:r>
              <a:rPr lang="en-US" b="1" dirty="0" smtClean="0">
                <a:solidFill>
                  <a:schemeClr val="accent3">
                    <a:lumMod val="50000"/>
                  </a:schemeClr>
                </a:solidFill>
                <a:cs typeface="B Nazanin" pitchFamily="2" charset="-78"/>
              </a:rPr>
              <a:t>IPMA(International Project Excellence Award)</a:t>
            </a:r>
            <a:endParaRPr lang="en-US" dirty="0">
              <a:solidFill>
                <a:schemeClr val="accent3">
                  <a:lumMod val="50000"/>
                </a:schemeClr>
              </a:solidFill>
              <a:cs typeface="B Nazanin" pitchFamily="2" charset="-78"/>
            </a:endParaRPr>
          </a:p>
        </p:txBody>
      </p:sp>
      <p:sp>
        <p:nvSpPr>
          <p:cNvPr id="10" name="TextBox 9"/>
          <p:cNvSpPr txBox="1"/>
          <p:nvPr/>
        </p:nvSpPr>
        <p:spPr>
          <a:xfrm>
            <a:off x="228600" y="5029200"/>
            <a:ext cx="8382000" cy="923330"/>
          </a:xfrm>
          <a:prstGeom prst="rect">
            <a:avLst/>
          </a:prstGeom>
          <a:noFill/>
        </p:spPr>
        <p:txBody>
          <a:bodyPr wrap="square" rtlCol="0">
            <a:spAutoFit/>
          </a:bodyPr>
          <a:lstStyle/>
          <a:p>
            <a:pPr algn="r" rtl="1"/>
            <a:r>
              <a:rPr lang="fa-IR" b="1" dirty="0" smtClean="0">
                <a:cs typeface="B Nazanin" pitchFamily="2" charset="-78"/>
              </a:rPr>
              <a:t>توسعه مدل </a:t>
            </a:r>
            <a:r>
              <a:rPr lang="en-US" b="1" dirty="0" smtClean="0">
                <a:cs typeface="B Nazanin" pitchFamily="2" charset="-78"/>
              </a:rPr>
              <a:t>EFQM</a:t>
            </a:r>
            <a:r>
              <a:rPr lang="fa-IR" b="1" dirty="0" smtClean="0">
                <a:cs typeface="B Nazanin" pitchFamily="2" charset="-78"/>
              </a:rPr>
              <a:t> براي سازمانهاي پروژه محور.مدلي براي ارزيابي مديريت پروژه و استخراج نقاط بهبود و برنامه هاي تعالي براي ارتقاء سطح مديريت پروژه شامل 9 معيار و 22 زير معيار.</a:t>
            </a:r>
            <a:endParaRPr lang="en-US" b="1" dirty="0" smtClean="0">
              <a:cs typeface="B Nazanin" pitchFamily="2" charset="-78"/>
            </a:endParaRPr>
          </a:p>
          <a:p>
            <a:pPr algn="r" rtl="1"/>
            <a:endParaRPr lang="en-US" b="1" dirty="0">
              <a:cs typeface="B Nazanin" pitchFamily="2" charset="-78"/>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0" y="228600"/>
            <a:ext cx="1905000" cy="639762"/>
          </a:xfrm>
        </p:spPr>
        <p:txBody>
          <a:bodyPr anchor="t">
            <a:normAutofit fontScale="90000"/>
          </a:bodyPr>
          <a:lstStyle/>
          <a:p>
            <a:pPr algn="r" rtl="1"/>
            <a:r>
              <a:rPr lang="ar-SA" sz="2400" b="1" dirty="0" smtClean="0">
                <a:solidFill>
                  <a:schemeClr val="accent3">
                    <a:lumMod val="50000"/>
                  </a:schemeClr>
                </a:solidFill>
                <a:cs typeface="B Nazanin" pitchFamily="2" charset="-78"/>
              </a:rPr>
              <a:t>6- </a:t>
            </a:r>
            <a:r>
              <a:rPr lang="en-US" sz="2400" b="1" dirty="0" smtClean="0">
                <a:solidFill>
                  <a:schemeClr val="accent3">
                    <a:lumMod val="50000"/>
                  </a:schemeClr>
                </a:solidFill>
                <a:cs typeface="B Nazanin" pitchFamily="2" charset="-78"/>
              </a:rPr>
              <a:t>ISO 1006</a:t>
            </a:r>
            <a:br>
              <a:rPr lang="en-US" sz="2400" b="1" dirty="0" smtClean="0">
                <a:solidFill>
                  <a:schemeClr val="accent3">
                    <a:lumMod val="50000"/>
                  </a:schemeClr>
                </a:solidFill>
                <a:cs typeface="B Nazanin" pitchFamily="2" charset="-78"/>
              </a:rPr>
            </a:br>
            <a:endParaRPr lang="en-US" sz="2400" b="1" dirty="0">
              <a:solidFill>
                <a:schemeClr val="accent3">
                  <a:lumMod val="50000"/>
                </a:schemeClr>
              </a:solidFill>
              <a:cs typeface="B Nazanin" pitchFamily="2" charset="-78"/>
            </a:endParaRPr>
          </a:p>
        </p:txBody>
      </p:sp>
      <p:sp>
        <p:nvSpPr>
          <p:cNvPr id="4" name="TextBox 3"/>
          <p:cNvSpPr txBox="1"/>
          <p:nvPr/>
        </p:nvSpPr>
        <p:spPr>
          <a:xfrm>
            <a:off x="0" y="685800"/>
            <a:ext cx="8763000" cy="923330"/>
          </a:xfrm>
          <a:prstGeom prst="rect">
            <a:avLst/>
          </a:prstGeom>
          <a:noFill/>
        </p:spPr>
        <p:txBody>
          <a:bodyPr wrap="square" rtlCol="0">
            <a:spAutoFit/>
          </a:bodyPr>
          <a:lstStyle/>
          <a:p>
            <a:pPr algn="r" rtl="1"/>
            <a:r>
              <a:rPr lang="ar-SA" b="1" dirty="0" smtClean="0">
                <a:cs typeface="B Nazanin" pitchFamily="2" charset="-78"/>
              </a:rPr>
              <a:t>استانداردهاي ديگري نيز چون استاندارد </a:t>
            </a:r>
            <a:r>
              <a:rPr lang="en-US" b="1" dirty="0" smtClean="0">
                <a:cs typeface="B Nazanin" pitchFamily="2" charset="-78"/>
              </a:rPr>
              <a:t>ISO 1006</a:t>
            </a:r>
            <a:r>
              <a:rPr lang="ar-SA" b="1" dirty="0" smtClean="0">
                <a:cs typeface="B Nazanin" pitchFamily="2" charset="-78"/>
              </a:rPr>
              <a:t> تدوين‌شده‌اند كه نه‌ عموميت استانداردهاي بالا را دارند و نه مقبوليت عام آنها را . در انتخاب استاندارد موردنظر لازم است نوع پروژه ، محيط اجرا و نظر مشتريان و حاميان پروژه را درنظر گرفت و با مديراني كه پيش ‌از اين پروژه‌اي مشابه را مديريت ‌كرده‌اند ، مشورت‌ نمود .</a:t>
            </a:r>
            <a:endParaRPr lang="en-US" dirty="0">
              <a:cs typeface="B Nazanin" pitchFamily="2" charset="-78"/>
            </a:endParaRPr>
          </a:p>
        </p:txBody>
      </p:sp>
      <p:sp>
        <p:nvSpPr>
          <p:cNvPr id="5" name="TextBox 4"/>
          <p:cNvSpPr txBox="1"/>
          <p:nvPr/>
        </p:nvSpPr>
        <p:spPr>
          <a:xfrm>
            <a:off x="1295400" y="1981201"/>
            <a:ext cx="6553200" cy="830997"/>
          </a:xfrm>
          <a:prstGeom prst="rect">
            <a:avLst/>
          </a:prstGeom>
          <a:noFill/>
        </p:spPr>
        <p:txBody>
          <a:bodyPr wrap="square" rtlCol="0">
            <a:spAutoFit/>
          </a:bodyPr>
          <a:lstStyle/>
          <a:p>
            <a:pPr algn="r" rtl="1"/>
            <a:r>
              <a:rPr lang="ar-SA" sz="2400" b="1" u="sng" dirty="0" smtClean="0">
                <a:solidFill>
                  <a:schemeClr val="accent3">
                    <a:lumMod val="75000"/>
                  </a:schemeClr>
                </a:solidFill>
                <a:cs typeface="B Nazanin" pitchFamily="2" charset="-78"/>
              </a:rPr>
              <a:t>تعیین توالی فعالیت ها : (تعیین روابط پس نیازی و پیش نیازی)</a:t>
            </a:r>
            <a:endParaRPr lang="en-US" sz="2400" b="1" dirty="0" smtClean="0">
              <a:solidFill>
                <a:schemeClr val="accent3">
                  <a:lumMod val="75000"/>
                </a:schemeClr>
              </a:solidFill>
              <a:cs typeface="B Nazanin" pitchFamily="2" charset="-78"/>
            </a:endParaRPr>
          </a:p>
          <a:p>
            <a:pPr algn="r" rtl="1"/>
            <a:endParaRPr lang="en-US" sz="2400" b="1" dirty="0">
              <a:solidFill>
                <a:schemeClr val="accent3">
                  <a:lumMod val="50000"/>
                </a:schemeClr>
              </a:solidFill>
              <a:cs typeface="B Nazanin" pitchFamily="2" charset="-78"/>
            </a:endParaRPr>
          </a:p>
        </p:txBody>
      </p:sp>
      <p:sp>
        <p:nvSpPr>
          <p:cNvPr id="6" name="TextBox 5"/>
          <p:cNvSpPr txBox="1"/>
          <p:nvPr/>
        </p:nvSpPr>
        <p:spPr>
          <a:xfrm>
            <a:off x="152400" y="2590800"/>
            <a:ext cx="8610600" cy="3693319"/>
          </a:xfrm>
          <a:prstGeom prst="rect">
            <a:avLst/>
          </a:prstGeom>
          <a:noFill/>
        </p:spPr>
        <p:txBody>
          <a:bodyPr wrap="square" rtlCol="0">
            <a:spAutoFit/>
          </a:bodyPr>
          <a:lstStyle/>
          <a:p>
            <a:pPr algn="r" rtl="1"/>
            <a:r>
              <a:rPr lang="fa-IR" b="1" dirty="0" smtClean="0">
                <a:cs typeface="B Nazanin" pitchFamily="2" charset="-78"/>
              </a:rPr>
              <a:t>قبل از تشريح فرآيند تعيين توالي فعاليت ها لازم است در ابتدا با انواع روابط بين فعاليت ها آشنا شويم. در واقع در يك دسته بندي رابطه بين فعاليت ها به چند دسته عمده تقسيم مي شوند: </a:t>
            </a:r>
            <a:endParaRPr lang="en-US" b="1" dirty="0" smtClean="0">
              <a:cs typeface="B Nazanin" pitchFamily="2" charset="-78"/>
            </a:endParaRPr>
          </a:p>
          <a:p>
            <a:pPr lvl="0" algn="r" rtl="1"/>
            <a:r>
              <a:rPr lang="fa-IR" b="1" dirty="0" smtClean="0">
                <a:cs typeface="B Nazanin" pitchFamily="2" charset="-78"/>
              </a:rPr>
              <a:t>- </a:t>
            </a:r>
            <a:r>
              <a:rPr lang="fa-IR" b="1" dirty="0" smtClean="0">
                <a:solidFill>
                  <a:schemeClr val="accent3">
                    <a:lumMod val="50000"/>
                  </a:schemeClr>
                </a:solidFill>
                <a:cs typeface="B Nazanin" pitchFamily="2" charset="-78"/>
              </a:rPr>
              <a:t>روابط اجباري: </a:t>
            </a:r>
            <a:r>
              <a:rPr lang="fa-IR" b="1" dirty="0" smtClean="0">
                <a:cs typeface="B Nazanin" pitchFamily="2" charset="-78"/>
              </a:rPr>
              <a:t>اين روابط، روابطي هستند كه در ذات فعاليت ها قرار دارد. اين ارتباطات اغلب در نتيجه محدوديت هاي فيزيكي بوجود مي آيند. به عنوان مثال نصب استراكچر قبل از ريختن فونداسيون امكان پذير نيست و يا در يك پروژه ساخت، تست نمونه اوليه حتما بايد بعد از ساخت نمونه اوليه باشد. اين ارتباطات را اغلب ارتباطات سخت نيز مي گويند.  </a:t>
            </a:r>
            <a:endParaRPr lang="en-US" b="1" dirty="0" smtClean="0">
              <a:cs typeface="B Nazanin" pitchFamily="2" charset="-78"/>
            </a:endParaRPr>
          </a:p>
          <a:p>
            <a:pPr lvl="0" algn="r" rtl="1"/>
            <a:r>
              <a:rPr lang="fa-IR" b="1" dirty="0" smtClean="0">
                <a:cs typeface="B Nazanin" pitchFamily="2" charset="-78"/>
              </a:rPr>
              <a:t>- </a:t>
            </a:r>
            <a:r>
              <a:rPr lang="fa-IR" b="1" dirty="0" smtClean="0">
                <a:solidFill>
                  <a:schemeClr val="accent3">
                    <a:lumMod val="50000"/>
                  </a:schemeClr>
                </a:solidFill>
                <a:cs typeface="B Nazanin" pitchFamily="2" charset="-78"/>
              </a:rPr>
              <a:t>روابط احتياطي: </a:t>
            </a:r>
            <a:r>
              <a:rPr lang="fa-IR" b="1" dirty="0" smtClean="0">
                <a:cs typeface="B Nazanin" pitchFamily="2" charset="-78"/>
              </a:rPr>
              <a:t>اين روابط بايد با احتياط و حتما بصورت مستند شده بايد رعايت گردد. اين ارتباطات مي تواند بعد ها باعث ايجاد محدوديت هايي در زمان بندي گردد. </a:t>
            </a:r>
            <a:endParaRPr lang="en-US" b="1" dirty="0" smtClean="0">
              <a:cs typeface="B Nazanin" pitchFamily="2" charset="-78"/>
            </a:endParaRPr>
          </a:p>
          <a:p>
            <a:pPr lvl="0" algn="r" rtl="1"/>
            <a:r>
              <a:rPr lang="fa-IR" b="1" dirty="0" smtClean="0">
                <a:cs typeface="B Nazanin" pitchFamily="2" charset="-78"/>
              </a:rPr>
              <a:t>- </a:t>
            </a:r>
            <a:r>
              <a:rPr lang="fa-IR" b="1" dirty="0" smtClean="0">
                <a:solidFill>
                  <a:schemeClr val="accent3">
                    <a:lumMod val="50000"/>
                  </a:schemeClr>
                </a:solidFill>
                <a:cs typeface="B Nazanin" pitchFamily="2" charset="-78"/>
              </a:rPr>
              <a:t>روابط ترجيحي: </a:t>
            </a:r>
            <a:r>
              <a:rPr lang="fa-IR" b="1" dirty="0" smtClean="0">
                <a:cs typeface="B Nazanin" pitchFamily="2" charset="-78"/>
              </a:rPr>
              <a:t>ارتباطات ترجيحي اغلب به عنوان منطق ترجيحي و يا ارتباطات نرم شناخته مي شود. </a:t>
            </a:r>
            <a:endParaRPr lang="en-US" b="1" dirty="0" smtClean="0">
              <a:cs typeface="B Nazanin" pitchFamily="2" charset="-78"/>
            </a:endParaRPr>
          </a:p>
          <a:p>
            <a:pPr lvl="0" algn="r" rtl="1"/>
            <a:r>
              <a:rPr lang="fa-IR" b="1" dirty="0" smtClean="0">
                <a:cs typeface="B Nazanin" pitchFamily="2" charset="-78"/>
              </a:rPr>
              <a:t>- </a:t>
            </a:r>
            <a:r>
              <a:rPr lang="ar-SA" b="1" dirty="0" smtClean="0">
                <a:solidFill>
                  <a:schemeClr val="accent3">
                    <a:lumMod val="50000"/>
                  </a:schemeClr>
                </a:solidFill>
                <a:cs typeface="B Nazanin" pitchFamily="2" charset="-78"/>
              </a:rPr>
              <a:t>روابط خارجي:</a:t>
            </a:r>
            <a:r>
              <a:rPr lang="fa-IR" b="1" dirty="0" smtClean="0">
                <a:solidFill>
                  <a:schemeClr val="accent3">
                    <a:lumMod val="50000"/>
                  </a:schemeClr>
                </a:solidFill>
                <a:cs typeface="B Nazanin" pitchFamily="2" charset="-78"/>
              </a:rPr>
              <a:t> </a:t>
            </a:r>
            <a:r>
              <a:rPr lang="fa-IR" b="1" dirty="0" smtClean="0">
                <a:cs typeface="B Nazanin" pitchFamily="2" charset="-78"/>
              </a:rPr>
              <a:t>آن دسته از ارتباطات هستند كه در بين فعاليت هاي پروژه و فعاليت هايي خارج از پروژه ايجاد مي شوند. به عنوان مثال در يك پروژه نرم افزاري، تست يك نرم افزار منوط به تهيه سخت افزار مورد نظر توسط يك منبع خارجي است. </a:t>
            </a:r>
            <a:endParaRPr lang="en-US" b="1" dirty="0" smtClean="0">
              <a:cs typeface="B Nazanin" pitchFamily="2" charset="-78"/>
            </a:endParaRPr>
          </a:p>
          <a:p>
            <a:pPr algn="r"/>
            <a:endParaRPr lang="en-US" b="1" dirty="0">
              <a:cs typeface="B Nazanin" pitchFamily="2" charset="-7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76200"/>
            <a:ext cx="4876800" cy="609600"/>
          </a:xfrm>
          <a:solidFill>
            <a:schemeClr val="accent6">
              <a:lumMod val="50000"/>
            </a:schemeClr>
          </a:solidFill>
        </p:spPr>
        <p:txBody>
          <a:bodyPr anchor="t">
            <a:normAutofit fontScale="90000"/>
          </a:bodyPr>
          <a:lstStyle/>
          <a:p>
            <a:pPr algn="ctr" rtl="1"/>
            <a:r>
              <a:rPr lang="fa-IR" b="1" u="sng" dirty="0" smtClean="0">
                <a:solidFill>
                  <a:schemeClr val="bg1"/>
                </a:solidFill>
                <a:cs typeface="B Nazanin" pitchFamily="2" charset="-78"/>
              </a:rPr>
              <a:t>مفاهیمی از کنترل  و مدیریت پروژه</a:t>
            </a:r>
            <a:r>
              <a:rPr lang="en-US" b="1" dirty="0" smtClean="0">
                <a:solidFill>
                  <a:schemeClr val="bg1"/>
                </a:solidFill>
                <a:cs typeface="B Nazanin" pitchFamily="2" charset="-78"/>
              </a:rPr>
              <a:t/>
            </a:r>
            <a:br>
              <a:rPr lang="en-US" b="1" dirty="0" smtClean="0">
                <a:solidFill>
                  <a:schemeClr val="bg1"/>
                </a:solidFill>
                <a:cs typeface="B Nazanin" pitchFamily="2" charset="-78"/>
              </a:rPr>
            </a:br>
            <a:endParaRPr lang="en-US" b="1" dirty="0">
              <a:solidFill>
                <a:schemeClr val="bg1"/>
              </a:solidFill>
              <a:cs typeface="B Nazanin" pitchFamily="2" charset="-78"/>
            </a:endParaRPr>
          </a:p>
        </p:txBody>
      </p:sp>
      <p:sp>
        <p:nvSpPr>
          <p:cNvPr id="4" name="TextBox 3"/>
          <p:cNvSpPr txBox="1"/>
          <p:nvPr/>
        </p:nvSpPr>
        <p:spPr>
          <a:xfrm>
            <a:off x="-76200" y="762001"/>
            <a:ext cx="8229600" cy="1754326"/>
          </a:xfrm>
          <a:prstGeom prst="rect">
            <a:avLst/>
          </a:prstGeom>
          <a:noFill/>
        </p:spPr>
        <p:txBody>
          <a:bodyPr wrap="square" rtlCol="0">
            <a:spAutoFit/>
          </a:bodyPr>
          <a:lstStyle/>
          <a:p>
            <a:pPr algn="r" rtl="1"/>
            <a:r>
              <a:rPr lang="fa-IR" b="1" u="sng" dirty="0" smtClean="0">
                <a:solidFill>
                  <a:schemeClr val="accent3">
                    <a:lumMod val="75000"/>
                  </a:schemeClr>
                </a:solidFill>
                <a:cs typeface="B Nazanin" pitchFamily="2" charset="-78"/>
              </a:rPr>
              <a:t>تعریف پروژه ؟</a:t>
            </a:r>
            <a:endParaRPr lang="fa-IR" b="1" dirty="0" smtClean="0">
              <a:solidFill>
                <a:schemeClr val="accent3">
                  <a:lumMod val="75000"/>
                </a:schemeClr>
              </a:solidFill>
              <a:cs typeface="B Nazanin" pitchFamily="2" charset="-78"/>
            </a:endParaRPr>
          </a:p>
          <a:p>
            <a:pPr algn="r" rtl="1"/>
            <a:r>
              <a:rPr lang="fa-IR" b="1" dirty="0" smtClean="0">
                <a:solidFill>
                  <a:schemeClr val="accent3">
                    <a:lumMod val="75000"/>
                  </a:schemeClr>
                </a:solidFill>
                <a:cs typeface="B Nazanin" pitchFamily="2" charset="-78"/>
              </a:rPr>
              <a:t>پروژه را می توان به دو شکل زیر تعریف نمود: </a:t>
            </a:r>
          </a:p>
          <a:p>
            <a:pPr algn="r" rtl="1"/>
            <a:endParaRPr lang="en-US" dirty="0" smtClean="0">
              <a:solidFill>
                <a:schemeClr val="accent3">
                  <a:lumMod val="75000"/>
                </a:schemeClr>
              </a:solidFill>
              <a:cs typeface="B Nazanin" pitchFamily="2" charset="-78"/>
            </a:endParaRPr>
          </a:p>
          <a:p>
            <a:pPr marL="342900" lvl="0" indent="-342900" algn="r" rtl="1">
              <a:buFont typeface="+mj-lt"/>
              <a:buAutoNum type="arabicPeriod"/>
            </a:pPr>
            <a:r>
              <a:rPr lang="fa-IR" b="1" dirty="0" smtClean="0">
                <a:cs typeface="B Nazanin" pitchFamily="2" charset="-78"/>
              </a:rPr>
              <a:t>مجموعه ای از فعالیت ها است که در یک مدت زمان معین ، در جهت تحقق یک هدف انجام می شود.</a:t>
            </a:r>
          </a:p>
          <a:p>
            <a:pPr marL="342900" indent="-342900" algn="r" rtl="1">
              <a:buFont typeface="+mj-lt"/>
              <a:buAutoNum type="arabicPeriod"/>
            </a:pPr>
            <a:r>
              <a:rPr lang="fa-IR" b="1" dirty="0" smtClean="0">
                <a:cs typeface="B Nazanin" pitchFamily="2" charset="-78"/>
              </a:rPr>
              <a:t>کاری جدید که در چارچوب زمان ، هزینه و کیفیتی مشخص باید انجام شود.</a:t>
            </a:r>
          </a:p>
          <a:p>
            <a:pPr algn="r" rtl="1"/>
            <a:endParaRPr lang="en-US" b="1" dirty="0">
              <a:cs typeface="B Nazanin" pitchFamily="2" charset="-78"/>
            </a:endParaRPr>
          </a:p>
        </p:txBody>
      </p:sp>
      <p:sp>
        <p:nvSpPr>
          <p:cNvPr id="6" name="12-Point Star 5"/>
          <p:cNvSpPr/>
          <p:nvPr/>
        </p:nvSpPr>
        <p:spPr>
          <a:xfrm>
            <a:off x="152400" y="76200"/>
            <a:ext cx="2286000" cy="1447800"/>
          </a:xfrm>
          <a:prstGeom prst="star12">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fa-IR" b="1" dirty="0" smtClean="0">
                <a:cs typeface="B Nazanin" pitchFamily="2" charset="-78"/>
              </a:rPr>
              <a:t>براساس استاندارد مدیریت پروژه</a:t>
            </a:r>
            <a:endParaRPr lang="en-US" b="1" dirty="0">
              <a:cs typeface="B Nazanin" pitchFamily="2" charset="-78"/>
            </a:endParaRPr>
          </a:p>
        </p:txBody>
      </p:sp>
      <p:sp>
        <p:nvSpPr>
          <p:cNvPr id="7" name="TextBox 6"/>
          <p:cNvSpPr txBox="1"/>
          <p:nvPr/>
        </p:nvSpPr>
        <p:spPr>
          <a:xfrm>
            <a:off x="990600" y="2362200"/>
            <a:ext cx="7162800" cy="4247317"/>
          </a:xfrm>
          <a:prstGeom prst="rect">
            <a:avLst/>
          </a:prstGeom>
          <a:noFill/>
        </p:spPr>
        <p:txBody>
          <a:bodyPr wrap="square" rtlCol="0">
            <a:spAutoFit/>
          </a:bodyPr>
          <a:lstStyle/>
          <a:p>
            <a:pPr algn="r" rtl="1"/>
            <a:r>
              <a:rPr lang="fa-IR" b="1" u="sng" dirty="0" smtClean="0">
                <a:solidFill>
                  <a:schemeClr val="accent3">
                    <a:lumMod val="75000"/>
                  </a:schemeClr>
                </a:solidFill>
                <a:cs typeface="B Nazanin" pitchFamily="2" charset="-78"/>
              </a:rPr>
              <a:t>پروژه چیست؟</a:t>
            </a:r>
            <a:endParaRPr lang="en-US" b="1" u="sng" dirty="0" smtClean="0">
              <a:solidFill>
                <a:schemeClr val="accent3">
                  <a:lumMod val="75000"/>
                </a:schemeClr>
              </a:solidFill>
              <a:cs typeface="B Nazanin" pitchFamily="2" charset="-78"/>
            </a:endParaRPr>
          </a:p>
          <a:p>
            <a:pPr algn="r" rtl="1"/>
            <a:r>
              <a:rPr lang="fa-IR" b="1" dirty="0" smtClean="0">
                <a:solidFill>
                  <a:schemeClr val="accent3">
                    <a:lumMod val="75000"/>
                  </a:schemeClr>
                </a:solidFill>
                <a:cs typeface="B Nazanin" pitchFamily="2" charset="-78"/>
              </a:rPr>
              <a:t>پروژه را می توان به دو شکل زیر تعریف نمود: </a:t>
            </a:r>
          </a:p>
          <a:p>
            <a:pPr algn="r" rtl="1">
              <a:buFont typeface="Wingdings" pitchFamily="2" charset="2"/>
              <a:buChar char="ü"/>
            </a:pPr>
            <a:endParaRPr lang="en-US" dirty="0" smtClean="0">
              <a:solidFill>
                <a:schemeClr val="accent3">
                  <a:lumMod val="75000"/>
                </a:schemeClr>
              </a:solidFill>
              <a:cs typeface="B Nazanin" pitchFamily="2" charset="-78"/>
            </a:endParaRPr>
          </a:p>
          <a:p>
            <a:pPr lvl="0" algn="r" rtl="1">
              <a:buFont typeface="Wingdings" pitchFamily="2" charset="2"/>
              <a:buChar char="ü"/>
            </a:pPr>
            <a:r>
              <a:rPr lang="fa-IR" b="1" dirty="0" smtClean="0">
                <a:cs typeface="B Nazanin" pitchFamily="2" charset="-78"/>
              </a:rPr>
              <a:t>تلاش یکباره ، بی مانند و منحصر به فرد </a:t>
            </a:r>
          </a:p>
          <a:p>
            <a:pPr lvl="0" algn="r" rtl="1"/>
            <a:endParaRPr lang="en-US" dirty="0" smtClean="0">
              <a:cs typeface="B Nazanin" pitchFamily="2" charset="-78"/>
            </a:endParaRPr>
          </a:p>
          <a:p>
            <a:pPr lvl="0" algn="r" rtl="1">
              <a:buFont typeface="Wingdings" pitchFamily="2" charset="2"/>
              <a:buChar char="ü"/>
            </a:pPr>
            <a:r>
              <a:rPr lang="fa-IR" b="1" dirty="0" smtClean="0">
                <a:cs typeface="B Nazanin" pitchFamily="2" charset="-78"/>
              </a:rPr>
              <a:t>دارای ابتدا و انتهای مشخص </a:t>
            </a:r>
          </a:p>
          <a:p>
            <a:pPr lvl="0" algn="r" rtl="1">
              <a:buFont typeface="Wingdings" pitchFamily="2" charset="2"/>
              <a:buChar char="ü"/>
            </a:pPr>
            <a:endParaRPr lang="en-US" dirty="0" smtClean="0">
              <a:cs typeface="B Nazanin" pitchFamily="2" charset="-78"/>
            </a:endParaRPr>
          </a:p>
          <a:p>
            <a:pPr lvl="0" algn="r" rtl="1">
              <a:buFont typeface="Wingdings" pitchFamily="2" charset="2"/>
              <a:buChar char="ü"/>
            </a:pPr>
            <a:r>
              <a:rPr lang="fa-IR" b="1" dirty="0" smtClean="0">
                <a:cs typeface="B Nazanin" pitchFamily="2" charset="-78"/>
              </a:rPr>
              <a:t>دارا ی دسته بندی کارها و فعالیت های کاملا مشخص برای هر دسته</a:t>
            </a:r>
          </a:p>
          <a:p>
            <a:pPr lvl="0" algn="r" rtl="1">
              <a:buFont typeface="Wingdings" pitchFamily="2" charset="2"/>
              <a:buChar char="ü"/>
            </a:pPr>
            <a:r>
              <a:rPr lang="fa-IR" b="1" dirty="0" smtClean="0">
                <a:cs typeface="B Nazanin" pitchFamily="2" charset="-78"/>
              </a:rPr>
              <a:t> </a:t>
            </a:r>
            <a:endParaRPr lang="en-US" dirty="0" smtClean="0">
              <a:cs typeface="B Nazanin" pitchFamily="2" charset="-78"/>
            </a:endParaRPr>
          </a:p>
          <a:p>
            <a:pPr lvl="0" algn="r" rtl="1">
              <a:buFont typeface="Wingdings" pitchFamily="2" charset="2"/>
              <a:buChar char="ü"/>
            </a:pPr>
            <a:r>
              <a:rPr lang="fa-IR" b="1" dirty="0" smtClean="0">
                <a:cs typeface="B Nazanin" pitchFamily="2" charset="-78"/>
              </a:rPr>
              <a:t>منابع تخصیص یافته جهت انجام کارها </a:t>
            </a:r>
          </a:p>
          <a:p>
            <a:pPr lvl="0" algn="r" rtl="1">
              <a:buFont typeface="Wingdings" pitchFamily="2" charset="2"/>
              <a:buChar char="ü"/>
            </a:pPr>
            <a:endParaRPr lang="en-US" dirty="0" smtClean="0">
              <a:cs typeface="B Nazanin" pitchFamily="2" charset="-78"/>
            </a:endParaRPr>
          </a:p>
          <a:p>
            <a:pPr lvl="0" algn="r" rtl="1">
              <a:buFont typeface="Wingdings" pitchFamily="2" charset="2"/>
              <a:buChar char="ü"/>
            </a:pPr>
            <a:r>
              <a:rPr lang="fa-IR" b="1" dirty="0" smtClean="0">
                <a:cs typeface="B Nazanin" pitchFamily="2" charset="-78"/>
              </a:rPr>
              <a:t>هزینه بودجه بندی شده برای انجام کارها </a:t>
            </a:r>
          </a:p>
          <a:p>
            <a:pPr lvl="0" algn="r" rtl="1">
              <a:buFont typeface="Wingdings" pitchFamily="2" charset="2"/>
              <a:buChar char="ü"/>
            </a:pPr>
            <a:endParaRPr lang="en-US" dirty="0" smtClean="0">
              <a:cs typeface="B Nazanin" pitchFamily="2" charset="-78"/>
            </a:endParaRPr>
          </a:p>
          <a:p>
            <a:pPr lvl="0" algn="r" rtl="1">
              <a:buFont typeface="Wingdings" pitchFamily="2" charset="2"/>
              <a:buChar char="ü"/>
            </a:pPr>
            <a:r>
              <a:rPr lang="fa-IR" b="1" dirty="0" smtClean="0">
                <a:cs typeface="B Nazanin" pitchFamily="2" charset="-78"/>
              </a:rPr>
              <a:t>مجموعه ای از خروجی های کاملا مشهود </a:t>
            </a:r>
            <a:endParaRPr lang="en-US" dirty="0" smtClean="0">
              <a:cs typeface="B Nazanin" pitchFamily="2" charset="-78"/>
            </a:endParaRPr>
          </a:p>
          <a:p>
            <a:pPr algn="r" rtl="1"/>
            <a:endParaRPr lang="en-US" b="1" dirty="0">
              <a:cs typeface="B Nazanin" pitchFamily="2" charset="-78"/>
            </a:endParaRPr>
          </a:p>
        </p:txBody>
      </p:sp>
      <p:pic>
        <p:nvPicPr>
          <p:cNvPr id="61441" name="Picture 1" descr="C:\Documents and Settings\m.kharratpour.ARPAGROUP\Desktop\150px-Henri_Gannt.jpg"/>
          <p:cNvPicPr>
            <a:picLocks noChangeAspect="1" noChangeArrowheads="1"/>
          </p:cNvPicPr>
          <p:nvPr/>
        </p:nvPicPr>
        <p:blipFill>
          <a:blip r:embed="rId2" cstate="print"/>
          <a:srcRect/>
          <a:stretch>
            <a:fillRect/>
          </a:stretch>
        </p:blipFill>
        <p:spPr bwMode="auto">
          <a:xfrm>
            <a:off x="381000" y="2286000"/>
            <a:ext cx="1549101" cy="1828800"/>
          </a:xfrm>
          <a:prstGeom prst="rect">
            <a:avLst/>
          </a:prstGeom>
          <a:noFill/>
        </p:spPr>
      </p:pic>
      <p:sp>
        <p:nvSpPr>
          <p:cNvPr id="8" name="TextBox 7"/>
          <p:cNvSpPr txBox="1"/>
          <p:nvPr/>
        </p:nvSpPr>
        <p:spPr>
          <a:xfrm>
            <a:off x="381000" y="4114800"/>
            <a:ext cx="1524000" cy="738664"/>
          </a:xfrm>
          <a:prstGeom prst="rect">
            <a:avLst/>
          </a:prstGeom>
          <a:noFill/>
        </p:spPr>
        <p:txBody>
          <a:bodyPr wrap="square" rtlCol="0">
            <a:spAutoFit/>
          </a:bodyPr>
          <a:lstStyle/>
          <a:p>
            <a:r>
              <a:rPr lang="en-US" sz="1050" dirty="0" smtClean="0">
                <a:hlinkClick r:id="rId3" tooltip="Henry Gantt"/>
              </a:rPr>
              <a:t>Henry Gantt</a:t>
            </a:r>
            <a:r>
              <a:rPr lang="en-US" sz="1050" dirty="0" smtClean="0"/>
              <a:t> (1861-1919), the father of planning and control techniques.</a:t>
            </a:r>
            <a:endParaRPr lang="en-US" sz="105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3505200" y="0"/>
            <a:ext cx="1905000" cy="990600"/>
          </a:xfrm>
        </p:spPr>
        <p:txBody>
          <a:bodyPr/>
          <a:lstStyle/>
          <a:p>
            <a:pPr algn="r"/>
            <a:r>
              <a:rPr lang="ar-SA" altLang="en-US" sz="3600" b="1" u="sng" dirty="0">
                <a:solidFill>
                  <a:schemeClr val="accent1">
                    <a:lumMod val="50000"/>
                  </a:schemeClr>
                </a:solidFill>
                <a:cs typeface="B Traffic" pitchFamily="2" charset="-78"/>
              </a:rPr>
              <a:t>زمانبندي</a:t>
            </a:r>
            <a:endParaRPr lang="en-US" altLang="en-US" sz="3600" b="1" u="sng" dirty="0">
              <a:solidFill>
                <a:schemeClr val="accent1">
                  <a:lumMod val="50000"/>
                </a:schemeClr>
              </a:solidFill>
              <a:cs typeface="B Traffic" pitchFamily="2" charset="-78"/>
            </a:endParaRPr>
          </a:p>
        </p:txBody>
      </p:sp>
      <p:sp>
        <p:nvSpPr>
          <p:cNvPr id="5" name="Rectangle 3"/>
          <p:cNvSpPr txBox="1">
            <a:spLocks noChangeArrowheads="1"/>
          </p:cNvSpPr>
          <p:nvPr/>
        </p:nvSpPr>
        <p:spPr>
          <a:xfrm>
            <a:off x="304800" y="1066800"/>
            <a:ext cx="8001000" cy="1143000"/>
          </a:xfrm>
          <a:prstGeom prst="rect">
            <a:avLst/>
          </a:prstGeom>
        </p:spPr>
        <p:txBody>
          <a:bodyPr vert="horz">
            <a:normAutofit/>
          </a:bodyPr>
          <a:lstStyle/>
          <a:p>
            <a:pPr marL="274320" marR="0" lvl="0" indent="-274320" algn="ctr" defTabSz="914400" rtl="1" eaLnBrk="1" fontAlgn="auto" latinLnBrk="0" hangingPunct="1">
              <a:lnSpc>
                <a:spcPct val="100000"/>
              </a:lnSpc>
              <a:spcBef>
                <a:spcPts val="600"/>
              </a:spcBef>
              <a:spcAft>
                <a:spcPts val="0"/>
              </a:spcAft>
              <a:buClr>
                <a:schemeClr val="accent1"/>
              </a:buClr>
              <a:buSzPct val="70000"/>
              <a:buFont typeface="Wingdings" pitchFamily="2" charset="2"/>
              <a:buNone/>
              <a:tabLst/>
              <a:defRPr/>
            </a:pPr>
            <a:r>
              <a:rPr kumimoji="0" lang="en-US" altLang="en-US" sz="2400" b="0" i="0" u="none" strike="noStrike" kern="1200" cap="none" spc="0" normalizeH="0" baseline="0" noProof="0" dirty="0" smtClean="0">
                <a:ln>
                  <a:noFill/>
                </a:ln>
                <a:solidFill>
                  <a:schemeClr val="tx1"/>
                </a:solidFill>
                <a:effectLst/>
                <a:uLnTx/>
                <a:uFillTx/>
                <a:latin typeface="+mn-lt"/>
                <a:ea typeface="+mn-ea"/>
                <a:cs typeface="B Traffic" pitchFamily="2" charset="-78"/>
              </a:rPr>
              <a:t>  </a:t>
            </a:r>
            <a:r>
              <a:rPr kumimoji="0" lang="ar-SA" altLang="en-US" sz="2400" b="1" i="0" u="none" strike="noStrike" kern="1200" cap="none" spc="0" normalizeH="0" baseline="0" noProof="0" dirty="0" smtClean="0">
                <a:ln>
                  <a:noFill/>
                </a:ln>
                <a:solidFill>
                  <a:schemeClr val="tx1"/>
                </a:solidFill>
                <a:effectLst/>
                <a:uLnTx/>
                <a:uFillTx/>
                <a:latin typeface="+mn-lt"/>
                <a:ea typeface="+mn-ea"/>
                <a:cs typeface="B Traffic" pitchFamily="2" charset="-78"/>
              </a:rPr>
              <a:t>تعريف :</a:t>
            </a:r>
            <a:r>
              <a:rPr kumimoji="0" lang="ar-SA" altLang="en-US" sz="2400" b="0" i="0" u="none" strike="noStrike" kern="1200" cap="none" spc="0" normalizeH="0" baseline="0" noProof="0" dirty="0" smtClean="0">
                <a:ln>
                  <a:noFill/>
                </a:ln>
                <a:solidFill>
                  <a:schemeClr val="tx1"/>
                </a:solidFill>
                <a:effectLst/>
                <a:uLnTx/>
                <a:uFillTx/>
                <a:latin typeface="+mn-lt"/>
                <a:ea typeface="+mn-ea"/>
                <a:cs typeface="B Traffic" pitchFamily="2" charset="-78"/>
              </a:rPr>
              <a:t> تخصيص منابع به فعاليتها و تعيين زمان</a:t>
            </a:r>
            <a:endParaRPr kumimoji="0" lang="en-US" altLang="en-US" sz="2400" b="0" i="0" u="none" strike="noStrike" kern="1200" cap="none" spc="0" normalizeH="0" baseline="0" noProof="0" dirty="0" smtClean="0">
              <a:ln>
                <a:noFill/>
              </a:ln>
              <a:solidFill>
                <a:schemeClr val="tx1"/>
              </a:solidFill>
              <a:effectLst/>
              <a:uLnTx/>
              <a:uFillTx/>
              <a:latin typeface="+mn-lt"/>
              <a:ea typeface="+mn-ea"/>
              <a:cs typeface="B Traffic" pitchFamily="2" charset="-78"/>
            </a:endParaRPr>
          </a:p>
          <a:p>
            <a:pPr marL="274320" marR="0" lvl="0" indent="-274320" algn="ctr" defTabSz="914400" rtl="1" eaLnBrk="1" fontAlgn="auto" latinLnBrk="0" hangingPunct="1">
              <a:lnSpc>
                <a:spcPct val="100000"/>
              </a:lnSpc>
              <a:spcBef>
                <a:spcPts val="600"/>
              </a:spcBef>
              <a:spcAft>
                <a:spcPts val="0"/>
              </a:spcAft>
              <a:buClr>
                <a:schemeClr val="accent1"/>
              </a:buClr>
              <a:buSzPct val="70000"/>
              <a:buFont typeface="Wingdings" pitchFamily="2" charset="2"/>
              <a:buNone/>
              <a:tabLst/>
              <a:defRPr/>
            </a:pPr>
            <a:r>
              <a:rPr kumimoji="0" lang="ar-SA" altLang="en-US" sz="2400" b="0" i="0" u="none" strike="noStrike" kern="1200" cap="none" spc="0" normalizeH="0" baseline="0" noProof="0" dirty="0" smtClean="0">
                <a:ln>
                  <a:noFill/>
                </a:ln>
                <a:solidFill>
                  <a:schemeClr val="tx1"/>
                </a:solidFill>
                <a:effectLst/>
                <a:uLnTx/>
                <a:uFillTx/>
                <a:latin typeface="+mn-lt"/>
                <a:ea typeface="+mn-ea"/>
                <a:cs typeface="B Traffic" pitchFamily="2" charset="-78"/>
              </a:rPr>
              <a:t>              شروع و ختم</a:t>
            </a:r>
            <a:r>
              <a:rPr kumimoji="0" lang="en-US" altLang="en-US" sz="2400" b="0" i="0" u="none" strike="noStrike" kern="1200" cap="none" spc="0" normalizeH="0" baseline="0" noProof="0" dirty="0" smtClean="0">
                <a:ln>
                  <a:noFill/>
                </a:ln>
                <a:solidFill>
                  <a:schemeClr val="tx1"/>
                </a:solidFill>
                <a:effectLst/>
                <a:uLnTx/>
                <a:uFillTx/>
                <a:latin typeface="+mn-lt"/>
                <a:ea typeface="+mn-ea"/>
                <a:cs typeface="B Traffic" pitchFamily="2" charset="-78"/>
              </a:rPr>
              <a:t> </a:t>
            </a:r>
            <a:r>
              <a:rPr kumimoji="0" lang="ar-SA" altLang="en-US" sz="2400" b="0" i="0" u="none" strike="noStrike" kern="1200" cap="none" spc="0" normalizeH="0" baseline="0" noProof="0" dirty="0" smtClean="0">
                <a:ln>
                  <a:noFill/>
                </a:ln>
                <a:solidFill>
                  <a:schemeClr val="tx1"/>
                </a:solidFill>
                <a:effectLst/>
                <a:uLnTx/>
                <a:uFillTx/>
                <a:latin typeface="+mn-lt"/>
                <a:ea typeface="+mn-ea"/>
                <a:cs typeface="B Traffic" pitchFamily="2" charset="-78"/>
              </a:rPr>
              <a:t>آنها را </a:t>
            </a:r>
            <a:r>
              <a:rPr kumimoji="0" lang="ar-SA" altLang="en-US" sz="2400" b="0" i="1" u="sng" strike="noStrike" kern="1200" cap="none" spc="0" normalizeH="0" baseline="0" noProof="0" dirty="0" smtClean="0">
                <a:ln>
                  <a:noFill/>
                </a:ln>
                <a:solidFill>
                  <a:schemeClr val="tx1"/>
                </a:solidFill>
                <a:effectLst/>
                <a:uLnTx/>
                <a:uFillTx/>
                <a:latin typeface="+mn-lt"/>
                <a:ea typeface="+mn-ea"/>
                <a:cs typeface="B Traffic" pitchFamily="2" charset="-78"/>
              </a:rPr>
              <a:t>زمانبندي</a:t>
            </a:r>
            <a:r>
              <a:rPr kumimoji="0" lang="en-US" altLang="en-US" sz="2400" b="0" i="0" u="none" strike="noStrike" kern="1200" cap="none" spc="0" normalizeH="0" baseline="0" noProof="0" dirty="0" smtClean="0">
                <a:ln>
                  <a:noFill/>
                </a:ln>
                <a:solidFill>
                  <a:schemeClr val="tx1"/>
                </a:solidFill>
                <a:effectLst/>
                <a:uLnTx/>
                <a:uFillTx/>
                <a:latin typeface="+mn-lt"/>
                <a:ea typeface="+mn-ea"/>
                <a:cs typeface="B Traffic" pitchFamily="2" charset="-78"/>
              </a:rPr>
              <a:t> </a:t>
            </a:r>
            <a:r>
              <a:rPr kumimoji="0" lang="ar-SA" altLang="en-US" sz="2400" b="0" i="0" u="none" strike="noStrike" kern="1200" cap="none" spc="0" normalizeH="0" baseline="0" noProof="0" dirty="0" smtClean="0">
                <a:ln>
                  <a:noFill/>
                </a:ln>
                <a:solidFill>
                  <a:schemeClr val="tx1"/>
                </a:solidFill>
                <a:effectLst/>
                <a:uLnTx/>
                <a:uFillTx/>
                <a:latin typeface="+mn-lt"/>
                <a:ea typeface="+mn-ea"/>
                <a:cs typeface="B Traffic" pitchFamily="2" charset="-78"/>
              </a:rPr>
              <a:t>مي</a:t>
            </a:r>
            <a:r>
              <a:rPr kumimoji="0" lang="en-US" altLang="en-US" sz="2400" b="0" i="0" u="none" strike="noStrike" kern="1200" cap="none" spc="0" normalizeH="0" baseline="0" noProof="0" dirty="0" smtClean="0">
                <a:ln>
                  <a:noFill/>
                </a:ln>
                <a:solidFill>
                  <a:schemeClr val="tx1"/>
                </a:solidFill>
                <a:effectLst/>
                <a:uLnTx/>
                <a:uFillTx/>
                <a:latin typeface="+mn-lt"/>
                <a:ea typeface="+mn-ea"/>
                <a:cs typeface="B Traffic" pitchFamily="2" charset="-78"/>
              </a:rPr>
              <a:t> </a:t>
            </a:r>
            <a:r>
              <a:rPr kumimoji="0" lang="ar-SA" altLang="en-US" sz="2400" b="0" i="0" u="none" strike="noStrike" kern="1200" cap="none" spc="0" normalizeH="0" baseline="0" noProof="0" dirty="0" smtClean="0">
                <a:ln>
                  <a:noFill/>
                </a:ln>
                <a:solidFill>
                  <a:schemeClr val="tx1"/>
                </a:solidFill>
                <a:effectLst/>
                <a:uLnTx/>
                <a:uFillTx/>
                <a:latin typeface="+mn-lt"/>
                <a:ea typeface="+mn-ea"/>
                <a:cs typeface="B Traffic" pitchFamily="2" charset="-78"/>
              </a:rPr>
              <a:t>نامند</a:t>
            </a:r>
            <a:r>
              <a:rPr kumimoji="0" lang="en-US" altLang="en-US" sz="2400" b="0" i="0" u="none" strike="noStrike" kern="1200" cap="none" spc="0" normalizeH="0" baseline="0" noProof="0" dirty="0" smtClean="0">
                <a:ln>
                  <a:noFill/>
                </a:ln>
                <a:solidFill>
                  <a:schemeClr val="tx1"/>
                </a:solidFill>
                <a:effectLst/>
                <a:uLnTx/>
                <a:uFillTx/>
                <a:latin typeface="+mn-lt"/>
                <a:ea typeface="+mn-ea"/>
                <a:cs typeface="B Traffic" pitchFamily="2" charset="-78"/>
              </a:rPr>
              <a:t> .</a:t>
            </a:r>
            <a:endParaRPr kumimoji="0" lang="en-US" altLang="en-US" sz="2400" b="0" i="0" u="none" strike="noStrike" kern="1200" cap="none" spc="0" normalizeH="0" baseline="0" noProof="0" dirty="0">
              <a:ln>
                <a:noFill/>
              </a:ln>
              <a:solidFill>
                <a:schemeClr val="tx1"/>
              </a:solidFill>
              <a:effectLst/>
              <a:uLnTx/>
              <a:uFillTx/>
              <a:latin typeface="+mn-lt"/>
              <a:ea typeface="+mn-ea"/>
              <a:cs typeface="B Traffic" pitchFamily="2" charset="-78"/>
            </a:endParaRPr>
          </a:p>
        </p:txBody>
      </p:sp>
      <p:graphicFrame>
        <p:nvGraphicFramePr>
          <p:cNvPr id="5122" name="Object 2"/>
          <p:cNvGraphicFramePr>
            <a:graphicFrameLocks noChangeAspect="1"/>
          </p:cNvGraphicFramePr>
          <p:nvPr/>
        </p:nvGraphicFramePr>
        <p:xfrm>
          <a:off x="152400" y="2286000"/>
          <a:ext cx="8305800" cy="4343400"/>
        </p:xfrm>
        <a:graphic>
          <a:graphicData uri="http://schemas.openxmlformats.org/presentationml/2006/ole">
            <mc:AlternateContent xmlns:mc="http://schemas.openxmlformats.org/markup-compatibility/2006">
              <mc:Choice xmlns:v="urn:schemas-microsoft-com:vml" Requires="v">
                <p:oleObj spid="_x0000_s5135" name="Document" r:id="rId3" imgW="10525600" imgH="6605903" progId="Word.Document.8">
                  <p:embed/>
                </p:oleObj>
              </mc:Choice>
              <mc:Fallback>
                <p:oleObj name="Document" r:id="rId3" imgW="10525600" imgH="6605903" progId="Word.Document.8">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2286000"/>
                        <a:ext cx="8305800" cy="434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24200" y="152400"/>
            <a:ext cx="2743200" cy="715962"/>
          </a:xfrm>
        </p:spPr>
        <p:txBody>
          <a:bodyPr anchor="t">
            <a:normAutofit fontScale="90000"/>
          </a:bodyPr>
          <a:lstStyle/>
          <a:p>
            <a:r>
              <a:rPr lang="fa-IR" b="1" u="sng" dirty="0" smtClean="0">
                <a:solidFill>
                  <a:schemeClr val="accent1">
                    <a:lumMod val="50000"/>
                  </a:schemeClr>
                </a:solidFill>
                <a:cs typeface="B Nazanin" pitchFamily="2" charset="-78"/>
              </a:rPr>
              <a:t>قیودهای زمانبندی : </a:t>
            </a:r>
            <a:r>
              <a:rPr lang="en-US" b="1" dirty="0" smtClean="0">
                <a:solidFill>
                  <a:schemeClr val="accent1">
                    <a:lumMod val="50000"/>
                  </a:schemeClr>
                </a:solidFill>
                <a:cs typeface="B Nazanin" pitchFamily="2" charset="-78"/>
              </a:rPr>
              <a:t/>
            </a:r>
            <a:br>
              <a:rPr lang="en-US" b="1" dirty="0" smtClean="0">
                <a:solidFill>
                  <a:schemeClr val="accent1">
                    <a:lumMod val="50000"/>
                  </a:schemeClr>
                </a:solidFill>
                <a:cs typeface="B Nazanin" pitchFamily="2" charset="-78"/>
              </a:rPr>
            </a:br>
            <a:endParaRPr lang="en-US" b="1" dirty="0">
              <a:solidFill>
                <a:schemeClr val="accent1">
                  <a:lumMod val="50000"/>
                </a:schemeClr>
              </a:solidFill>
              <a:cs typeface="B Nazanin" pitchFamily="2" charset="-78"/>
            </a:endParaRPr>
          </a:p>
        </p:txBody>
      </p:sp>
      <p:sp>
        <p:nvSpPr>
          <p:cNvPr id="4" name="TextBox 3"/>
          <p:cNvSpPr txBox="1"/>
          <p:nvPr/>
        </p:nvSpPr>
        <p:spPr>
          <a:xfrm>
            <a:off x="0" y="914400"/>
            <a:ext cx="8763000" cy="1754326"/>
          </a:xfrm>
          <a:prstGeom prst="rect">
            <a:avLst/>
          </a:prstGeom>
          <a:noFill/>
        </p:spPr>
        <p:txBody>
          <a:bodyPr wrap="square" rtlCol="0">
            <a:spAutoFit/>
          </a:bodyPr>
          <a:lstStyle/>
          <a:p>
            <a:pPr lvl="0" algn="ctr" rtl="1"/>
            <a:r>
              <a:rPr lang="fa-IR" b="1" dirty="0" smtClean="0">
                <a:solidFill>
                  <a:schemeClr val="accent3">
                    <a:lumMod val="50000"/>
                  </a:schemeClr>
                </a:solidFill>
                <a:cs typeface="B Nazanin" pitchFamily="2" charset="-78"/>
              </a:rPr>
              <a:t>نرمش پذیر: (</a:t>
            </a:r>
            <a:r>
              <a:rPr lang="en-US" b="1" dirty="0" smtClean="0">
                <a:solidFill>
                  <a:schemeClr val="accent3">
                    <a:lumMod val="50000"/>
                  </a:schemeClr>
                </a:solidFill>
                <a:cs typeface="B Nazanin" pitchFamily="2" charset="-78"/>
              </a:rPr>
              <a:t>Flexible</a:t>
            </a:r>
            <a:r>
              <a:rPr lang="fa-IR" b="1" dirty="0" smtClean="0">
                <a:solidFill>
                  <a:schemeClr val="accent3">
                    <a:lumMod val="50000"/>
                  </a:schemeClr>
                </a:solidFill>
                <a:cs typeface="B Nazanin" pitchFamily="2" charset="-78"/>
              </a:rPr>
              <a:t>)</a:t>
            </a:r>
            <a:endParaRPr lang="en-US" b="1" dirty="0" smtClean="0">
              <a:solidFill>
                <a:schemeClr val="accent3">
                  <a:lumMod val="50000"/>
                </a:schemeClr>
              </a:solidFill>
              <a:cs typeface="B Nazanin" pitchFamily="2" charset="-78"/>
            </a:endParaRPr>
          </a:p>
          <a:p>
            <a:pPr lvl="0" algn="r" rtl="1"/>
            <a:r>
              <a:rPr lang="en-US" sz="1600" b="1" dirty="0" smtClean="0">
                <a:cs typeface="B Nazanin" pitchFamily="2" charset="-78"/>
              </a:rPr>
              <a:t>As Soon As Possible (ASAP)</a:t>
            </a:r>
            <a:r>
              <a:rPr lang="fa-IR" sz="1600" b="1" dirty="0" smtClean="0">
                <a:cs typeface="B Nazanin" pitchFamily="2" charset="-78"/>
              </a:rPr>
              <a:t>: </a:t>
            </a:r>
            <a:r>
              <a:rPr lang="fa-IR" b="1" dirty="0" smtClean="0">
                <a:cs typeface="B Nazanin" pitchFamily="2" charset="-78"/>
              </a:rPr>
              <a:t>زمانبندی به گونه ای صورت می پذیرد تا در حد امکان زودتر شروع شود. (پیش فرض </a:t>
            </a:r>
            <a:r>
              <a:rPr lang="en-US" b="1" dirty="0" smtClean="0">
                <a:cs typeface="B Nazanin" pitchFamily="2" charset="-78"/>
              </a:rPr>
              <a:t>MSP</a:t>
            </a:r>
            <a:r>
              <a:rPr lang="fa-IR" b="1" dirty="0" smtClean="0">
                <a:cs typeface="B Nazanin" pitchFamily="2" charset="-78"/>
              </a:rPr>
              <a:t>)</a:t>
            </a:r>
            <a:endParaRPr lang="en-US" b="1" dirty="0" smtClean="0">
              <a:cs typeface="B Nazanin" pitchFamily="2" charset="-78"/>
            </a:endParaRPr>
          </a:p>
          <a:p>
            <a:pPr lvl="0" algn="r" rtl="1"/>
            <a:r>
              <a:rPr lang="en-US" sz="1600" b="1" dirty="0" smtClean="0">
                <a:cs typeface="B Nazanin" pitchFamily="2" charset="-78"/>
              </a:rPr>
              <a:t>As Late As Possible (ALAP)</a:t>
            </a:r>
            <a:r>
              <a:rPr lang="fa-IR" sz="1600" b="1" dirty="0" smtClean="0">
                <a:cs typeface="B Nazanin" pitchFamily="2" charset="-78"/>
              </a:rPr>
              <a:t>: </a:t>
            </a:r>
            <a:r>
              <a:rPr lang="fa-IR" b="1" dirty="0" smtClean="0">
                <a:cs typeface="B Nazanin" pitchFamily="2" charset="-78"/>
              </a:rPr>
              <a:t>زمانبندی به گونه ای صورت می پذیرد تا در حد امکان دیرترین زمان ممکن پایان پذیرد. (پیش فرض </a:t>
            </a:r>
            <a:r>
              <a:rPr lang="en-US" b="1" dirty="0" smtClean="0">
                <a:cs typeface="B Nazanin" pitchFamily="2" charset="-78"/>
              </a:rPr>
              <a:t>MSP</a:t>
            </a:r>
            <a:r>
              <a:rPr lang="fa-IR" b="1" dirty="0" smtClean="0">
                <a:cs typeface="B Nazanin" pitchFamily="2" charset="-78"/>
              </a:rPr>
              <a:t>) </a:t>
            </a:r>
            <a:endParaRPr lang="en-US" b="1" dirty="0" smtClean="0">
              <a:cs typeface="B Nazanin" pitchFamily="2" charset="-78"/>
            </a:endParaRPr>
          </a:p>
          <a:p>
            <a:pPr algn="r"/>
            <a:endParaRPr lang="en-US" b="1" dirty="0">
              <a:cs typeface="B Nazanin" pitchFamily="2" charset="-78"/>
            </a:endParaRPr>
          </a:p>
        </p:txBody>
      </p:sp>
      <p:sp>
        <p:nvSpPr>
          <p:cNvPr id="5" name="TextBox 4"/>
          <p:cNvSpPr txBox="1"/>
          <p:nvPr/>
        </p:nvSpPr>
        <p:spPr>
          <a:xfrm>
            <a:off x="228600" y="2743200"/>
            <a:ext cx="8534400" cy="2862322"/>
          </a:xfrm>
          <a:prstGeom prst="rect">
            <a:avLst/>
          </a:prstGeom>
          <a:noFill/>
        </p:spPr>
        <p:txBody>
          <a:bodyPr wrap="square" rtlCol="0">
            <a:spAutoFit/>
          </a:bodyPr>
          <a:lstStyle/>
          <a:p>
            <a:pPr lvl="0" algn="r" rtl="1"/>
            <a:r>
              <a:rPr lang="fa-IR" b="1" dirty="0" smtClean="0">
                <a:cs typeface="B Nazanin" pitchFamily="2" charset="-78"/>
              </a:rPr>
              <a:t>نیمه نرمش پذیر: </a:t>
            </a:r>
            <a:r>
              <a:rPr lang="fa-IR" b="1" dirty="0" smtClean="0">
                <a:solidFill>
                  <a:schemeClr val="accent3">
                    <a:lumMod val="50000"/>
                  </a:schemeClr>
                </a:solidFill>
                <a:cs typeface="B Nazanin" pitchFamily="2" charset="-78"/>
              </a:rPr>
              <a:t>(</a:t>
            </a:r>
            <a:r>
              <a:rPr lang="en-US" b="1" dirty="0" smtClean="0">
                <a:solidFill>
                  <a:schemeClr val="accent3">
                    <a:lumMod val="50000"/>
                  </a:schemeClr>
                </a:solidFill>
                <a:cs typeface="B Nazanin" pitchFamily="2" charset="-78"/>
              </a:rPr>
              <a:t>Start No Earlier</a:t>
            </a:r>
            <a:r>
              <a:rPr lang="fa-IR" b="1" dirty="0" smtClean="0">
                <a:solidFill>
                  <a:schemeClr val="accent3">
                    <a:lumMod val="50000"/>
                  </a:schemeClr>
                </a:solidFill>
                <a:cs typeface="B Nazanin" pitchFamily="2" charset="-78"/>
              </a:rPr>
              <a:t>)</a:t>
            </a:r>
            <a:endParaRPr lang="en-US" b="1" dirty="0" smtClean="0">
              <a:solidFill>
                <a:schemeClr val="accent3">
                  <a:lumMod val="50000"/>
                </a:schemeClr>
              </a:solidFill>
              <a:cs typeface="B Nazanin" pitchFamily="2" charset="-78"/>
            </a:endParaRPr>
          </a:p>
          <a:p>
            <a:pPr lvl="0" algn="r" rtl="1"/>
            <a:r>
              <a:rPr lang="en-US" b="1" dirty="0" smtClean="0">
                <a:solidFill>
                  <a:schemeClr val="accent3">
                    <a:lumMod val="50000"/>
                  </a:schemeClr>
                </a:solidFill>
                <a:cs typeface="B Nazanin" pitchFamily="2" charset="-78"/>
              </a:rPr>
              <a:t>Than (SNET)</a:t>
            </a:r>
            <a:r>
              <a:rPr lang="fa-IR" b="1" dirty="0" smtClean="0">
                <a:solidFill>
                  <a:schemeClr val="accent3">
                    <a:lumMod val="50000"/>
                  </a:schemeClr>
                </a:solidFill>
                <a:cs typeface="B Nazanin" pitchFamily="2" charset="-78"/>
              </a:rPr>
              <a:t>: </a:t>
            </a:r>
            <a:r>
              <a:rPr lang="fa-IR" b="1" dirty="0" smtClean="0">
                <a:cs typeface="B Nazanin" pitchFamily="2" charset="-78"/>
              </a:rPr>
              <a:t>از تاریخ مشخص شده ما زودتر شروع نشود یعنی در همان تاریخ یا بعد از آن شروع گردد.</a:t>
            </a:r>
            <a:endParaRPr lang="en-US" b="1" dirty="0" smtClean="0">
              <a:cs typeface="B Nazanin" pitchFamily="2" charset="-78"/>
            </a:endParaRPr>
          </a:p>
          <a:p>
            <a:pPr lvl="0" algn="r" rtl="1"/>
            <a:r>
              <a:rPr lang="en-US" b="1" dirty="0" smtClean="0">
                <a:solidFill>
                  <a:schemeClr val="accent3">
                    <a:lumMod val="50000"/>
                  </a:schemeClr>
                </a:solidFill>
                <a:cs typeface="B Nazanin" pitchFamily="2" charset="-78"/>
              </a:rPr>
              <a:t>Start No later Than (SNLT)</a:t>
            </a:r>
            <a:r>
              <a:rPr lang="fa-IR" b="1" dirty="0" smtClean="0">
                <a:solidFill>
                  <a:schemeClr val="accent3">
                    <a:lumMod val="50000"/>
                  </a:schemeClr>
                </a:solidFill>
                <a:cs typeface="B Nazanin" pitchFamily="2" charset="-78"/>
              </a:rPr>
              <a:t>: </a:t>
            </a:r>
            <a:r>
              <a:rPr lang="fa-IR" b="1" dirty="0" smtClean="0">
                <a:cs typeface="B Nazanin" pitchFamily="2" charset="-78"/>
              </a:rPr>
              <a:t>دیرتر از تاریخ مشخص شده ما آغاز نشود یعنی در تاریخ مشخص شده ی ما یا زودتر شروع شود.</a:t>
            </a:r>
            <a:endParaRPr lang="en-US" b="1" dirty="0" smtClean="0">
              <a:cs typeface="B Nazanin" pitchFamily="2" charset="-78"/>
            </a:endParaRPr>
          </a:p>
          <a:p>
            <a:pPr lvl="0" algn="r" rtl="1"/>
            <a:r>
              <a:rPr lang="en-US" b="1" dirty="0" smtClean="0">
                <a:solidFill>
                  <a:schemeClr val="accent3">
                    <a:lumMod val="50000"/>
                  </a:schemeClr>
                </a:solidFill>
                <a:cs typeface="B Nazanin" pitchFamily="2" charset="-78"/>
              </a:rPr>
              <a:t>Finish No earlier Than (FNET)</a:t>
            </a:r>
            <a:r>
              <a:rPr lang="fa-IR" b="1" dirty="0" smtClean="0">
                <a:solidFill>
                  <a:schemeClr val="accent3">
                    <a:lumMod val="50000"/>
                  </a:schemeClr>
                </a:solidFill>
                <a:cs typeface="B Nazanin" pitchFamily="2" charset="-78"/>
              </a:rPr>
              <a:t>: </a:t>
            </a:r>
            <a:r>
              <a:rPr lang="fa-IR" b="1" dirty="0" smtClean="0">
                <a:cs typeface="B Nazanin" pitchFamily="2" charset="-78"/>
              </a:rPr>
              <a:t>زودتر از تاریخ مشخص شده ما تمام نشود یعنی در تاریخ مشخص شده ی ما یا بعد از آن پایان یابد.</a:t>
            </a:r>
            <a:endParaRPr lang="en-US" b="1" dirty="0" smtClean="0">
              <a:cs typeface="B Nazanin" pitchFamily="2" charset="-78"/>
            </a:endParaRPr>
          </a:p>
          <a:p>
            <a:pPr lvl="0" algn="r" rtl="1"/>
            <a:r>
              <a:rPr lang="en-US" b="1" dirty="0" smtClean="0">
                <a:solidFill>
                  <a:schemeClr val="accent3">
                    <a:lumMod val="50000"/>
                  </a:schemeClr>
                </a:solidFill>
                <a:cs typeface="B Nazanin" pitchFamily="2" charset="-78"/>
              </a:rPr>
              <a:t>Finish No later Than (FNLT)</a:t>
            </a:r>
            <a:r>
              <a:rPr lang="fa-IR" b="1" dirty="0" smtClean="0">
                <a:solidFill>
                  <a:schemeClr val="accent3">
                    <a:lumMod val="50000"/>
                  </a:schemeClr>
                </a:solidFill>
                <a:cs typeface="B Nazanin" pitchFamily="2" charset="-78"/>
              </a:rPr>
              <a:t>: </a:t>
            </a:r>
            <a:r>
              <a:rPr lang="fa-IR" b="1" dirty="0" smtClean="0">
                <a:cs typeface="B Nazanin" pitchFamily="2" charset="-78"/>
              </a:rPr>
              <a:t>فعالیت دیرتر از تاریخ مشخص شده ی ما پایان نگیرد یعنی در تاریخ زودتر از تاریخ ما پایان گیرد.</a:t>
            </a:r>
            <a:endParaRPr lang="en-US" b="1" dirty="0" smtClean="0">
              <a:cs typeface="B Nazanin" pitchFamily="2" charset="-78"/>
            </a:endParaRPr>
          </a:p>
          <a:p>
            <a:pPr algn="r"/>
            <a:endParaRPr lang="en-US" b="1" dirty="0">
              <a:cs typeface="B Nazanin" pitchFamily="2" charset="-78"/>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458200" cy="2239962"/>
          </a:xfrm>
        </p:spPr>
        <p:txBody>
          <a:bodyPr anchor="t">
            <a:noAutofit/>
          </a:bodyPr>
          <a:lstStyle/>
          <a:p>
            <a:pPr lvl="0" algn="ctr" rtl="1"/>
            <a:r>
              <a:rPr lang="fa-IR" sz="2800" b="1" u="sng" dirty="0" smtClean="0">
                <a:solidFill>
                  <a:schemeClr val="accent3">
                    <a:lumMod val="75000"/>
                  </a:schemeClr>
                </a:solidFill>
                <a:cs typeface="B Nazanin" pitchFamily="2" charset="-78"/>
              </a:rPr>
              <a:t>نرمش ناپذیر:</a:t>
            </a:r>
            <a:r>
              <a:rPr lang="fa-IR" sz="2800" b="1" u="sng" dirty="0" smtClean="0">
                <a:solidFill>
                  <a:schemeClr val="accent3">
                    <a:lumMod val="50000"/>
                  </a:schemeClr>
                </a:solidFill>
                <a:cs typeface="B Nazanin" pitchFamily="2" charset="-78"/>
              </a:rPr>
              <a:t/>
            </a:r>
            <a:br>
              <a:rPr lang="fa-IR" sz="2800" b="1" u="sng" dirty="0" smtClean="0">
                <a:solidFill>
                  <a:schemeClr val="accent3">
                    <a:lumMod val="50000"/>
                  </a:schemeClr>
                </a:solidFill>
                <a:cs typeface="B Nazanin" pitchFamily="2" charset="-78"/>
              </a:rPr>
            </a:br>
            <a:r>
              <a:rPr lang="en-US" sz="2000" b="1" dirty="0" smtClean="0">
                <a:solidFill>
                  <a:schemeClr val="tx1"/>
                </a:solidFill>
                <a:cs typeface="B Nazanin" pitchFamily="2" charset="-78"/>
              </a:rPr>
              <a:t/>
            </a:r>
            <a:br>
              <a:rPr lang="en-US" sz="2000" b="1" dirty="0" smtClean="0">
                <a:solidFill>
                  <a:schemeClr val="tx1"/>
                </a:solidFill>
                <a:cs typeface="B Nazanin" pitchFamily="2" charset="-78"/>
              </a:rPr>
            </a:br>
            <a:r>
              <a:rPr lang="en-US" sz="1800" b="1" dirty="0" smtClean="0">
                <a:solidFill>
                  <a:schemeClr val="tx1"/>
                </a:solidFill>
                <a:cs typeface="B Nazanin" pitchFamily="2" charset="-78"/>
              </a:rPr>
              <a:t>Must start On (MSO)</a:t>
            </a:r>
            <a:r>
              <a:rPr lang="fa-IR" sz="1800" b="1" dirty="0" smtClean="0">
                <a:solidFill>
                  <a:schemeClr val="tx1"/>
                </a:solidFill>
                <a:cs typeface="B Nazanin" pitchFamily="2" charset="-78"/>
              </a:rPr>
              <a:t>: </a:t>
            </a:r>
            <a:br>
              <a:rPr lang="fa-IR" sz="1800" b="1" dirty="0" smtClean="0">
                <a:solidFill>
                  <a:schemeClr val="tx1"/>
                </a:solidFill>
                <a:cs typeface="B Nazanin" pitchFamily="2" charset="-78"/>
              </a:rPr>
            </a:br>
            <a:r>
              <a:rPr lang="fa-IR" sz="2000" b="1" dirty="0" smtClean="0">
                <a:solidFill>
                  <a:schemeClr val="tx1"/>
                </a:solidFill>
                <a:cs typeface="B Nazanin" pitchFamily="2" charset="-78"/>
              </a:rPr>
              <a:t>استفاده زمانی است که فعالیت در تاریخ مورد نظر مشخص شده ما حتماً شروع شود.</a:t>
            </a:r>
            <a:br>
              <a:rPr lang="fa-IR" sz="2000" b="1" dirty="0" smtClean="0">
                <a:solidFill>
                  <a:schemeClr val="tx1"/>
                </a:solidFill>
                <a:cs typeface="B Nazanin" pitchFamily="2" charset="-78"/>
              </a:rPr>
            </a:br>
            <a:r>
              <a:rPr lang="en-US" sz="2000" b="1" dirty="0" smtClean="0">
                <a:solidFill>
                  <a:schemeClr val="tx1"/>
                </a:solidFill>
                <a:cs typeface="B Nazanin" pitchFamily="2" charset="-78"/>
              </a:rPr>
              <a:t/>
            </a:r>
            <a:br>
              <a:rPr lang="en-US" sz="2000" b="1" dirty="0" smtClean="0">
                <a:solidFill>
                  <a:schemeClr val="tx1"/>
                </a:solidFill>
                <a:cs typeface="B Nazanin" pitchFamily="2" charset="-78"/>
              </a:rPr>
            </a:br>
            <a:r>
              <a:rPr lang="en-US" sz="1800" b="1" dirty="0" smtClean="0">
                <a:solidFill>
                  <a:schemeClr val="tx1"/>
                </a:solidFill>
                <a:cs typeface="B Nazanin" pitchFamily="2" charset="-78"/>
              </a:rPr>
              <a:t>Must finish On (MFO)</a:t>
            </a:r>
            <a:r>
              <a:rPr lang="fa-IR" sz="1800" b="1" dirty="0" smtClean="0">
                <a:solidFill>
                  <a:schemeClr val="tx1"/>
                </a:solidFill>
                <a:cs typeface="B Nazanin" pitchFamily="2" charset="-78"/>
              </a:rPr>
              <a:t>:</a:t>
            </a:r>
            <a:br>
              <a:rPr lang="fa-IR" sz="1800" b="1" dirty="0" smtClean="0">
                <a:solidFill>
                  <a:schemeClr val="tx1"/>
                </a:solidFill>
                <a:cs typeface="B Nazanin" pitchFamily="2" charset="-78"/>
              </a:rPr>
            </a:br>
            <a:r>
              <a:rPr lang="fa-IR" sz="1800" b="1" dirty="0" smtClean="0">
                <a:solidFill>
                  <a:schemeClr val="tx1"/>
                </a:solidFill>
                <a:cs typeface="B Nazanin" pitchFamily="2" charset="-78"/>
              </a:rPr>
              <a:t> </a:t>
            </a:r>
            <a:r>
              <a:rPr lang="fa-IR" sz="2000" b="1" dirty="0" smtClean="0">
                <a:solidFill>
                  <a:schemeClr val="tx1"/>
                </a:solidFill>
                <a:cs typeface="B Nazanin" pitchFamily="2" charset="-78"/>
              </a:rPr>
              <a:t>استفاده زمانی است که فعالیت در تاریخ مورد نظر مشخص شده ما حتماً پایان پذیرد.</a:t>
            </a:r>
            <a:r>
              <a:rPr lang="en-US" sz="2000" b="1" dirty="0" smtClean="0">
                <a:solidFill>
                  <a:schemeClr val="tx1"/>
                </a:solidFill>
                <a:cs typeface="B Nazanin" pitchFamily="2" charset="-78"/>
              </a:rPr>
              <a:t/>
            </a:r>
            <a:br>
              <a:rPr lang="en-US" sz="2000" b="1" dirty="0" smtClean="0">
                <a:solidFill>
                  <a:schemeClr val="tx1"/>
                </a:solidFill>
                <a:cs typeface="B Nazanin" pitchFamily="2" charset="-78"/>
              </a:rPr>
            </a:br>
            <a:endParaRPr lang="en-US" sz="2000" b="1" dirty="0">
              <a:solidFill>
                <a:schemeClr val="tx1"/>
              </a:solidFill>
              <a:cs typeface="B Nazanin" pitchFamily="2" charset="-78"/>
            </a:endParaRPr>
          </a:p>
        </p:txBody>
      </p:sp>
      <p:sp>
        <p:nvSpPr>
          <p:cNvPr id="4" name="TextBox 3"/>
          <p:cNvSpPr txBox="1"/>
          <p:nvPr/>
        </p:nvSpPr>
        <p:spPr>
          <a:xfrm>
            <a:off x="685800" y="3276600"/>
            <a:ext cx="7467600" cy="2308324"/>
          </a:xfrm>
          <a:prstGeom prst="rect">
            <a:avLst/>
          </a:prstGeom>
          <a:noFill/>
        </p:spPr>
        <p:txBody>
          <a:bodyPr wrap="square" rtlCol="0">
            <a:spAutoFit/>
          </a:bodyPr>
          <a:lstStyle/>
          <a:p>
            <a:pPr algn="ctr" rtl="1"/>
            <a:r>
              <a:rPr lang="fa-IR" b="1" dirty="0" smtClean="0">
                <a:cs typeface="B Nazanin" pitchFamily="2" charset="-78"/>
              </a:rPr>
              <a:t>براي تهيه و نمايش توالي فعاليت ها مي توان از روش هاي مختلفي استفاده كرد: </a:t>
            </a:r>
          </a:p>
          <a:p>
            <a:pPr algn="ctr" rtl="1"/>
            <a:endParaRPr lang="fa-IR" b="1" dirty="0" smtClean="0">
              <a:cs typeface="B Nazanin" pitchFamily="2" charset="-78"/>
            </a:endParaRPr>
          </a:p>
          <a:p>
            <a:pPr algn="ctr" rtl="1"/>
            <a:r>
              <a:rPr lang="fa-IR" b="1" dirty="0" smtClean="0">
                <a:solidFill>
                  <a:schemeClr val="accent3">
                    <a:lumMod val="50000"/>
                  </a:schemeClr>
                </a:solidFill>
                <a:cs typeface="B Nazanin" pitchFamily="2" charset="-78"/>
              </a:rPr>
              <a:t>2 روش متداول در تهيه توالي فعاليت هاي پروژه عبارتند از:</a:t>
            </a:r>
          </a:p>
          <a:p>
            <a:pPr algn="ctr" rtl="1"/>
            <a:endParaRPr lang="en-US" b="1" dirty="0" smtClean="0">
              <a:cs typeface="B Nazanin" pitchFamily="2" charset="-78"/>
            </a:endParaRPr>
          </a:p>
          <a:p>
            <a:pPr lvl="0" algn="ctr" rtl="1"/>
            <a:r>
              <a:rPr lang="ar-SA" b="1" dirty="0" smtClean="0">
                <a:solidFill>
                  <a:schemeClr val="accent3">
                    <a:lumMod val="50000"/>
                  </a:schemeClr>
                </a:solidFill>
                <a:cs typeface="B Nazanin" pitchFamily="2" charset="-78"/>
              </a:rPr>
              <a:t>روش نمودار تقدم و تاخر. </a:t>
            </a:r>
            <a:r>
              <a:rPr lang="en-US" sz="1600" b="1" dirty="0" smtClean="0">
                <a:cs typeface="B Nazanin" pitchFamily="2" charset="-78"/>
              </a:rPr>
              <a:t>Arrow Diagram Method (ADM)</a:t>
            </a:r>
            <a:endParaRPr lang="fa-IR" sz="1600" b="1" dirty="0" smtClean="0">
              <a:cs typeface="B Nazanin" pitchFamily="2" charset="-78"/>
            </a:endParaRPr>
          </a:p>
          <a:p>
            <a:pPr lvl="0" algn="ctr" rtl="1"/>
            <a:endParaRPr lang="en-US" b="1" dirty="0" smtClean="0">
              <a:cs typeface="B Nazanin" pitchFamily="2" charset="-78"/>
            </a:endParaRPr>
          </a:p>
          <a:p>
            <a:pPr lvl="0" algn="ctr" rtl="1"/>
            <a:r>
              <a:rPr lang="ar-SA" b="1" dirty="0" smtClean="0">
                <a:solidFill>
                  <a:schemeClr val="accent3">
                    <a:lumMod val="50000"/>
                  </a:schemeClr>
                </a:solidFill>
                <a:cs typeface="B Nazanin" pitchFamily="2" charset="-78"/>
              </a:rPr>
              <a:t>روش نمودار برداري. </a:t>
            </a:r>
            <a:r>
              <a:rPr lang="en-US" b="1" dirty="0" smtClean="0">
                <a:solidFill>
                  <a:schemeClr val="accent3">
                    <a:lumMod val="50000"/>
                  </a:schemeClr>
                </a:solidFill>
                <a:cs typeface="B Nazanin" pitchFamily="2" charset="-78"/>
              </a:rPr>
              <a:t> </a:t>
            </a:r>
            <a:r>
              <a:rPr lang="en-US" sz="1600" b="1" dirty="0" smtClean="0">
                <a:cs typeface="B Nazanin" pitchFamily="2" charset="-78"/>
              </a:rPr>
              <a:t>Precedence Diagramming Method (PDM)</a:t>
            </a:r>
            <a:endParaRPr lang="en-US" b="1" dirty="0" smtClean="0">
              <a:cs typeface="B Nazanin" pitchFamily="2" charset="-78"/>
            </a:endParaRPr>
          </a:p>
          <a:p>
            <a:pPr algn="ctr"/>
            <a:endParaRPr lang="en-US" b="1" dirty="0">
              <a:cs typeface="B Nazanin" pitchFamily="2" charset="-78"/>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0" y="1066800"/>
            <a:ext cx="8229600" cy="4114800"/>
          </a:xfrm>
          <a:prstGeom prst="rect">
            <a:avLst/>
          </a:prstGeom>
        </p:spPr>
        <p:txBody>
          <a:bodyPr vert="horz">
            <a:normAutofit/>
          </a:bodyPr>
          <a:lstStyle/>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pitchFamily="2" charset="2"/>
              <a:buNone/>
              <a:tabLst/>
              <a:defRPr/>
            </a:pPr>
            <a:r>
              <a:rPr kumimoji="0" lang="en-US" altLang="en-US"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400" b="0" i="0" u="none" strike="noStrike" kern="1200" cap="none" spc="0" normalizeH="0" baseline="0" noProof="0" dirty="0" smtClean="0">
                <a:ln>
                  <a:noFill/>
                </a:ln>
                <a:solidFill>
                  <a:schemeClr val="tx1"/>
                </a:solidFill>
                <a:effectLst/>
                <a:uLnTx/>
                <a:uFillTx/>
                <a:cs typeface="B Nazanin" pitchFamily="2" charset="-78"/>
              </a:rPr>
              <a:t>نوعي گراف است</a:t>
            </a:r>
            <a:r>
              <a:rPr kumimoji="0" lang="en-US" altLang="en-US" sz="24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400" b="0" i="0" u="none" strike="noStrike" kern="1200" cap="none" spc="0" normalizeH="0" baseline="0" noProof="0" dirty="0" smtClean="0">
                <a:ln>
                  <a:noFill/>
                </a:ln>
                <a:solidFill>
                  <a:schemeClr val="tx1"/>
                </a:solidFill>
                <a:effectLst/>
                <a:uLnTx/>
                <a:uFillTx/>
                <a:cs typeface="B Nazanin" pitchFamily="2" charset="-78"/>
              </a:rPr>
              <a:t>كه</a:t>
            </a:r>
            <a:r>
              <a:rPr kumimoji="0" lang="en-US" altLang="en-US" sz="24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400" b="0" i="0" u="none" strike="noStrike" kern="1200" cap="none" spc="0" normalizeH="0" baseline="0" noProof="0" dirty="0" smtClean="0">
                <a:ln>
                  <a:noFill/>
                </a:ln>
                <a:solidFill>
                  <a:schemeClr val="tx1"/>
                </a:solidFill>
                <a:effectLst/>
                <a:uLnTx/>
                <a:uFillTx/>
                <a:cs typeface="B Nazanin" pitchFamily="2" charset="-78"/>
              </a:rPr>
              <a:t>بمنظور</a:t>
            </a:r>
            <a:r>
              <a:rPr kumimoji="0" lang="en-US" altLang="en-US" sz="24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400" b="0" i="0" u="none" strike="noStrike" kern="1200" cap="none" spc="0" normalizeH="0" baseline="0" noProof="0" dirty="0" smtClean="0">
                <a:ln>
                  <a:noFill/>
                </a:ln>
                <a:solidFill>
                  <a:schemeClr val="tx1"/>
                </a:solidFill>
                <a:effectLst/>
                <a:uLnTx/>
                <a:uFillTx/>
                <a:cs typeface="B Nazanin" pitchFamily="2" charset="-78"/>
              </a:rPr>
              <a:t>نمايش</a:t>
            </a:r>
            <a:r>
              <a:rPr kumimoji="0" lang="en-US" altLang="en-US" sz="24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400" b="0" i="0" u="none" strike="noStrike" kern="1200" cap="none" spc="0" normalizeH="0" baseline="0" noProof="0" dirty="0" smtClean="0">
                <a:ln>
                  <a:noFill/>
                </a:ln>
                <a:solidFill>
                  <a:schemeClr val="tx1"/>
                </a:solidFill>
                <a:effectLst/>
                <a:uLnTx/>
                <a:uFillTx/>
                <a:cs typeface="B Nazanin" pitchFamily="2" charset="-78"/>
              </a:rPr>
              <a:t>روابط</a:t>
            </a:r>
            <a:r>
              <a:rPr kumimoji="0" lang="en-US" altLang="en-US" sz="24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400" b="0" i="0" u="none" strike="noStrike" kern="1200" cap="none" spc="0" normalizeH="0" baseline="0" noProof="0" dirty="0" smtClean="0">
                <a:ln>
                  <a:noFill/>
                </a:ln>
                <a:solidFill>
                  <a:schemeClr val="tx1"/>
                </a:solidFill>
                <a:effectLst/>
                <a:uLnTx/>
                <a:uFillTx/>
                <a:cs typeface="B Nazanin" pitchFamily="2" charset="-78"/>
              </a:rPr>
              <a:t>استفاده</a:t>
            </a:r>
            <a:r>
              <a:rPr kumimoji="0" lang="en-US" altLang="en-US" sz="24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400" b="0" i="0" u="none" strike="noStrike" kern="1200" cap="none" spc="0" normalizeH="0" baseline="0" noProof="0" dirty="0" smtClean="0">
                <a:ln>
                  <a:noFill/>
                </a:ln>
                <a:solidFill>
                  <a:schemeClr val="tx1"/>
                </a:solidFill>
                <a:effectLst/>
                <a:uLnTx/>
                <a:uFillTx/>
                <a:cs typeface="B Nazanin" pitchFamily="2" charset="-78"/>
              </a:rPr>
              <a:t>مي</a:t>
            </a:r>
            <a:r>
              <a:rPr kumimoji="0" lang="en-US" altLang="en-US" sz="24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400" b="0" i="0" u="none" strike="noStrike" kern="1200" cap="none" spc="0" normalizeH="0" baseline="0" noProof="0" dirty="0" smtClean="0">
                <a:ln>
                  <a:noFill/>
                </a:ln>
                <a:solidFill>
                  <a:schemeClr val="tx1"/>
                </a:solidFill>
                <a:effectLst/>
                <a:uLnTx/>
                <a:uFillTx/>
                <a:cs typeface="B Nazanin" pitchFamily="2" charset="-78"/>
              </a:rPr>
              <a:t>شود</a:t>
            </a:r>
            <a:r>
              <a:rPr kumimoji="0" lang="en-US" altLang="en-US" sz="2400" b="0" i="0" u="none" strike="noStrike" kern="1200" cap="none" spc="0" normalizeH="0" baseline="0" noProof="0" dirty="0" smtClean="0">
                <a:ln>
                  <a:noFill/>
                </a:ln>
                <a:solidFill>
                  <a:schemeClr val="tx1"/>
                </a:solidFill>
                <a:effectLst/>
                <a:uLnTx/>
                <a:uFillTx/>
                <a:cs typeface="B Nazanin" pitchFamily="2" charset="-78"/>
              </a:rPr>
              <a:t>.</a:t>
            </a: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pitchFamily="2" charset="2"/>
              <a:buNone/>
              <a:tabLst/>
              <a:defRPr/>
            </a:pPr>
            <a:r>
              <a:rPr kumimoji="0" lang="ar-SA" altLang="en-US" sz="2400" b="0" i="0" u="none" strike="noStrike" kern="1200" cap="none" spc="0" normalizeH="0" baseline="0" noProof="0" dirty="0" smtClean="0">
                <a:ln>
                  <a:noFill/>
                </a:ln>
                <a:solidFill>
                  <a:schemeClr val="tx1"/>
                </a:solidFill>
                <a:effectLst/>
                <a:uLnTx/>
                <a:uFillTx/>
                <a:cs typeface="B Nazanin" pitchFamily="2" charset="-78"/>
              </a:rPr>
              <a:t>رسم شبكه بر اساس ارتباطات پيش</a:t>
            </a:r>
            <a:r>
              <a:rPr kumimoji="0" lang="en-US" altLang="en-US" sz="24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400" b="0" i="0" u="none" strike="noStrike" kern="1200" cap="none" spc="0" normalizeH="0" baseline="0" noProof="0" dirty="0" smtClean="0">
                <a:ln>
                  <a:noFill/>
                </a:ln>
                <a:solidFill>
                  <a:schemeClr val="tx1"/>
                </a:solidFill>
                <a:effectLst/>
                <a:uLnTx/>
                <a:uFillTx/>
                <a:cs typeface="B Nazanin" pitchFamily="2" charset="-78"/>
              </a:rPr>
              <a:t>نيازي</a:t>
            </a:r>
            <a:r>
              <a:rPr kumimoji="0" lang="en-US" altLang="en-US" sz="24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400" b="0" i="0" u="none" strike="noStrike" kern="1200" cap="none" spc="0" normalizeH="0" baseline="0" noProof="0" dirty="0" smtClean="0">
                <a:ln>
                  <a:noFill/>
                </a:ln>
                <a:solidFill>
                  <a:schemeClr val="tx1"/>
                </a:solidFill>
                <a:effectLst/>
                <a:uLnTx/>
                <a:uFillTx/>
                <a:cs typeface="B Nazanin" pitchFamily="2" charset="-78"/>
              </a:rPr>
              <a:t>تعريف شده توسط نرم</a:t>
            </a:r>
            <a:r>
              <a:rPr kumimoji="0" lang="en-US" altLang="en-US" sz="24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400" b="0" i="0" u="none" strike="noStrike" kern="1200" cap="none" spc="0" normalizeH="0" baseline="0" noProof="0" dirty="0" smtClean="0">
                <a:ln>
                  <a:noFill/>
                </a:ln>
                <a:solidFill>
                  <a:schemeClr val="tx1"/>
                </a:solidFill>
                <a:effectLst/>
                <a:uLnTx/>
                <a:uFillTx/>
                <a:cs typeface="B Nazanin" pitchFamily="2" charset="-78"/>
              </a:rPr>
              <a:t>افزار ها انجام</a:t>
            </a:r>
            <a:r>
              <a:rPr kumimoji="0" lang="en-US" altLang="en-US" sz="24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400" b="0" i="0" u="none" strike="noStrike" kern="1200" cap="none" spc="0" normalizeH="0" baseline="0" noProof="0" dirty="0" smtClean="0">
                <a:ln>
                  <a:noFill/>
                </a:ln>
                <a:solidFill>
                  <a:schemeClr val="tx1"/>
                </a:solidFill>
                <a:effectLst/>
                <a:uLnTx/>
                <a:uFillTx/>
                <a:cs typeface="B Nazanin" pitchFamily="2" charset="-78"/>
              </a:rPr>
              <a:t>مي</a:t>
            </a:r>
            <a:r>
              <a:rPr kumimoji="0" lang="en-US" altLang="en-US" sz="24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400" b="0" i="0" u="none" strike="noStrike" kern="1200" cap="none" spc="0" normalizeH="0" baseline="0" noProof="0" dirty="0" smtClean="0">
                <a:ln>
                  <a:noFill/>
                </a:ln>
                <a:solidFill>
                  <a:schemeClr val="tx1"/>
                </a:solidFill>
                <a:effectLst/>
                <a:uLnTx/>
                <a:uFillTx/>
                <a:cs typeface="B Nazanin" pitchFamily="2" charset="-78"/>
              </a:rPr>
              <a:t>شود</a:t>
            </a:r>
            <a:r>
              <a:rPr kumimoji="0" lang="en-US" altLang="en-US" sz="2400" b="0" i="0" u="none" strike="noStrike" kern="1200" cap="none" spc="0" normalizeH="0" baseline="0" noProof="0" dirty="0" smtClean="0">
                <a:ln>
                  <a:noFill/>
                </a:ln>
                <a:solidFill>
                  <a:schemeClr val="tx1"/>
                </a:solidFill>
                <a:effectLst/>
                <a:uLnTx/>
                <a:uFillTx/>
                <a:cs typeface="B Nazanin" pitchFamily="2" charset="-78"/>
              </a:rPr>
              <a:t> .</a:t>
            </a: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pitchFamily="2" charset="2"/>
              <a:buNone/>
              <a:tabLst/>
              <a:defRPr/>
            </a:pPr>
            <a:r>
              <a:rPr kumimoji="0" lang="en-US" altLang="en-US" sz="24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400" b="1" i="0" u="sng" strike="noStrike" kern="1200" cap="none" spc="0" normalizeH="0" baseline="0" noProof="0" dirty="0" smtClean="0">
                <a:ln>
                  <a:noFill/>
                </a:ln>
                <a:solidFill>
                  <a:schemeClr val="tx1"/>
                </a:solidFill>
                <a:effectLst/>
                <a:uLnTx/>
                <a:uFillTx/>
                <a:cs typeface="B Nazanin" pitchFamily="2" charset="-78"/>
              </a:rPr>
              <a:t>علا</a:t>
            </a:r>
            <a:r>
              <a:rPr kumimoji="0" lang="fa-IR" altLang="en-US" sz="2400" b="1" i="0" u="sng" strike="noStrike" kern="1200" cap="none" spc="0" normalizeH="0" baseline="0" noProof="0" dirty="0" smtClean="0">
                <a:ln>
                  <a:noFill/>
                </a:ln>
                <a:solidFill>
                  <a:schemeClr val="tx1"/>
                </a:solidFill>
                <a:effectLst/>
                <a:uLnTx/>
                <a:uFillTx/>
                <a:cs typeface="B Nazanin" pitchFamily="2" charset="-78"/>
              </a:rPr>
              <a:t>ئم</a:t>
            </a:r>
            <a:r>
              <a:rPr kumimoji="0" lang="ar-SA" altLang="en-US" sz="2400" b="1" i="0" u="sng" strike="noStrike" kern="1200" cap="none" spc="0" normalizeH="0" baseline="0" noProof="0" dirty="0" smtClean="0">
                <a:ln>
                  <a:noFill/>
                </a:ln>
                <a:solidFill>
                  <a:schemeClr val="tx1"/>
                </a:solidFill>
                <a:effectLst/>
                <a:uLnTx/>
                <a:uFillTx/>
                <a:cs typeface="B Nazanin" pitchFamily="2" charset="-78"/>
              </a:rPr>
              <a:t> شبكه</a:t>
            </a:r>
            <a:r>
              <a:rPr kumimoji="0" lang="en-US" altLang="en-US" sz="2400" b="1" i="0" u="none" strike="noStrike" kern="1200" cap="none" spc="0" normalizeH="0" baseline="0" noProof="0" dirty="0" smtClean="0">
                <a:ln>
                  <a:noFill/>
                </a:ln>
                <a:solidFill>
                  <a:schemeClr val="tx1"/>
                </a:solidFill>
                <a:effectLst/>
                <a:uLnTx/>
                <a:uFillTx/>
                <a:cs typeface="B Nazanin" pitchFamily="2" charset="-78"/>
              </a:rPr>
              <a:t>:</a:t>
            </a:r>
            <a:endParaRPr kumimoji="0" lang="en-US" altLang="en-US" sz="2400" b="0" i="0" u="none" strike="noStrike" kern="1200" cap="none" spc="0" normalizeH="0" baseline="0" noProof="0" dirty="0" smtClean="0">
              <a:ln>
                <a:noFill/>
              </a:ln>
              <a:solidFill>
                <a:schemeClr val="tx1"/>
              </a:solidFill>
              <a:effectLst/>
              <a:uLnTx/>
              <a:uFillTx/>
              <a:cs typeface="B Nazanin" pitchFamily="2" charset="-78"/>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pitchFamily="2" charset="2"/>
              <a:buNone/>
              <a:tabLst/>
              <a:defRPr/>
            </a:pPr>
            <a:r>
              <a:rPr kumimoji="0" lang="en-US" altLang="en-US" sz="2400" b="0" i="0" u="none" strike="noStrike" kern="1200" cap="none" spc="0" normalizeH="0" baseline="0" noProof="0" dirty="0" smtClean="0">
                <a:ln>
                  <a:noFill/>
                </a:ln>
                <a:solidFill>
                  <a:schemeClr val="tx1"/>
                </a:solidFill>
                <a:effectLst/>
                <a:uLnTx/>
                <a:uFillTx/>
                <a:cs typeface="B Nazanin" pitchFamily="2" charset="-78"/>
              </a:rPr>
              <a:t> </a:t>
            </a:r>
            <a:endParaRPr kumimoji="0" lang="en-US" altLang="en-US" b="0" i="0" u="none" strike="noStrike" kern="1200" cap="none" spc="0" normalizeH="0" baseline="0" noProof="0" dirty="0">
              <a:ln>
                <a:noFill/>
              </a:ln>
              <a:solidFill>
                <a:schemeClr val="tx1"/>
              </a:solidFill>
              <a:effectLst/>
              <a:uLnTx/>
              <a:uFillTx/>
              <a:cs typeface="B Nazanin" pitchFamily="2" charset="-78"/>
            </a:endParaRPr>
          </a:p>
        </p:txBody>
      </p:sp>
      <p:sp>
        <p:nvSpPr>
          <p:cNvPr id="5" name="Oval 4"/>
          <p:cNvSpPr>
            <a:spLocks noChangeArrowheads="1"/>
          </p:cNvSpPr>
          <p:nvPr/>
        </p:nvSpPr>
        <p:spPr bwMode="auto">
          <a:xfrm>
            <a:off x="5791200" y="2362200"/>
            <a:ext cx="533400" cy="533400"/>
          </a:xfrm>
          <a:prstGeom prst="ellipse">
            <a:avLst/>
          </a:prstGeom>
          <a:solidFill>
            <a:schemeClr val="accent1"/>
          </a:solidFill>
          <a:ln w="9525">
            <a:solidFill>
              <a:schemeClr val="tx1"/>
            </a:solidFill>
            <a:round/>
            <a:headEnd/>
            <a:tailEnd/>
          </a:ln>
          <a:effectLst/>
        </p:spPr>
        <p:txBody>
          <a:bodyPr wrap="none" anchor="ctr"/>
          <a:lstStyle/>
          <a:p>
            <a:endParaRPr lang="en-US" sz="1600" dirty="0"/>
          </a:p>
        </p:txBody>
      </p:sp>
      <p:sp>
        <p:nvSpPr>
          <p:cNvPr id="6" name="Line 5"/>
          <p:cNvSpPr>
            <a:spLocks noChangeShapeType="1"/>
          </p:cNvSpPr>
          <p:nvPr/>
        </p:nvSpPr>
        <p:spPr bwMode="auto">
          <a:xfrm flipH="1">
            <a:off x="5638800" y="3200400"/>
            <a:ext cx="990600" cy="0"/>
          </a:xfrm>
          <a:prstGeom prst="line">
            <a:avLst/>
          </a:prstGeom>
          <a:noFill/>
          <a:ln w="57150">
            <a:solidFill>
              <a:schemeClr val="tx1"/>
            </a:solidFill>
            <a:round/>
            <a:headEnd/>
            <a:tailEnd type="triangle" w="med" len="med"/>
          </a:ln>
          <a:effectLst/>
        </p:spPr>
        <p:txBody>
          <a:bodyPr wrap="none" anchor="ctr"/>
          <a:lstStyle/>
          <a:p>
            <a:endParaRPr lang="en-US" sz="1600" dirty="0"/>
          </a:p>
        </p:txBody>
      </p:sp>
      <p:sp>
        <p:nvSpPr>
          <p:cNvPr id="7" name="Text Box 7"/>
          <p:cNvSpPr txBox="1">
            <a:spLocks noChangeArrowheads="1"/>
          </p:cNvSpPr>
          <p:nvPr/>
        </p:nvSpPr>
        <p:spPr bwMode="auto">
          <a:xfrm>
            <a:off x="4419600" y="2438400"/>
            <a:ext cx="1143000" cy="369332"/>
          </a:xfrm>
          <a:prstGeom prst="rect">
            <a:avLst/>
          </a:prstGeom>
          <a:noFill/>
          <a:ln w="9525">
            <a:noFill/>
            <a:miter lim="800000"/>
            <a:headEnd/>
            <a:tailEnd/>
          </a:ln>
          <a:effectLst/>
        </p:spPr>
        <p:txBody>
          <a:bodyPr>
            <a:spAutoFit/>
          </a:bodyPr>
          <a:lstStyle/>
          <a:p>
            <a:pPr algn="ctr" rtl="1" eaLnBrk="0" hangingPunct="0">
              <a:spcBef>
                <a:spcPct val="50000"/>
              </a:spcBef>
            </a:pPr>
            <a:r>
              <a:rPr lang="ar-SA" altLang="en-US" b="1" dirty="0">
                <a:latin typeface="Times New Roman" pitchFamily="18" charset="0"/>
                <a:cs typeface="B Traffic" pitchFamily="2" charset="-78"/>
              </a:rPr>
              <a:t>گره</a:t>
            </a:r>
            <a:endParaRPr lang="en-US" altLang="en-US" b="1" dirty="0">
              <a:latin typeface="Times New Roman" pitchFamily="18" charset="0"/>
              <a:cs typeface="B Traffic" pitchFamily="2" charset="-78"/>
            </a:endParaRPr>
          </a:p>
        </p:txBody>
      </p:sp>
      <p:sp>
        <p:nvSpPr>
          <p:cNvPr id="8" name="Text Box 8"/>
          <p:cNvSpPr txBox="1">
            <a:spLocks noChangeArrowheads="1"/>
          </p:cNvSpPr>
          <p:nvPr/>
        </p:nvSpPr>
        <p:spPr bwMode="auto">
          <a:xfrm>
            <a:off x="3581400" y="2971800"/>
            <a:ext cx="1752600" cy="369332"/>
          </a:xfrm>
          <a:prstGeom prst="rect">
            <a:avLst/>
          </a:prstGeom>
          <a:noFill/>
          <a:ln w="9525">
            <a:noFill/>
            <a:miter lim="800000"/>
            <a:headEnd/>
            <a:tailEnd/>
          </a:ln>
          <a:effectLst/>
        </p:spPr>
        <p:txBody>
          <a:bodyPr>
            <a:spAutoFit/>
          </a:bodyPr>
          <a:lstStyle/>
          <a:p>
            <a:pPr algn="r" rtl="1" eaLnBrk="0" hangingPunct="0">
              <a:spcBef>
                <a:spcPct val="50000"/>
              </a:spcBef>
            </a:pPr>
            <a:r>
              <a:rPr lang="ar-SA" altLang="en-US" b="1">
                <a:latin typeface="Times New Roman" pitchFamily="18" charset="0"/>
                <a:cs typeface="B Traffic" pitchFamily="2" charset="-78"/>
              </a:rPr>
              <a:t>شاخه</a:t>
            </a:r>
            <a:r>
              <a:rPr lang="en-US" altLang="en-US" b="1" dirty="0">
                <a:latin typeface="Times New Roman" pitchFamily="18" charset="0"/>
                <a:cs typeface="B Traffic" pitchFamily="2" charset="-78"/>
              </a:rPr>
              <a:t> </a:t>
            </a:r>
            <a:r>
              <a:rPr lang="fa-IR" altLang="en-US" b="1">
                <a:latin typeface="Times New Roman" pitchFamily="18" charset="0"/>
                <a:cs typeface="B Traffic" pitchFamily="2" charset="-78"/>
              </a:rPr>
              <a:t>(</a:t>
            </a:r>
            <a:r>
              <a:rPr lang="en-US" altLang="en-US" b="1" dirty="0">
                <a:latin typeface="Times New Roman" pitchFamily="18" charset="0"/>
                <a:cs typeface="B Traffic" pitchFamily="2" charset="-78"/>
              </a:rPr>
              <a:t> </a:t>
            </a:r>
            <a:r>
              <a:rPr lang="ar-SA" altLang="en-US" b="1">
                <a:latin typeface="Times New Roman" pitchFamily="18" charset="0"/>
                <a:cs typeface="B Traffic" pitchFamily="2" charset="-78"/>
              </a:rPr>
              <a:t>بردار</a:t>
            </a:r>
            <a:r>
              <a:rPr lang="en-US" altLang="en-US" b="1" dirty="0">
                <a:latin typeface="Times New Roman" pitchFamily="18" charset="0"/>
                <a:cs typeface="B Traffic" pitchFamily="2" charset="-78"/>
              </a:rPr>
              <a:t> </a:t>
            </a:r>
            <a:r>
              <a:rPr lang="fa-IR" altLang="en-US" b="1">
                <a:latin typeface="Times New Roman" pitchFamily="18" charset="0"/>
                <a:cs typeface="B Traffic" pitchFamily="2" charset="-78"/>
              </a:rPr>
              <a:t>)</a:t>
            </a:r>
            <a:endParaRPr lang="en-US" altLang="en-US" b="1" dirty="0">
              <a:latin typeface="Times New Roman" pitchFamily="18" charset="0"/>
              <a:cs typeface="B Traffic" pitchFamily="2" charset="-78"/>
            </a:endParaRPr>
          </a:p>
        </p:txBody>
      </p:sp>
      <p:sp>
        <p:nvSpPr>
          <p:cNvPr id="9" name="Rectangle 2"/>
          <p:cNvSpPr>
            <a:spLocks noGrp="1" noChangeArrowheads="1"/>
          </p:cNvSpPr>
          <p:nvPr>
            <p:ph type="title"/>
          </p:nvPr>
        </p:nvSpPr>
        <p:spPr>
          <a:xfrm>
            <a:off x="3505200" y="0"/>
            <a:ext cx="2057400" cy="685800"/>
          </a:xfrm>
        </p:spPr>
        <p:txBody>
          <a:bodyPr>
            <a:noAutofit/>
          </a:bodyPr>
          <a:lstStyle/>
          <a:p>
            <a:pPr algn="ctr" rtl="1"/>
            <a:r>
              <a:rPr lang="en-US" altLang="en-US" sz="4400" b="1" u="sng" dirty="0">
                <a:solidFill>
                  <a:schemeClr val="accent1">
                    <a:lumMod val="50000"/>
                  </a:schemeClr>
                </a:solidFill>
                <a:cs typeface="B Traffic" pitchFamily="2" charset="-78"/>
              </a:rPr>
              <a:t> </a:t>
            </a:r>
            <a:r>
              <a:rPr lang="ar-SA" altLang="en-US" sz="4400" b="1" u="sng" dirty="0">
                <a:solidFill>
                  <a:schemeClr val="accent1">
                    <a:lumMod val="50000"/>
                  </a:schemeClr>
                </a:solidFill>
                <a:cs typeface="B Traffic" pitchFamily="2" charset="-78"/>
              </a:rPr>
              <a:t>شبكه</a:t>
            </a:r>
            <a:endParaRPr lang="en-US" altLang="en-US" sz="4400" u="sng" dirty="0">
              <a:solidFill>
                <a:schemeClr val="accent1">
                  <a:lumMod val="50000"/>
                </a:schemeClr>
              </a:solidFill>
              <a:cs typeface="B Traffic" pitchFamily="2" charset="-78"/>
            </a:endParaRPr>
          </a:p>
        </p:txBody>
      </p:sp>
      <p:sp>
        <p:nvSpPr>
          <p:cNvPr id="11" name="Rectangle 2"/>
          <p:cNvSpPr txBox="1">
            <a:spLocks noChangeArrowheads="1"/>
          </p:cNvSpPr>
          <p:nvPr/>
        </p:nvSpPr>
        <p:spPr>
          <a:xfrm>
            <a:off x="5715000" y="4419600"/>
            <a:ext cx="2667000" cy="685800"/>
          </a:xfrm>
          <a:prstGeom prst="rect">
            <a:avLst/>
          </a:prstGeom>
        </p:spPr>
        <p:txBody>
          <a:bodyPr vert="horz" anchor="b">
            <a:normAutofit/>
          </a:bodyPr>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ar-SA" altLang="en-US" sz="2800" b="1" i="0" u="none" strike="noStrike" kern="1200" cap="small" spc="0" normalizeH="0" baseline="0" noProof="0" dirty="0" smtClean="0">
                <a:ln>
                  <a:noFill/>
                </a:ln>
                <a:solidFill>
                  <a:schemeClr val="accent1">
                    <a:lumMod val="50000"/>
                  </a:schemeClr>
                </a:solidFill>
                <a:effectLst/>
                <a:uLnTx/>
                <a:uFillTx/>
                <a:latin typeface="+mj-lt"/>
                <a:ea typeface="+mj-ea"/>
                <a:cs typeface="B Nazanin" pitchFamily="2" charset="-78"/>
              </a:rPr>
              <a:t>منطق پيش</a:t>
            </a:r>
            <a:r>
              <a:rPr kumimoji="0" lang="en-US" altLang="en-US" sz="2800" b="1" i="0" u="none" strike="noStrike" kern="1200" cap="small" spc="0" normalizeH="0" baseline="0" noProof="0" dirty="0" smtClean="0">
                <a:ln>
                  <a:noFill/>
                </a:ln>
                <a:solidFill>
                  <a:schemeClr val="accent1">
                    <a:lumMod val="50000"/>
                  </a:schemeClr>
                </a:solidFill>
                <a:effectLst/>
                <a:uLnTx/>
                <a:uFillTx/>
                <a:latin typeface="+mj-lt"/>
                <a:ea typeface="+mj-ea"/>
                <a:cs typeface="B Nazanin" pitchFamily="2" charset="-78"/>
              </a:rPr>
              <a:t> </a:t>
            </a:r>
            <a:r>
              <a:rPr kumimoji="0" lang="ar-SA" altLang="en-US" sz="2800" b="1" i="0" u="none" strike="noStrike" kern="1200" cap="small" spc="0" normalizeH="0" baseline="0" noProof="0" dirty="0" smtClean="0">
                <a:ln>
                  <a:noFill/>
                </a:ln>
                <a:solidFill>
                  <a:schemeClr val="accent1">
                    <a:lumMod val="50000"/>
                  </a:schemeClr>
                </a:solidFill>
                <a:effectLst/>
                <a:uLnTx/>
                <a:uFillTx/>
                <a:latin typeface="+mj-lt"/>
                <a:ea typeface="+mj-ea"/>
                <a:cs typeface="B Nazanin" pitchFamily="2" charset="-78"/>
              </a:rPr>
              <a:t>نيازي</a:t>
            </a:r>
            <a:r>
              <a:rPr kumimoji="0" lang="en-US" altLang="en-US" sz="2800" b="1" i="0" u="none" strike="noStrike" kern="1200" cap="small" spc="0" normalizeH="0" baseline="0" noProof="0" dirty="0" smtClean="0">
                <a:ln>
                  <a:noFill/>
                </a:ln>
                <a:solidFill>
                  <a:schemeClr val="accent1">
                    <a:lumMod val="50000"/>
                  </a:schemeClr>
                </a:solidFill>
                <a:effectLst/>
                <a:uLnTx/>
                <a:uFillTx/>
                <a:latin typeface="+mj-lt"/>
                <a:ea typeface="+mj-ea"/>
                <a:cs typeface="B Nazanin" pitchFamily="2" charset="-78"/>
              </a:rPr>
              <a:t> </a:t>
            </a:r>
            <a:endParaRPr kumimoji="0" lang="en-US" altLang="en-US" sz="2800" b="1" i="0" u="none" strike="noStrike" kern="1200" cap="small" spc="0" normalizeH="0" baseline="0" noProof="0" dirty="0">
              <a:ln>
                <a:noFill/>
              </a:ln>
              <a:solidFill>
                <a:schemeClr val="accent1">
                  <a:lumMod val="50000"/>
                </a:schemeClr>
              </a:solidFill>
              <a:effectLst/>
              <a:uLnTx/>
              <a:uFillTx/>
              <a:latin typeface="+mj-lt"/>
              <a:ea typeface="+mj-ea"/>
              <a:cs typeface="B Nazanin" pitchFamily="2" charset="-78"/>
            </a:endParaRPr>
          </a:p>
        </p:txBody>
      </p:sp>
      <p:sp>
        <p:nvSpPr>
          <p:cNvPr id="12" name="Rectangle 3"/>
          <p:cNvSpPr txBox="1">
            <a:spLocks noChangeArrowheads="1"/>
          </p:cNvSpPr>
          <p:nvPr/>
        </p:nvSpPr>
        <p:spPr>
          <a:xfrm>
            <a:off x="228600" y="3962400"/>
            <a:ext cx="5638800" cy="2895600"/>
          </a:xfrm>
          <a:prstGeom prst="rect">
            <a:avLst/>
          </a:prstGeom>
        </p:spPr>
        <p:txBody>
          <a:bodyPr vert="horz">
            <a:normAutofit/>
          </a:bodyPr>
          <a:lstStyle/>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pitchFamily="2" charset="2"/>
              <a:buNone/>
              <a:tabLst/>
              <a:defRPr/>
            </a:pPr>
            <a:r>
              <a:rPr kumimoji="0" lang="en-US" altLang="en-US" sz="2000" b="0" i="0" u="none" strike="noStrike" kern="1200" cap="none" spc="0" normalizeH="0" baseline="0" noProof="0" dirty="0" smtClean="0">
                <a:ln>
                  <a:noFill/>
                </a:ln>
                <a:solidFill>
                  <a:schemeClr val="tx1"/>
                </a:solidFill>
                <a:effectLst/>
                <a:uLnTx/>
                <a:uFillTx/>
                <a:cs typeface="B Nazanin" pitchFamily="2" charset="-78"/>
              </a:rPr>
              <a:t>   1. </a:t>
            </a:r>
            <a:r>
              <a:rPr kumimoji="0" lang="ar-SA" altLang="en-US" sz="2000" b="0" i="0" u="none" strike="noStrike" kern="1200" cap="none" spc="0" normalizeH="0" baseline="0" noProof="0" dirty="0" smtClean="0">
                <a:ln>
                  <a:noFill/>
                </a:ln>
                <a:solidFill>
                  <a:schemeClr val="tx1"/>
                </a:solidFill>
                <a:effectLst/>
                <a:uLnTx/>
                <a:uFillTx/>
                <a:cs typeface="B Nazanin" pitchFamily="2" charset="-78"/>
              </a:rPr>
              <a:t>كدام كار</a:t>
            </a:r>
            <a:r>
              <a:rPr kumimoji="0" lang="en-US" altLang="en-US" sz="20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0" i="0" u="none" strike="noStrike" kern="1200" cap="none" spc="0" normalizeH="0" baseline="0" noProof="0" dirty="0" smtClean="0">
                <a:ln>
                  <a:noFill/>
                </a:ln>
                <a:solidFill>
                  <a:schemeClr val="tx1"/>
                </a:solidFill>
                <a:effectLst/>
                <a:uLnTx/>
                <a:uFillTx/>
                <a:cs typeface="B Nazanin" pitchFamily="2" charset="-78"/>
              </a:rPr>
              <a:t>ها</a:t>
            </a:r>
            <a:r>
              <a:rPr kumimoji="0" lang="en-US" altLang="en-US" sz="20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0" i="0" u="none" strike="noStrike" kern="1200" cap="none" spc="0" normalizeH="0" baseline="0" noProof="0" dirty="0" smtClean="0">
                <a:ln>
                  <a:noFill/>
                </a:ln>
                <a:solidFill>
                  <a:schemeClr val="tx1"/>
                </a:solidFill>
                <a:effectLst/>
                <a:uLnTx/>
                <a:uFillTx/>
                <a:cs typeface="B Nazanin" pitchFamily="2" charset="-78"/>
              </a:rPr>
              <a:t>درست پس</a:t>
            </a:r>
            <a:r>
              <a:rPr kumimoji="0" lang="en-US" altLang="en-US" sz="20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0" i="0" u="none" strike="noStrike" kern="1200" cap="none" spc="0" normalizeH="0" baseline="0" noProof="0" dirty="0" smtClean="0">
                <a:ln>
                  <a:noFill/>
                </a:ln>
                <a:solidFill>
                  <a:schemeClr val="tx1"/>
                </a:solidFill>
                <a:effectLst/>
                <a:uLnTx/>
                <a:uFillTx/>
                <a:cs typeface="B Nazanin" pitchFamily="2" charset="-78"/>
              </a:rPr>
              <a:t>از</a:t>
            </a:r>
            <a:r>
              <a:rPr kumimoji="0" lang="en-US" altLang="en-US" sz="20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0" i="0" u="none" strike="noStrike" kern="1200" cap="none" spc="0" normalizeH="0" baseline="0" noProof="0" dirty="0" smtClean="0">
                <a:ln>
                  <a:noFill/>
                </a:ln>
                <a:solidFill>
                  <a:schemeClr val="tx1"/>
                </a:solidFill>
                <a:effectLst/>
                <a:uLnTx/>
                <a:uFillTx/>
                <a:cs typeface="B Nazanin" pitchFamily="2" charset="-78"/>
              </a:rPr>
              <a:t>اتمام كار فعلي مي</a:t>
            </a:r>
            <a:r>
              <a:rPr kumimoji="0" lang="en-US" altLang="en-US" sz="20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0" i="0" u="none" strike="noStrike" kern="1200" cap="none" spc="0" normalizeH="0" baseline="0" noProof="0" dirty="0" smtClean="0">
                <a:ln>
                  <a:noFill/>
                </a:ln>
                <a:solidFill>
                  <a:schemeClr val="tx1"/>
                </a:solidFill>
                <a:effectLst/>
                <a:uLnTx/>
                <a:uFillTx/>
                <a:cs typeface="B Nazanin" pitchFamily="2" charset="-78"/>
              </a:rPr>
              <a:t>توانند</a:t>
            </a:r>
            <a:r>
              <a:rPr kumimoji="0" lang="en-US" altLang="en-US" sz="20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0" i="0" u="none" strike="noStrike" kern="1200" cap="none" spc="0" normalizeH="0" baseline="0" noProof="0" dirty="0" smtClean="0">
                <a:ln>
                  <a:noFill/>
                </a:ln>
                <a:solidFill>
                  <a:schemeClr val="tx1"/>
                </a:solidFill>
                <a:effectLst/>
                <a:uLnTx/>
                <a:uFillTx/>
                <a:cs typeface="B Nazanin" pitchFamily="2" charset="-78"/>
              </a:rPr>
              <a:t>شروع</a:t>
            </a:r>
            <a:r>
              <a:rPr kumimoji="0" lang="en-US" altLang="en-US" sz="20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0" i="0" u="none" strike="noStrike" kern="1200" cap="none" spc="0" normalizeH="0" baseline="0" noProof="0" dirty="0" smtClean="0">
                <a:ln>
                  <a:noFill/>
                </a:ln>
                <a:solidFill>
                  <a:schemeClr val="tx1"/>
                </a:solidFill>
                <a:effectLst/>
                <a:uLnTx/>
                <a:uFillTx/>
                <a:cs typeface="B Nazanin" pitchFamily="2" charset="-78"/>
              </a:rPr>
              <a:t>شوند</a:t>
            </a:r>
            <a:r>
              <a:rPr kumimoji="0" lang="en-US" altLang="en-US" sz="20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0" i="0" u="none" strike="noStrike" kern="1200" cap="none" spc="0" normalizeH="0" baseline="0" noProof="0" dirty="0" smtClean="0">
                <a:ln>
                  <a:noFill/>
                </a:ln>
                <a:solidFill>
                  <a:schemeClr val="tx1"/>
                </a:solidFill>
                <a:effectLst/>
                <a:uLnTx/>
                <a:uFillTx/>
                <a:cs typeface="B Nazanin" pitchFamily="2" charset="-78"/>
              </a:rPr>
              <a:t>؟</a:t>
            </a:r>
            <a:endParaRPr kumimoji="0" lang="en-US" altLang="en-US" sz="2000" b="0" i="0" u="none" strike="noStrike" kern="1200" cap="none" spc="0" normalizeH="0" baseline="0" noProof="0" dirty="0" smtClean="0">
              <a:ln>
                <a:noFill/>
              </a:ln>
              <a:solidFill>
                <a:schemeClr val="tx1"/>
              </a:solidFill>
              <a:effectLst/>
              <a:uLnTx/>
              <a:uFillTx/>
              <a:cs typeface="B Nazanin" pitchFamily="2" charset="-78"/>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pitchFamily="2" charset="2"/>
              <a:buNone/>
              <a:tabLst/>
              <a:defRPr/>
            </a:pPr>
            <a:r>
              <a:rPr kumimoji="0" lang="en-US" altLang="en-US" sz="2000" b="0" i="0" u="none" strike="noStrike" kern="1200" cap="none" spc="0" normalizeH="0" baseline="0" noProof="0" dirty="0" smtClean="0">
                <a:ln>
                  <a:noFill/>
                </a:ln>
                <a:solidFill>
                  <a:schemeClr val="tx1"/>
                </a:solidFill>
                <a:effectLst/>
                <a:uLnTx/>
                <a:uFillTx/>
                <a:cs typeface="B Nazanin" pitchFamily="2" charset="-78"/>
              </a:rPr>
              <a:t>    2. </a:t>
            </a:r>
            <a:r>
              <a:rPr kumimoji="0" lang="ar-SA" altLang="en-US" sz="2000" b="0" i="0" u="none" strike="noStrike" kern="1200" cap="none" spc="0" normalizeH="0" baseline="0" noProof="0" dirty="0" smtClean="0">
                <a:ln>
                  <a:noFill/>
                </a:ln>
                <a:solidFill>
                  <a:schemeClr val="tx1"/>
                </a:solidFill>
                <a:effectLst/>
                <a:uLnTx/>
                <a:uFillTx/>
                <a:cs typeface="B Nazanin" pitchFamily="2" charset="-78"/>
              </a:rPr>
              <a:t>كدام كار</a:t>
            </a:r>
            <a:r>
              <a:rPr kumimoji="0" lang="en-US" altLang="en-US" sz="20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0" i="0" u="none" strike="noStrike" kern="1200" cap="none" spc="0" normalizeH="0" baseline="0" noProof="0" dirty="0" smtClean="0">
                <a:ln>
                  <a:noFill/>
                </a:ln>
                <a:solidFill>
                  <a:schemeClr val="tx1"/>
                </a:solidFill>
                <a:effectLst/>
                <a:uLnTx/>
                <a:uFillTx/>
                <a:cs typeface="B Nazanin" pitchFamily="2" charset="-78"/>
              </a:rPr>
              <a:t>ها را</a:t>
            </a:r>
            <a:r>
              <a:rPr kumimoji="0" lang="en-US" altLang="en-US" sz="20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0" i="0" u="none" strike="noStrike" kern="1200" cap="none" spc="0" normalizeH="0" baseline="0" noProof="0" dirty="0" smtClean="0">
                <a:ln>
                  <a:noFill/>
                </a:ln>
                <a:solidFill>
                  <a:schemeClr val="tx1"/>
                </a:solidFill>
                <a:effectLst/>
                <a:uLnTx/>
                <a:uFillTx/>
                <a:cs typeface="B Nazanin" pitchFamily="2" charset="-78"/>
              </a:rPr>
              <a:t>مي توان</a:t>
            </a:r>
            <a:r>
              <a:rPr kumimoji="0" lang="en-US" altLang="en-US" sz="20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0" i="0" u="none" strike="noStrike" kern="1200" cap="none" spc="0" normalizeH="0" baseline="0" noProof="0" dirty="0" smtClean="0">
                <a:ln>
                  <a:noFill/>
                </a:ln>
                <a:solidFill>
                  <a:schemeClr val="tx1"/>
                </a:solidFill>
                <a:effectLst/>
                <a:uLnTx/>
                <a:uFillTx/>
                <a:cs typeface="B Nazanin" pitchFamily="2" charset="-78"/>
              </a:rPr>
              <a:t>همزمان با</a:t>
            </a:r>
            <a:r>
              <a:rPr kumimoji="0" lang="en-US" altLang="en-US" sz="20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0" i="0" u="none" strike="noStrike" kern="1200" cap="none" spc="0" normalizeH="0" baseline="0" noProof="0" dirty="0" smtClean="0">
                <a:ln>
                  <a:noFill/>
                </a:ln>
                <a:solidFill>
                  <a:schemeClr val="tx1"/>
                </a:solidFill>
                <a:effectLst/>
                <a:uLnTx/>
                <a:uFillTx/>
                <a:cs typeface="B Nazanin" pitchFamily="2" charset="-78"/>
              </a:rPr>
              <a:t>كار فعلي</a:t>
            </a:r>
            <a:r>
              <a:rPr kumimoji="0" lang="en-US" altLang="en-US" sz="20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0" i="0" u="none" strike="noStrike" kern="1200" cap="none" spc="0" normalizeH="0" baseline="0" noProof="0" dirty="0" smtClean="0">
                <a:ln>
                  <a:noFill/>
                </a:ln>
                <a:solidFill>
                  <a:schemeClr val="tx1"/>
                </a:solidFill>
                <a:effectLst/>
                <a:uLnTx/>
                <a:uFillTx/>
                <a:cs typeface="B Nazanin" pitchFamily="2" charset="-78"/>
              </a:rPr>
              <a:t>انجام داد</a:t>
            </a:r>
            <a:r>
              <a:rPr kumimoji="0" lang="en-US" altLang="en-US" sz="20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0" i="0" u="none" strike="noStrike" kern="1200" cap="none" spc="0" normalizeH="0" baseline="0" noProof="0" dirty="0" smtClean="0">
                <a:ln>
                  <a:noFill/>
                </a:ln>
                <a:solidFill>
                  <a:schemeClr val="tx1"/>
                </a:solidFill>
                <a:effectLst/>
                <a:uLnTx/>
                <a:uFillTx/>
                <a:cs typeface="B Nazanin" pitchFamily="2" charset="-78"/>
              </a:rPr>
              <a:t>؟</a:t>
            </a:r>
            <a:endParaRPr kumimoji="0" lang="en-US" altLang="en-US" sz="2000" b="0" i="0" u="none" strike="noStrike" kern="1200" cap="none" spc="0" normalizeH="0" baseline="0" noProof="0" dirty="0" smtClean="0">
              <a:ln>
                <a:noFill/>
              </a:ln>
              <a:solidFill>
                <a:schemeClr val="tx1"/>
              </a:solidFill>
              <a:effectLst/>
              <a:uLnTx/>
              <a:uFillTx/>
              <a:cs typeface="B Nazanin" pitchFamily="2" charset="-78"/>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pitchFamily="2" charset="2"/>
              <a:buNone/>
              <a:tabLst/>
              <a:defRPr/>
            </a:pPr>
            <a:r>
              <a:rPr kumimoji="0" lang="en-US" altLang="en-US" sz="2000" b="0" i="0" u="none" strike="noStrike" kern="1200" cap="none" spc="0" normalizeH="0" baseline="0" noProof="0" dirty="0" smtClean="0">
                <a:ln>
                  <a:noFill/>
                </a:ln>
                <a:solidFill>
                  <a:schemeClr val="tx1"/>
                </a:solidFill>
                <a:effectLst/>
                <a:uLnTx/>
                <a:uFillTx/>
                <a:cs typeface="B Nazanin" pitchFamily="2" charset="-78"/>
              </a:rPr>
              <a:t>     3. </a:t>
            </a:r>
            <a:r>
              <a:rPr kumimoji="0" lang="ar-SA" altLang="en-US" sz="2000" b="0" i="0" u="none" strike="noStrike" kern="1200" cap="none" spc="0" normalizeH="0" baseline="0" noProof="0" dirty="0" smtClean="0">
                <a:ln>
                  <a:noFill/>
                </a:ln>
                <a:solidFill>
                  <a:schemeClr val="tx1"/>
                </a:solidFill>
                <a:effectLst/>
                <a:uLnTx/>
                <a:uFillTx/>
                <a:cs typeface="B Nazanin" pitchFamily="2" charset="-78"/>
              </a:rPr>
              <a:t>كدام كار</a:t>
            </a:r>
            <a:r>
              <a:rPr kumimoji="0" lang="en-US" altLang="en-US" sz="20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0" i="0" u="none" strike="noStrike" kern="1200" cap="none" spc="0" normalizeH="0" baseline="0" noProof="0" dirty="0" smtClean="0">
                <a:ln>
                  <a:noFill/>
                </a:ln>
                <a:solidFill>
                  <a:schemeClr val="tx1"/>
                </a:solidFill>
                <a:effectLst/>
                <a:uLnTx/>
                <a:uFillTx/>
                <a:cs typeface="B Nazanin" pitchFamily="2" charset="-78"/>
              </a:rPr>
              <a:t>ها با يد قبل</a:t>
            </a:r>
            <a:r>
              <a:rPr kumimoji="0" lang="en-US" altLang="en-US" sz="20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0" i="0" u="none" strike="noStrike" kern="1200" cap="none" spc="0" normalizeH="0" baseline="0" noProof="0" dirty="0" smtClean="0">
                <a:ln>
                  <a:noFill/>
                </a:ln>
                <a:solidFill>
                  <a:schemeClr val="tx1"/>
                </a:solidFill>
                <a:effectLst/>
                <a:uLnTx/>
                <a:uFillTx/>
                <a:cs typeface="B Nazanin" pitchFamily="2" charset="-78"/>
              </a:rPr>
              <a:t>از</a:t>
            </a:r>
            <a:r>
              <a:rPr kumimoji="0" lang="en-US" altLang="en-US" sz="20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0" i="0" u="none" strike="noStrike" kern="1200" cap="none" spc="0" normalizeH="0" baseline="0" noProof="0" dirty="0" smtClean="0">
                <a:ln>
                  <a:noFill/>
                </a:ln>
                <a:solidFill>
                  <a:schemeClr val="tx1"/>
                </a:solidFill>
                <a:effectLst/>
                <a:uLnTx/>
                <a:uFillTx/>
                <a:cs typeface="B Nazanin" pitchFamily="2" charset="-78"/>
              </a:rPr>
              <a:t>شروع كار فعلي به اتمام</a:t>
            </a:r>
            <a:r>
              <a:rPr kumimoji="0" lang="en-US" altLang="en-US" sz="20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0" i="0" u="none" strike="noStrike" kern="1200" cap="none" spc="0" normalizeH="0" baseline="0" noProof="0" dirty="0" smtClean="0">
                <a:ln>
                  <a:noFill/>
                </a:ln>
                <a:solidFill>
                  <a:schemeClr val="tx1"/>
                </a:solidFill>
                <a:effectLst/>
                <a:uLnTx/>
                <a:uFillTx/>
                <a:cs typeface="B Nazanin" pitchFamily="2" charset="-78"/>
              </a:rPr>
              <a:t>رسيده با شند</a:t>
            </a:r>
            <a:r>
              <a:rPr kumimoji="0" lang="en-US" altLang="en-US" sz="20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0" i="0" u="none" strike="noStrike" kern="1200" cap="none" spc="0" normalizeH="0" baseline="0" noProof="0" dirty="0" smtClean="0">
                <a:ln>
                  <a:noFill/>
                </a:ln>
                <a:solidFill>
                  <a:schemeClr val="tx1"/>
                </a:solidFill>
                <a:effectLst/>
                <a:uLnTx/>
                <a:uFillTx/>
                <a:cs typeface="B Nazanin" pitchFamily="2" charset="-78"/>
              </a:rPr>
              <a:t>؟</a:t>
            </a:r>
            <a:endParaRPr kumimoji="0" lang="en-US" altLang="en-US" sz="2000" b="0" i="0" u="none" strike="noStrike" kern="1200" cap="none" spc="0" normalizeH="0" baseline="0" noProof="0" dirty="0" smtClean="0">
              <a:ln>
                <a:noFill/>
              </a:ln>
              <a:solidFill>
                <a:schemeClr val="tx1"/>
              </a:solidFill>
              <a:effectLst/>
              <a:uLnTx/>
              <a:uFillTx/>
              <a:cs typeface="B Nazanin" pitchFamily="2" charset="-78"/>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pitchFamily="2" charset="2"/>
              <a:buNone/>
              <a:tabLst/>
              <a:defRPr/>
            </a:pPr>
            <a:endParaRPr kumimoji="0" lang="en-US" altLang="en-US" sz="2000" b="0" i="0" u="none" strike="noStrike" kern="1200" cap="none" spc="0" normalizeH="0" baseline="0" noProof="0" dirty="0">
              <a:ln>
                <a:noFill/>
              </a:ln>
              <a:solidFill>
                <a:schemeClr val="tx1"/>
              </a:solidFill>
              <a:effectLst/>
              <a:uLnTx/>
              <a:uFillTx/>
              <a:cs typeface="B Nazanin" pitchFamily="2" charset="-78"/>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152400"/>
            <a:ext cx="4648200" cy="609600"/>
          </a:xfrm>
        </p:spPr>
        <p:txBody>
          <a:bodyPr anchor="t">
            <a:noAutofit/>
          </a:bodyPr>
          <a:lstStyle/>
          <a:p>
            <a:pPr algn="ctr" rtl="1"/>
            <a:r>
              <a:rPr lang="ar-SA" sz="2800" b="1" u="sng" dirty="0" smtClean="0">
                <a:solidFill>
                  <a:schemeClr val="accent2">
                    <a:lumMod val="50000"/>
                  </a:schemeClr>
                </a:solidFill>
                <a:cs typeface="B Nazanin" pitchFamily="2" charset="-78"/>
              </a:rPr>
              <a:t>روش نمودار تقدم و تاخر  </a:t>
            </a:r>
            <a:r>
              <a:rPr lang="en-US" sz="2800" b="1" u="sng" dirty="0" smtClean="0">
                <a:solidFill>
                  <a:schemeClr val="accent2">
                    <a:lumMod val="50000"/>
                  </a:schemeClr>
                </a:solidFill>
                <a:cs typeface="B Nazanin" pitchFamily="2" charset="-78"/>
              </a:rPr>
              <a:t>(ADM)</a:t>
            </a:r>
            <a:r>
              <a:rPr lang="ar-SA" sz="2800" b="1" u="sng" dirty="0" smtClean="0">
                <a:solidFill>
                  <a:schemeClr val="accent2">
                    <a:lumMod val="50000"/>
                  </a:schemeClr>
                </a:solidFill>
                <a:cs typeface="B Nazanin" pitchFamily="2" charset="-78"/>
              </a:rPr>
              <a:t>: </a:t>
            </a:r>
            <a:r>
              <a:rPr lang="en-US" sz="2800" b="1" dirty="0" smtClean="0">
                <a:solidFill>
                  <a:schemeClr val="accent2">
                    <a:lumMod val="50000"/>
                  </a:schemeClr>
                </a:solidFill>
                <a:cs typeface="B Nazanin" pitchFamily="2" charset="-78"/>
              </a:rPr>
              <a:t/>
            </a:r>
            <a:br>
              <a:rPr lang="en-US" sz="2800" b="1" dirty="0" smtClean="0">
                <a:solidFill>
                  <a:schemeClr val="accent2">
                    <a:lumMod val="50000"/>
                  </a:schemeClr>
                </a:solidFill>
                <a:cs typeface="B Nazanin" pitchFamily="2" charset="-78"/>
              </a:rPr>
            </a:br>
            <a:endParaRPr lang="en-US" sz="2800" b="1" dirty="0">
              <a:solidFill>
                <a:schemeClr val="accent2">
                  <a:lumMod val="50000"/>
                </a:schemeClr>
              </a:solidFill>
              <a:cs typeface="B Nazanin" pitchFamily="2" charset="-78"/>
            </a:endParaRPr>
          </a:p>
        </p:txBody>
      </p:sp>
      <p:sp>
        <p:nvSpPr>
          <p:cNvPr id="4" name="TextBox 3"/>
          <p:cNvSpPr txBox="1"/>
          <p:nvPr/>
        </p:nvSpPr>
        <p:spPr>
          <a:xfrm>
            <a:off x="152400" y="838200"/>
            <a:ext cx="8610600" cy="3693319"/>
          </a:xfrm>
          <a:prstGeom prst="rect">
            <a:avLst/>
          </a:prstGeom>
          <a:noFill/>
        </p:spPr>
        <p:txBody>
          <a:bodyPr wrap="square" rtlCol="0">
            <a:spAutoFit/>
          </a:bodyPr>
          <a:lstStyle/>
          <a:p>
            <a:pPr algn="just" rtl="1"/>
            <a:r>
              <a:rPr lang="fa-IR" b="1" dirty="0" smtClean="0">
                <a:cs typeface="B Nazanin" pitchFamily="2" charset="-78"/>
              </a:rPr>
              <a:t>اين روش، روشي است براي تهيه نمودار شبكه زمانبندي پروژه كه در آن از مستطيل ها و يا نقاط براي نمايش فعاليت ها استفاده مي شود و اين نقاط توسط فلش هايي كه نشان دهنده روابط بين فعاليت ها هستند به يكديگر متصل مي شوند. اين روش به نام شبكه هاي گرهي </a:t>
            </a:r>
            <a:r>
              <a:rPr lang="en-US" b="1" dirty="0" smtClean="0">
                <a:cs typeface="B Nazanin" pitchFamily="2" charset="-78"/>
              </a:rPr>
              <a:t>Activity On Node (AON) </a:t>
            </a:r>
            <a:r>
              <a:rPr lang="fa-IR" b="1" dirty="0" smtClean="0">
                <a:cs typeface="B Nazanin" pitchFamily="2" charset="-78"/>
              </a:rPr>
              <a:t>نيز ناميده مي شوند. از اين روش به دليل سادگي منطق و اعمال محاسبات رياضي، در نرم افزارها استفاده مي شود. نمونه اي از اين نوع شبكه در شكل ذيل آمده است. </a:t>
            </a:r>
          </a:p>
          <a:p>
            <a:pPr algn="r" rtl="1"/>
            <a:endParaRPr lang="en-US" b="1" dirty="0" smtClean="0">
              <a:cs typeface="B Nazanin" pitchFamily="2" charset="-78"/>
            </a:endParaRPr>
          </a:p>
          <a:p>
            <a:pPr lvl="0" algn="r" rtl="1"/>
            <a:r>
              <a:rPr lang="fa-IR" b="1" dirty="0" smtClean="0">
                <a:solidFill>
                  <a:schemeClr val="accent2">
                    <a:lumMod val="50000"/>
                  </a:schemeClr>
                </a:solidFill>
                <a:cs typeface="B Nazanin" pitchFamily="2" charset="-78"/>
              </a:rPr>
              <a:t>1. در اين روش روابط به چهار دسته تقسيم مي شوند: </a:t>
            </a:r>
            <a:endParaRPr lang="en-US" b="1" dirty="0" smtClean="0">
              <a:solidFill>
                <a:schemeClr val="accent2">
                  <a:lumMod val="50000"/>
                </a:schemeClr>
              </a:solidFill>
              <a:cs typeface="B Nazanin" pitchFamily="2" charset="-78"/>
            </a:endParaRPr>
          </a:p>
          <a:p>
            <a:pPr lvl="0" algn="r" rtl="1"/>
            <a:r>
              <a:rPr lang="fa-IR" b="1" dirty="0" smtClean="0">
                <a:cs typeface="B Nazanin" pitchFamily="2" charset="-78"/>
              </a:rPr>
              <a:t>2. </a:t>
            </a:r>
            <a:r>
              <a:rPr lang="fa-IR" b="1" dirty="0" smtClean="0">
                <a:solidFill>
                  <a:schemeClr val="accent3">
                    <a:lumMod val="50000"/>
                  </a:schemeClr>
                </a:solidFill>
                <a:cs typeface="B Nazanin" pitchFamily="2" charset="-78"/>
              </a:rPr>
              <a:t>پايان به آغاز: </a:t>
            </a:r>
            <a:r>
              <a:rPr lang="fa-IR" b="1" dirty="0" smtClean="0">
                <a:cs typeface="B Nazanin" pitchFamily="2" charset="-78"/>
              </a:rPr>
              <a:t>شروع فعاليت پسين منوط به پايان فعاليت پيشين است. اين نوع رابطه متداول ترين نوع روابط فعاليت ها مي باشد. </a:t>
            </a:r>
            <a:endParaRPr lang="en-US" b="1" dirty="0" smtClean="0">
              <a:cs typeface="B Nazanin" pitchFamily="2" charset="-78"/>
            </a:endParaRPr>
          </a:p>
          <a:p>
            <a:pPr lvl="0" algn="r" rtl="1"/>
            <a:r>
              <a:rPr lang="fa-IR" b="1" dirty="0" smtClean="0">
                <a:cs typeface="B Nazanin" pitchFamily="2" charset="-78"/>
              </a:rPr>
              <a:t>3. </a:t>
            </a:r>
            <a:r>
              <a:rPr lang="fa-IR" b="1" dirty="0" smtClean="0">
                <a:solidFill>
                  <a:schemeClr val="accent3">
                    <a:lumMod val="50000"/>
                  </a:schemeClr>
                </a:solidFill>
                <a:cs typeface="B Nazanin" pitchFamily="2" charset="-78"/>
              </a:rPr>
              <a:t>پايان به پايان: </a:t>
            </a:r>
            <a:r>
              <a:rPr lang="fa-IR" b="1" dirty="0" smtClean="0">
                <a:cs typeface="B Nazanin" pitchFamily="2" charset="-78"/>
              </a:rPr>
              <a:t>پايان فعاليت پسين منوط به پايان فعاليت پيشين است.</a:t>
            </a:r>
            <a:endParaRPr lang="en-US" b="1" dirty="0" smtClean="0">
              <a:cs typeface="B Nazanin" pitchFamily="2" charset="-78"/>
            </a:endParaRPr>
          </a:p>
          <a:p>
            <a:pPr lvl="0" algn="r" rtl="1"/>
            <a:r>
              <a:rPr lang="fa-IR" b="1" dirty="0" smtClean="0">
                <a:cs typeface="B Nazanin" pitchFamily="2" charset="-78"/>
              </a:rPr>
              <a:t>4. </a:t>
            </a:r>
            <a:r>
              <a:rPr lang="fa-IR" b="1" dirty="0" smtClean="0">
                <a:solidFill>
                  <a:schemeClr val="accent3">
                    <a:lumMod val="50000"/>
                  </a:schemeClr>
                </a:solidFill>
                <a:cs typeface="B Nazanin" pitchFamily="2" charset="-78"/>
              </a:rPr>
              <a:t>آغاز به آغاز: </a:t>
            </a:r>
            <a:r>
              <a:rPr lang="fa-IR" b="1" dirty="0" smtClean="0">
                <a:cs typeface="B Nazanin" pitchFamily="2" charset="-78"/>
              </a:rPr>
              <a:t>شروع فعاليت پسين منوط به شروع فعاليت پيشين است. </a:t>
            </a:r>
            <a:endParaRPr lang="en-US" b="1" dirty="0" smtClean="0">
              <a:cs typeface="B Nazanin" pitchFamily="2" charset="-78"/>
            </a:endParaRPr>
          </a:p>
          <a:p>
            <a:pPr lvl="0" algn="r" rtl="1"/>
            <a:r>
              <a:rPr lang="fa-IR" b="1" dirty="0" smtClean="0">
                <a:cs typeface="B Nazanin" pitchFamily="2" charset="-78"/>
              </a:rPr>
              <a:t>5. </a:t>
            </a:r>
            <a:r>
              <a:rPr lang="fa-IR" b="1" dirty="0" smtClean="0">
                <a:solidFill>
                  <a:schemeClr val="accent3">
                    <a:lumMod val="50000"/>
                  </a:schemeClr>
                </a:solidFill>
                <a:cs typeface="B Nazanin" pitchFamily="2" charset="-78"/>
              </a:rPr>
              <a:t>آغاز به پايان: </a:t>
            </a:r>
            <a:r>
              <a:rPr lang="fa-IR" b="1" dirty="0" smtClean="0">
                <a:cs typeface="B Nazanin" pitchFamily="2" charset="-78"/>
              </a:rPr>
              <a:t>پايان فعاليت پسين منوط به آغاز فعاليت پيشين است. </a:t>
            </a:r>
            <a:endParaRPr lang="en-US" b="1" dirty="0" smtClean="0">
              <a:cs typeface="B Nazanin" pitchFamily="2" charset="-78"/>
            </a:endParaRPr>
          </a:p>
          <a:p>
            <a:pPr algn="r"/>
            <a:endParaRPr lang="en-US" b="1" dirty="0">
              <a:cs typeface="B Nazanin" pitchFamily="2" charset="-78"/>
            </a:endParaRPr>
          </a:p>
        </p:txBody>
      </p:sp>
      <p:pic>
        <p:nvPicPr>
          <p:cNvPr id="1026" name="Picture 2"/>
          <p:cNvPicPr>
            <a:picLocks noChangeAspect="1" noChangeArrowheads="1"/>
          </p:cNvPicPr>
          <p:nvPr/>
        </p:nvPicPr>
        <p:blipFill>
          <a:blip r:embed="rId2" cstate="print"/>
          <a:srcRect/>
          <a:stretch>
            <a:fillRect/>
          </a:stretch>
        </p:blipFill>
        <p:spPr bwMode="auto">
          <a:xfrm>
            <a:off x="1752600" y="4495800"/>
            <a:ext cx="4495800" cy="2057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Documents and Settings\m.kharratpour.ARPAGROUP\Desktop\1.jpg"/>
          <p:cNvPicPr>
            <a:picLocks noChangeAspect="1" noChangeArrowheads="1"/>
          </p:cNvPicPr>
          <p:nvPr/>
        </p:nvPicPr>
        <p:blipFill>
          <a:blip r:embed="rId2" cstate="print"/>
          <a:srcRect/>
          <a:stretch>
            <a:fillRect/>
          </a:stretch>
        </p:blipFill>
        <p:spPr bwMode="auto">
          <a:xfrm>
            <a:off x="2514600" y="3200400"/>
            <a:ext cx="4210050" cy="1657350"/>
          </a:xfrm>
          <a:prstGeom prst="rect">
            <a:avLst/>
          </a:prstGeom>
          <a:noFill/>
        </p:spPr>
      </p:pic>
      <p:sp>
        <p:nvSpPr>
          <p:cNvPr id="4" name="TextBox 3"/>
          <p:cNvSpPr txBox="1"/>
          <p:nvPr/>
        </p:nvSpPr>
        <p:spPr>
          <a:xfrm>
            <a:off x="2743200" y="228601"/>
            <a:ext cx="3581400" cy="830997"/>
          </a:xfrm>
          <a:prstGeom prst="rect">
            <a:avLst/>
          </a:prstGeom>
          <a:noFill/>
        </p:spPr>
        <p:txBody>
          <a:bodyPr wrap="square" rtlCol="0" anchor="t">
            <a:spAutoFit/>
          </a:bodyPr>
          <a:lstStyle/>
          <a:p>
            <a:pPr algn="r" rtl="1"/>
            <a:r>
              <a:rPr lang="ar-SA" sz="2400" b="1" u="sng" dirty="0" smtClean="0">
                <a:solidFill>
                  <a:schemeClr val="accent3">
                    <a:lumMod val="50000"/>
                  </a:schemeClr>
                </a:solidFill>
                <a:cs typeface="B Nazanin" pitchFamily="2" charset="-78"/>
              </a:rPr>
              <a:t>روش نمودار برداري  </a:t>
            </a:r>
            <a:r>
              <a:rPr lang="en-US" sz="2400" b="1" u="sng" dirty="0" smtClean="0">
                <a:solidFill>
                  <a:schemeClr val="accent3">
                    <a:lumMod val="50000"/>
                  </a:schemeClr>
                </a:solidFill>
                <a:cs typeface="B Nazanin" pitchFamily="2" charset="-78"/>
              </a:rPr>
              <a:t>(PDM)</a:t>
            </a:r>
            <a:r>
              <a:rPr lang="ar-SA" sz="2400" b="1" u="sng" dirty="0" smtClean="0">
                <a:solidFill>
                  <a:schemeClr val="accent3">
                    <a:lumMod val="50000"/>
                  </a:schemeClr>
                </a:solidFill>
                <a:cs typeface="B Nazanin" pitchFamily="2" charset="-78"/>
              </a:rPr>
              <a:t>:</a:t>
            </a:r>
            <a:endParaRPr lang="en-US" sz="2400" b="1" dirty="0" smtClean="0">
              <a:solidFill>
                <a:schemeClr val="accent3">
                  <a:lumMod val="50000"/>
                </a:schemeClr>
              </a:solidFill>
              <a:cs typeface="B Nazanin" pitchFamily="2" charset="-78"/>
            </a:endParaRPr>
          </a:p>
          <a:p>
            <a:endParaRPr lang="en-US" sz="2400" b="1" dirty="0">
              <a:solidFill>
                <a:schemeClr val="accent3">
                  <a:lumMod val="50000"/>
                </a:schemeClr>
              </a:solidFill>
              <a:cs typeface="B Nazanin" pitchFamily="2" charset="-78"/>
            </a:endParaRPr>
          </a:p>
        </p:txBody>
      </p:sp>
      <p:sp>
        <p:nvSpPr>
          <p:cNvPr id="5" name="TextBox 4"/>
          <p:cNvSpPr txBox="1"/>
          <p:nvPr/>
        </p:nvSpPr>
        <p:spPr>
          <a:xfrm>
            <a:off x="228600" y="762000"/>
            <a:ext cx="8077200" cy="6186309"/>
          </a:xfrm>
          <a:prstGeom prst="rect">
            <a:avLst/>
          </a:prstGeom>
          <a:noFill/>
        </p:spPr>
        <p:txBody>
          <a:bodyPr wrap="square" rtlCol="0">
            <a:spAutoFit/>
          </a:bodyPr>
          <a:lstStyle/>
          <a:p>
            <a:pPr lvl="0" algn="just" rtl="1"/>
            <a:r>
              <a:rPr lang="fa-IR" b="1" dirty="0" smtClean="0">
                <a:cs typeface="B Nazanin" pitchFamily="2" charset="-78"/>
              </a:rPr>
              <a:t>در اين روش براي رسم شبكه زمانبندي پروژه،  </a:t>
            </a:r>
            <a:r>
              <a:rPr lang="fa-IR" b="1" dirty="0" smtClean="0">
                <a:solidFill>
                  <a:schemeClr val="accent2">
                    <a:lumMod val="50000"/>
                  </a:schemeClr>
                </a:solidFill>
                <a:cs typeface="B Nazanin" pitchFamily="2" charset="-78"/>
              </a:rPr>
              <a:t>بردارها نشان دهنده فعاليت ها مي باشند كه از طريق نقاط (كه نشان دهنده رابطه فعاليتها هستند) به يكديگر متصل مي شوند. </a:t>
            </a:r>
            <a:r>
              <a:rPr lang="fa-IR" b="1" dirty="0" smtClean="0">
                <a:cs typeface="B Nazanin" pitchFamily="2" charset="-78"/>
              </a:rPr>
              <a:t>اين روش به نام فعاليتها بر روي بردار[2] نيز شناخته شده اند. اين شبكه ها به دليل سختي محاسبات و درك منطقي، كاربرد كمتري نسبت به شبكه هاي گرهي دارند. در اين شبكه ها فقط ارتباط پايان به آغاز در نظر گرفته مي شود و بايد ساير روابط را به اين رابطه تبديل كرد. </a:t>
            </a:r>
            <a:r>
              <a:rPr lang="fa-IR" b="1" dirty="0" smtClean="0">
                <a:solidFill>
                  <a:schemeClr val="accent2">
                    <a:lumMod val="50000"/>
                  </a:schemeClr>
                </a:solidFill>
                <a:cs typeface="B Nazanin" pitchFamily="2" charset="-78"/>
              </a:rPr>
              <a:t>علاوه بر اين براي نشان دادن روابط در اين شبكه ها، در پاره مواقع ناگزير به استفاده از فعاليتهاي مجازي نيز هستيم. از آنجاييكه اين فعاليتها مجازي هستند، لذا مدت زمان اجراي آنها صفر بوده و هزينه و كاري نمي برند و تنها براي انجام محاسبات در شبكه كاربرد دارند. نمونه اي از اين شبكه در شكل زير آمده است. </a:t>
            </a:r>
          </a:p>
          <a:p>
            <a:pPr lvl="0" algn="r" rtl="1"/>
            <a:endParaRPr lang="fa-IR" b="1" dirty="0" smtClean="0">
              <a:cs typeface="B Nazanin" pitchFamily="2" charset="-78"/>
            </a:endParaRPr>
          </a:p>
          <a:p>
            <a:pPr lvl="0" algn="r" rtl="1"/>
            <a:endParaRPr lang="fa-IR" dirty="0" smtClean="0">
              <a:cs typeface="B Nazanin" pitchFamily="2" charset="-78"/>
            </a:endParaRPr>
          </a:p>
          <a:p>
            <a:pPr lvl="0" algn="r" rtl="1"/>
            <a:endParaRPr lang="fa-IR" dirty="0" smtClean="0">
              <a:cs typeface="B Nazanin" pitchFamily="2" charset="-78"/>
            </a:endParaRPr>
          </a:p>
          <a:p>
            <a:pPr lvl="0" algn="r" rtl="1"/>
            <a:endParaRPr lang="fa-IR" dirty="0" smtClean="0">
              <a:cs typeface="B Nazanin" pitchFamily="2" charset="-78"/>
            </a:endParaRPr>
          </a:p>
          <a:p>
            <a:pPr lvl="0" algn="r" rtl="1"/>
            <a:endParaRPr lang="fa-IR" dirty="0" smtClean="0">
              <a:cs typeface="B Nazanin" pitchFamily="2" charset="-78"/>
            </a:endParaRPr>
          </a:p>
          <a:p>
            <a:pPr lvl="0" algn="r" rtl="1"/>
            <a:endParaRPr lang="fa-IR" dirty="0" smtClean="0">
              <a:cs typeface="B Nazanin" pitchFamily="2" charset="-78"/>
            </a:endParaRPr>
          </a:p>
          <a:p>
            <a:pPr lvl="0" algn="r" rtl="1"/>
            <a:endParaRPr lang="en-US" dirty="0" smtClean="0">
              <a:cs typeface="B Nazanin" pitchFamily="2" charset="-78"/>
            </a:endParaRPr>
          </a:p>
          <a:p>
            <a:pPr lvl="0" algn="just" rtl="1"/>
            <a:r>
              <a:rPr lang="fa-IR" b="1" dirty="0" smtClean="0">
                <a:solidFill>
                  <a:schemeClr val="accent3"/>
                </a:solidFill>
                <a:cs typeface="B Nazanin" pitchFamily="2" charset="-78"/>
              </a:rPr>
              <a:t>تاخير و تعجيل در روابط: </a:t>
            </a:r>
            <a:r>
              <a:rPr lang="fa-IR" b="1" dirty="0" smtClean="0">
                <a:cs typeface="B Nazanin" pitchFamily="2" charset="-78"/>
              </a:rPr>
              <a:t>برخي اوقات بنا بر شرايط و محدوديتها لازم است كه تقدم و تاخير در فعاليت ها با تاخير و يا تعجيل همراه باشد. به عنوان مثال </a:t>
            </a:r>
            <a:r>
              <a:rPr lang="fa-IR" b="1" dirty="0" smtClean="0">
                <a:solidFill>
                  <a:schemeClr val="accent2">
                    <a:lumMod val="50000"/>
                  </a:schemeClr>
                </a:solidFill>
                <a:cs typeface="B Nazanin" pitchFamily="2" charset="-78"/>
              </a:rPr>
              <a:t>براي نصب استراكچر پيش نياز ريختن فونداسيون وجود دارد. اما از نظر فني بلافاصله پس از اجراي فونداسيون نمي توان استراكچر را نصب كرد زيرا زمان خشك شدن فونداسيون نيز بايد در نظر گرفته شود.</a:t>
            </a:r>
            <a:r>
              <a:rPr lang="fa-IR" b="1" dirty="0" smtClean="0">
                <a:cs typeface="B Nazanin" pitchFamily="2" charset="-78"/>
              </a:rPr>
              <a:t> از اين رو رابطه بين اين دو فعاليت بصورت پايان به آغاز است كه البته با كمي تاخير انجام خواهد شد.  در موارد مشابه مي توان از تعجيل و يا تاخير منفي نيز استفاده كرد. </a:t>
            </a:r>
            <a:endParaRPr lang="en-US" dirty="0" smtClean="0">
              <a:cs typeface="B Nazanin" pitchFamily="2" charset="-78"/>
            </a:endParaRPr>
          </a:p>
          <a:p>
            <a:pPr algn="r"/>
            <a:endParaRPr lang="en-US" dirty="0">
              <a:cs typeface="B Nazanin" pitchFamily="2" charset="-78"/>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304800" y="533400"/>
            <a:ext cx="8229600" cy="4114800"/>
          </a:xfrm>
          <a:prstGeom prst="rect">
            <a:avLst/>
          </a:prstGeom>
        </p:spPr>
        <p:txBody>
          <a:bodyPr vert="horz">
            <a:normAutofit/>
          </a:bodyPr>
          <a:lstStyle/>
          <a:p>
            <a:pPr marL="274320" marR="0" lvl="0" indent="-274320" algn="r" defTabSz="914400" rtl="1" eaLnBrk="1" fontAlgn="auto" latinLnBrk="0" hangingPunct="1">
              <a:lnSpc>
                <a:spcPct val="90000"/>
              </a:lnSpc>
              <a:spcBef>
                <a:spcPts val="600"/>
              </a:spcBef>
              <a:spcAft>
                <a:spcPts val="0"/>
              </a:spcAft>
              <a:buClr>
                <a:schemeClr val="accent1"/>
              </a:buClr>
              <a:buSzPct val="70000"/>
              <a:buFont typeface="Wingdings" pitchFamily="2" charset="2"/>
              <a:buNone/>
              <a:tabLst/>
              <a:defRPr/>
            </a:pPr>
            <a:r>
              <a:rPr kumimoji="0" lang="en-US" altLang="en-US" sz="2200" b="0" i="0" u="none" strike="noStrike" kern="1200" cap="none" spc="0" normalizeH="0" baseline="0" noProof="0" dirty="0" smtClean="0">
                <a:ln>
                  <a:noFill/>
                </a:ln>
                <a:solidFill>
                  <a:schemeClr val="tx1"/>
                </a:solidFill>
                <a:effectLst/>
                <a:uLnTx/>
                <a:uFillTx/>
                <a:latin typeface="Calisto MT" pitchFamily="26" charset="0"/>
                <a:cs typeface="B Nazanin" pitchFamily="2" charset="-78"/>
              </a:rPr>
              <a:t>   1. </a:t>
            </a:r>
            <a:r>
              <a:rPr kumimoji="0" lang="ar-SA" altLang="en-US" sz="2200" b="1" i="0" u="none" strike="noStrike" kern="1200" cap="none" spc="0" normalizeH="0" baseline="0" noProof="0" dirty="0" smtClean="0">
                <a:ln>
                  <a:noFill/>
                </a:ln>
                <a:solidFill>
                  <a:schemeClr val="tx1"/>
                </a:solidFill>
                <a:effectLst/>
                <a:uLnTx/>
                <a:uFillTx/>
                <a:latin typeface="Calisto MT" pitchFamily="26" charset="0"/>
                <a:cs typeface="B Nazanin" pitchFamily="2" charset="-78"/>
              </a:rPr>
              <a:t>روش</a:t>
            </a:r>
            <a:r>
              <a:rPr kumimoji="0" lang="en-US" altLang="en-US" sz="2200" b="1" i="0" u="none" strike="noStrike" kern="1200" cap="none" spc="0" normalizeH="0" baseline="0" noProof="0" dirty="0" smtClean="0">
                <a:ln>
                  <a:noFill/>
                </a:ln>
                <a:solidFill>
                  <a:schemeClr val="tx1"/>
                </a:solidFill>
                <a:effectLst/>
                <a:uLnTx/>
                <a:uFillTx/>
                <a:latin typeface="Calisto MT" pitchFamily="26" charset="0"/>
                <a:cs typeface="B Nazanin" pitchFamily="2" charset="-78"/>
              </a:rPr>
              <a:t> AON</a:t>
            </a:r>
            <a:r>
              <a:rPr kumimoji="0" lang="en-US" altLang="en-US" sz="2200" b="0" i="0" u="none" strike="noStrike" kern="1200" cap="none" spc="0" normalizeH="0" baseline="0" noProof="0" dirty="0" smtClean="0">
                <a:ln>
                  <a:noFill/>
                </a:ln>
                <a:solidFill>
                  <a:schemeClr val="tx1"/>
                </a:solidFill>
                <a:effectLst/>
                <a:uLnTx/>
                <a:uFillTx/>
                <a:latin typeface="Calisto MT" pitchFamily="26" charset="0"/>
                <a:cs typeface="B Nazanin" pitchFamily="2" charset="-78"/>
              </a:rPr>
              <a:t> </a:t>
            </a:r>
            <a:r>
              <a:rPr kumimoji="0" lang="en-US" altLang="ar-SA" sz="2200" b="0" i="0" u="none" strike="noStrike" kern="1200" cap="none" spc="0" normalizeH="0" baseline="0" noProof="0" dirty="0" smtClean="0">
                <a:ln>
                  <a:noFill/>
                </a:ln>
                <a:solidFill>
                  <a:schemeClr val="tx1"/>
                </a:solidFill>
                <a:effectLst/>
                <a:uLnTx/>
                <a:uFillTx/>
                <a:latin typeface="Calisto MT" pitchFamily="26" charset="0"/>
                <a:cs typeface="B Nazanin" pitchFamily="2" charset="-78"/>
              </a:rPr>
              <a:t> : </a:t>
            </a:r>
            <a:r>
              <a:rPr kumimoji="0" lang="ar-SA" altLang="en-US" sz="2200" b="0" i="0" u="none" strike="noStrike" kern="1200" cap="none" spc="0" normalizeH="0" baseline="0" noProof="0" dirty="0" smtClean="0">
                <a:ln>
                  <a:noFill/>
                </a:ln>
                <a:solidFill>
                  <a:schemeClr val="tx1"/>
                </a:solidFill>
                <a:effectLst/>
                <a:uLnTx/>
                <a:uFillTx/>
                <a:latin typeface="Calisto MT" pitchFamily="26" charset="0"/>
                <a:cs typeface="B Nazanin" pitchFamily="2" charset="-78"/>
              </a:rPr>
              <a:t>گره ها</a:t>
            </a:r>
            <a:r>
              <a:rPr kumimoji="0" lang="en-US" altLang="en-US" sz="2200" b="0" i="0" u="none" strike="noStrike" kern="1200" cap="none" spc="0" normalizeH="0" baseline="0" noProof="0" dirty="0" smtClean="0">
                <a:ln>
                  <a:noFill/>
                </a:ln>
                <a:solidFill>
                  <a:schemeClr val="tx1"/>
                </a:solidFill>
                <a:effectLst/>
                <a:uLnTx/>
                <a:uFillTx/>
                <a:latin typeface="Calisto MT" pitchFamily="26" charset="0"/>
                <a:cs typeface="B Nazanin" pitchFamily="2" charset="-78"/>
              </a:rPr>
              <a:t> </a:t>
            </a:r>
            <a:r>
              <a:rPr kumimoji="0" lang="ar-SA" altLang="en-US" sz="2200" b="0" i="0" u="none" strike="noStrike" kern="1200" cap="none" spc="0" normalizeH="0" baseline="0" noProof="0" dirty="0" smtClean="0">
                <a:ln>
                  <a:noFill/>
                </a:ln>
                <a:solidFill>
                  <a:schemeClr val="tx1"/>
                </a:solidFill>
                <a:effectLst/>
                <a:uLnTx/>
                <a:uFillTx/>
                <a:latin typeface="Calisto MT" pitchFamily="26" charset="0"/>
                <a:cs typeface="B Nazanin" pitchFamily="2" charset="-78"/>
              </a:rPr>
              <a:t>معرف فعاليتها و</a:t>
            </a:r>
            <a:r>
              <a:rPr kumimoji="0" lang="en-US" altLang="en-US" sz="2200" b="0" i="0" u="none" strike="noStrike" kern="1200" cap="none" spc="0" normalizeH="0" baseline="0" noProof="0" dirty="0" smtClean="0">
                <a:ln>
                  <a:noFill/>
                </a:ln>
                <a:solidFill>
                  <a:schemeClr val="tx1"/>
                </a:solidFill>
                <a:effectLst/>
                <a:uLnTx/>
                <a:uFillTx/>
                <a:latin typeface="Calisto MT" pitchFamily="26" charset="0"/>
                <a:cs typeface="B Nazanin" pitchFamily="2" charset="-78"/>
              </a:rPr>
              <a:t> </a:t>
            </a:r>
            <a:r>
              <a:rPr kumimoji="0" lang="ar-SA" altLang="en-US" sz="2200" b="0" i="0" u="none" strike="noStrike" kern="1200" cap="none" spc="0" normalizeH="0" baseline="0" noProof="0" dirty="0" smtClean="0">
                <a:ln>
                  <a:noFill/>
                </a:ln>
                <a:solidFill>
                  <a:schemeClr val="tx1"/>
                </a:solidFill>
                <a:effectLst/>
                <a:uLnTx/>
                <a:uFillTx/>
                <a:latin typeface="Calisto MT" pitchFamily="26" charset="0"/>
                <a:cs typeface="B Nazanin" pitchFamily="2" charset="-78"/>
              </a:rPr>
              <a:t>شاخه ها</a:t>
            </a:r>
            <a:r>
              <a:rPr kumimoji="0" lang="en-US" altLang="en-US" sz="2200" b="0" i="0" u="none" strike="noStrike" kern="1200" cap="none" spc="0" normalizeH="0" baseline="0" noProof="0" dirty="0" smtClean="0">
                <a:ln>
                  <a:noFill/>
                </a:ln>
                <a:solidFill>
                  <a:schemeClr val="tx1"/>
                </a:solidFill>
                <a:effectLst/>
                <a:uLnTx/>
                <a:uFillTx/>
                <a:latin typeface="Calisto MT" pitchFamily="26" charset="0"/>
                <a:cs typeface="B Nazanin" pitchFamily="2" charset="-78"/>
              </a:rPr>
              <a:t> </a:t>
            </a:r>
            <a:r>
              <a:rPr kumimoji="0" lang="ar-SA" altLang="en-US" sz="2200" b="0" i="0" u="none" strike="noStrike" kern="1200" cap="none" spc="0" normalizeH="0" baseline="0" noProof="0" dirty="0" smtClean="0">
                <a:ln>
                  <a:noFill/>
                </a:ln>
                <a:solidFill>
                  <a:schemeClr val="tx1"/>
                </a:solidFill>
                <a:effectLst/>
                <a:uLnTx/>
                <a:uFillTx/>
                <a:latin typeface="Calisto MT" pitchFamily="26" charset="0"/>
                <a:cs typeface="B Nazanin" pitchFamily="2" charset="-78"/>
              </a:rPr>
              <a:t>نشان</a:t>
            </a:r>
            <a:r>
              <a:rPr kumimoji="0" lang="en-US" altLang="en-US" sz="2200" b="0" i="0" u="none" strike="noStrike" kern="1200" cap="none" spc="0" normalizeH="0" baseline="0" noProof="0" dirty="0" smtClean="0">
                <a:ln>
                  <a:noFill/>
                </a:ln>
                <a:solidFill>
                  <a:schemeClr val="tx1"/>
                </a:solidFill>
                <a:effectLst/>
                <a:uLnTx/>
                <a:uFillTx/>
                <a:latin typeface="Calisto MT" pitchFamily="26" charset="0"/>
                <a:cs typeface="B Nazanin" pitchFamily="2" charset="-78"/>
              </a:rPr>
              <a:t> </a:t>
            </a:r>
            <a:r>
              <a:rPr kumimoji="0" lang="ar-SA" altLang="en-US" sz="2200" b="0" i="0" u="none" strike="noStrike" kern="1200" cap="none" spc="0" normalizeH="0" baseline="0" noProof="0" dirty="0" smtClean="0">
                <a:ln>
                  <a:noFill/>
                </a:ln>
                <a:solidFill>
                  <a:schemeClr val="tx1"/>
                </a:solidFill>
                <a:effectLst/>
                <a:uLnTx/>
                <a:uFillTx/>
                <a:latin typeface="Calisto MT" pitchFamily="26" charset="0"/>
                <a:cs typeface="B Nazanin" pitchFamily="2" charset="-78"/>
              </a:rPr>
              <a:t>دهنده</a:t>
            </a:r>
            <a:r>
              <a:rPr kumimoji="0" lang="en-US" altLang="en-US" sz="2200" b="0" i="0" u="none" strike="noStrike" kern="1200" cap="none" spc="0" normalizeH="0" baseline="0" noProof="0" dirty="0" smtClean="0">
                <a:ln>
                  <a:noFill/>
                </a:ln>
                <a:solidFill>
                  <a:schemeClr val="tx1"/>
                </a:solidFill>
                <a:effectLst/>
                <a:uLnTx/>
                <a:uFillTx/>
                <a:latin typeface="Calisto MT" pitchFamily="26" charset="0"/>
                <a:cs typeface="B Nazanin" pitchFamily="2" charset="-78"/>
              </a:rPr>
              <a:t> </a:t>
            </a:r>
            <a:r>
              <a:rPr kumimoji="0" lang="ar-SA" altLang="en-US" sz="2200" b="0" i="0" u="none" strike="noStrike" kern="1200" cap="none" spc="0" normalizeH="0" baseline="0" noProof="0" dirty="0" smtClean="0">
                <a:ln>
                  <a:noFill/>
                </a:ln>
                <a:solidFill>
                  <a:schemeClr val="tx1"/>
                </a:solidFill>
                <a:effectLst/>
                <a:uLnTx/>
                <a:uFillTx/>
                <a:latin typeface="Calisto MT" pitchFamily="26" charset="0"/>
                <a:cs typeface="B Nazanin" pitchFamily="2" charset="-78"/>
              </a:rPr>
              <a:t>ارتباطات پيش</a:t>
            </a:r>
            <a:r>
              <a:rPr kumimoji="0" lang="en-US" altLang="en-US" sz="2200" b="0" i="0" u="none" strike="noStrike" kern="1200" cap="none" spc="0" normalizeH="0" baseline="0" noProof="0" dirty="0" smtClean="0">
                <a:ln>
                  <a:noFill/>
                </a:ln>
                <a:solidFill>
                  <a:schemeClr val="tx1"/>
                </a:solidFill>
                <a:effectLst/>
                <a:uLnTx/>
                <a:uFillTx/>
                <a:latin typeface="Calisto MT" pitchFamily="26" charset="0"/>
                <a:cs typeface="B Nazanin" pitchFamily="2" charset="-78"/>
              </a:rPr>
              <a:t> </a:t>
            </a:r>
            <a:r>
              <a:rPr kumimoji="0" lang="ar-SA" altLang="en-US" sz="2200" b="0" i="0" u="none" strike="noStrike" kern="1200" cap="none" spc="0" normalizeH="0" baseline="0" noProof="0" dirty="0" smtClean="0">
                <a:ln>
                  <a:noFill/>
                </a:ln>
                <a:solidFill>
                  <a:schemeClr val="tx1"/>
                </a:solidFill>
                <a:effectLst/>
                <a:uLnTx/>
                <a:uFillTx/>
                <a:latin typeface="Calisto MT" pitchFamily="26" charset="0"/>
                <a:cs typeface="B Nazanin" pitchFamily="2" charset="-78"/>
              </a:rPr>
              <a:t>نيازي هستند</a:t>
            </a:r>
            <a:r>
              <a:rPr kumimoji="0" lang="en-US" altLang="en-US" sz="2200" b="0" i="0" u="none" strike="noStrike" kern="1200" cap="none" spc="0" normalizeH="0" baseline="0" noProof="0" dirty="0" smtClean="0">
                <a:ln>
                  <a:noFill/>
                </a:ln>
                <a:solidFill>
                  <a:schemeClr val="tx1"/>
                </a:solidFill>
                <a:effectLst/>
                <a:uLnTx/>
                <a:uFillTx/>
                <a:latin typeface="Calisto MT" pitchFamily="26" charset="0"/>
                <a:cs typeface="B Nazanin" pitchFamily="2" charset="-78"/>
              </a:rPr>
              <a:t> .</a:t>
            </a:r>
          </a:p>
          <a:p>
            <a:pPr marL="274320" marR="0" lvl="0" indent="-274320" algn="r" defTabSz="914400" rtl="1" eaLnBrk="1" fontAlgn="auto" latinLnBrk="0" hangingPunct="1">
              <a:lnSpc>
                <a:spcPct val="90000"/>
              </a:lnSpc>
              <a:spcBef>
                <a:spcPts val="600"/>
              </a:spcBef>
              <a:spcAft>
                <a:spcPts val="0"/>
              </a:spcAft>
              <a:buClr>
                <a:schemeClr val="accent1"/>
              </a:buClr>
              <a:buSzPct val="70000"/>
              <a:buFont typeface="Wingdings"/>
              <a:buChar char=""/>
              <a:tabLst/>
              <a:defRPr/>
            </a:pPr>
            <a:endParaRPr kumimoji="0" lang="en-US" altLang="en-US" sz="2200" b="0" i="0" u="none" strike="noStrike" kern="1200" cap="none" spc="0" normalizeH="0" baseline="0" noProof="0" dirty="0" smtClean="0">
              <a:ln>
                <a:noFill/>
              </a:ln>
              <a:solidFill>
                <a:schemeClr val="tx1"/>
              </a:solidFill>
              <a:effectLst/>
              <a:uLnTx/>
              <a:uFillTx/>
              <a:latin typeface="Calisto MT" pitchFamily="26" charset="0"/>
              <a:cs typeface="B Nazanin" pitchFamily="2" charset="-78"/>
            </a:endParaRPr>
          </a:p>
          <a:p>
            <a:pPr marL="274320" marR="0" lvl="0" indent="-274320" algn="r" defTabSz="914400" rtl="1" eaLnBrk="1" fontAlgn="auto" latinLnBrk="0" hangingPunct="1">
              <a:lnSpc>
                <a:spcPct val="90000"/>
              </a:lnSpc>
              <a:spcBef>
                <a:spcPts val="600"/>
              </a:spcBef>
              <a:spcAft>
                <a:spcPts val="0"/>
              </a:spcAft>
              <a:buClr>
                <a:schemeClr val="accent1"/>
              </a:buClr>
              <a:buSzPct val="70000"/>
              <a:buFont typeface="Wingdings" pitchFamily="2" charset="2"/>
              <a:buNone/>
              <a:tabLst/>
              <a:defRPr/>
            </a:pPr>
            <a:r>
              <a:rPr kumimoji="0" lang="en-US" altLang="en-US" sz="2200" b="0" i="0" u="none" strike="noStrike" kern="1200" cap="none" spc="0" normalizeH="0" baseline="0" noProof="0" dirty="0" smtClean="0">
                <a:ln>
                  <a:noFill/>
                </a:ln>
                <a:solidFill>
                  <a:schemeClr val="tx1"/>
                </a:solidFill>
                <a:effectLst/>
                <a:uLnTx/>
                <a:uFillTx/>
                <a:latin typeface="Calisto MT" pitchFamily="26" charset="0"/>
                <a:cs typeface="B Nazanin" pitchFamily="2" charset="-78"/>
              </a:rPr>
              <a:t>   2. </a:t>
            </a:r>
            <a:r>
              <a:rPr kumimoji="0" lang="ar-SA" altLang="en-US" sz="2200" b="1" i="0" u="none" strike="noStrike" kern="1200" cap="none" spc="0" normalizeH="0" baseline="0" noProof="0" dirty="0" smtClean="0">
                <a:ln>
                  <a:noFill/>
                </a:ln>
                <a:solidFill>
                  <a:schemeClr val="tx1"/>
                </a:solidFill>
                <a:effectLst/>
                <a:uLnTx/>
                <a:uFillTx/>
                <a:latin typeface="Calisto MT" pitchFamily="26" charset="0"/>
                <a:cs typeface="B Nazanin" pitchFamily="2" charset="-78"/>
              </a:rPr>
              <a:t>روش</a:t>
            </a:r>
            <a:r>
              <a:rPr kumimoji="0" lang="en-US" altLang="en-US" sz="2200" b="1" i="0" u="none" strike="noStrike" kern="1200" cap="none" spc="0" normalizeH="0" baseline="0" noProof="0" dirty="0" smtClean="0">
                <a:ln>
                  <a:noFill/>
                </a:ln>
                <a:solidFill>
                  <a:schemeClr val="tx1"/>
                </a:solidFill>
                <a:effectLst/>
                <a:uLnTx/>
                <a:uFillTx/>
                <a:latin typeface="Calisto MT" pitchFamily="26" charset="0"/>
                <a:cs typeface="B Nazanin" pitchFamily="2" charset="-78"/>
              </a:rPr>
              <a:t> AOA</a:t>
            </a:r>
            <a:r>
              <a:rPr kumimoji="0" lang="en-US" altLang="en-US" sz="2200" b="0" i="0" u="none" strike="noStrike" kern="1200" cap="none" spc="0" normalizeH="0" baseline="0" noProof="0" dirty="0" smtClean="0">
                <a:ln>
                  <a:noFill/>
                </a:ln>
                <a:solidFill>
                  <a:schemeClr val="tx1"/>
                </a:solidFill>
                <a:effectLst/>
                <a:uLnTx/>
                <a:uFillTx/>
                <a:latin typeface="Calisto MT" pitchFamily="26" charset="0"/>
                <a:cs typeface="B Nazanin" pitchFamily="2" charset="-78"/>
              </a:rPr>
              <a:t> </a:t>
            </a:r>
            <a:r>
              <a:rPr kumimoji="0" lang="en-US" altLang="ar-SA" sz="2200" b="0" i="0" u="none" strike="noStrike" kern="1200" cap="none" spc="0" normalizeH="0" baseline="0" noProof="0" dirty="0" smtClean="0">
                <a:ln>
                  <a:noFill/>
                </a:ln>
                <a:solidFill>
                  <a:schemeClr val="tx1"/>
                </a:solidFill>
                <a:effectLst/>
                <a:uLnTx/>
                <a:uFillTx/>
                <a:latin typeface="Calisto MT" pitchFamily="26" charset="0"/>
                <a:cs typeface="B Nazanin" pitchFamily="2" charset="-78"/>
              </a:rPr>
              <a:t>: </a:t>
            </a:r>
            <a:r>
              <a:rPr kumimoji="0" lang="ar-SA" altLang="en-US" sz="2200" b="0" i="0" u="none" strike="noStrike" kern="1200" cap="none" spc="0" normalizeH="0" baseline="0" noProof="0" dirty="0" smtClean="0">
                <a:ln>
                  <a:noFill/>
                </a:ln>
                <a:solidFill>
                  <a:schemeClr val="tx1"/>
                </a:solidFill>
                <a:effectLst/>
                <a:uLnTx/>
                <a:uFillTx/>
                <a:latin typeface="Calisto MT" pitchFamily="26" charset="0"/>
                <a:cs typeface="B Nazanin" pitchFamily="2" charset="-78"/>
              </a:rPr>
              <a:t>شاخه ها</a:t>
            </a:r>
            <a:r>
              <a:rPr kumimoji="0" lang="en-US" altLang="en-US" sz="2200" b="0" i="0" u="none" strike="noStrike" kern="1200" cap="none" spc="0" normalizeH="0" baseline="0" noProof="0" dirty="0" smtClean="0">
                <a:ln>
                  <a:noFill/>
                </a:ln>
                <a:solidFill>
                  <a:schemeClr val="tx1"/>
                </a:solidFill>
                <a:effectLst/>
                <a:uLnTx/>
                <a:uFillTx/>
                <a:latin typeface="Calisto MT" pitchFamily="26" charset="0"/>
                <a:cs typeface="B Nazanin" pitchFamily="2" charset="-78"/>
              </a:rPr>
              <a:t> </a:t>
            </a:r>
            <a:r>
              <a:rPr kumimoji="0" lang="ar-SA" altLang="en-US" sz="2200" b="0" i="0" u="none" strike="noStrike" kern="1200" cap="none" spc="0" normalizeH="0" baseline="0" noProof="0" dirty="0" smtClean="0">
                <a:ln>
                  <a:noFill/>
                </a:ln>
                <a:solidFill>
                  <a:schemeClr val="tx1"/>
                </a:solidFill>
                <a:effectLst/>
                <a:uLnTx/>
                <a:uFillTx/>
                <a:latin typeface="Calisto MT" pitchFamily="26" charset="0"/>
                <a:cs typeface="B Nazanin" pitchFamily="2" charset="-78"/>
              </a:rPr>
              <a:t>معرف فعاليتها و</a:t>
            </a:r>
            <a:r>
              <a:rPr kumimoji="0" lang="en-US" altLang="en-US" sz="2200" b="0" i="0" u="none" strike="noStrike" kern="1200" cap="none" spc="0" normalizeH="0" baseline="0" noProof="0" dirty="0" smtClean="0">
                <a:ln>
                  <a:noFill/>
                </a:ln>
                <a:solidFill>
                  <a:schemeClr val="tx1"/>
                </a:solidFill>
                <a:effectLst/>
                <a:uLnTx/>
                <a:uFillTx/>
                <a:latin typeface="Calisto MT" pitchFamily="26" charset="0"/>
                <a:cs typeface="B Nazanin" pitchFamily="2" charset="-78"/>
              </a:rPr>
              <a:t> </a:t>
            </a:r>
            <a:r>
              <a:rPr kumimoji="0" lang="ar-SA" altLang="en-US" sz="2200" b="0" i="0" u="none" strike="noStrike" kern="1200" cap="none" spc="0" normalizeH="0" baseline="0" noProof="0" dirty="0" smtClean="0">
                <a:ln>
                  <a:noFill/>
                </a:ln>
                <a:solidFill>
                  <a:schemeClr val="tx1"/>
                </a:solidFill>
                <a:effectLst/>
                <a:uLnTx/>
                <a:uFillTx/>
                <a:latin typeface="Calisto MT" pitchFamily="26" charset="0"/>
                <a:cs typeface="B Nazanin" pitchFamily="2" charset="-78"/>
              </a:rPr>
              <a:t>گره ها</a:t>
            </a:r>
            <a:r>
              <a:rPr kumimoji="0" lang="en-US" altLang="en-US" sz="2200" b="0" i="0" u="none" strike="noStrike" kern="1200" cap="none" spc="0" normalizeH="0" baseline="0" noProof="0" dirty="0" smtClean="0">
                <a:ln>
                  <a:noFill/>
                </a:ln>
                <a:solidFill>
                  <a:schemeClr val="tx1"/>
                </a:solidFill>
                <a:effectLst/>
                <a:uLnTx/>
                <a:uFillTx/>
                <a:latin typeface="Calisto MT" pitchFamily="26" charset="0"/>
                <a:cs typeface="B Nazanin" pitchFamily="2" charset="-78"/>
              </a:rPr>
              <a:t> </a:t>
            </a:r>
            <a:r>
              <a:rPr kumimoji="0" lang="ar-SA" altLang="en-US" sz="2200" b="0" i="0" u="none" strike="noStrike" kern="1200" cap="none" spc="0" normalizeH="0" baseline="0" noProof="0" dirty="0" smtClean="0">
                <a:ln>
                  <a:noFill/>
                </a:ln>
                <a:solidFill>
                  <a:schemeClr val="tx1"/>
                </a:solidFill>
                <a:effectLst/>
                <a:uLnTx/>
                <a:uFillTx/>
                <a:latin typeface="Calisto MT" pitchFamily="26" charset="0"/>
                <a:cs typeface="B Nazanin" pitchFamily="2" charset="-78"/>
              </a:rPr>
              <a:t>معرف مراحل</a:t>
            </a:r>
            <a:r>
              <a:rPr kumimoji="0" lang="en-US" altLang="en-US" sz="2200" b="0" i="0" u="none" strike="noStrike" kern="1200" cap="none" spc="0" normalizeH="0" baseline="0" noProof="0" dirty="0" smtClean="0">
                <a:ln>
                  <a:noFill/>
                </a:ln>
                <a:solidFill>
                  <a:schemeClr val="tx1"/>
                </a:solidFill>
                <a:effectLst/>
                <a:uLnTx/>
                <a:uFillTx/>
                <a:latin typeface="Calisto MT" pitchFamily="26" charset="0"/>
                <a:cs typeface="B Nazanin" pitchFamily="2" charset="-78"/>
              </a:rPr>
              <a:t> </a:t>
            </a:r>
            <a:r>
              <a:rPr kumimoji="0" lang="ar-SA" altLang="en-US" sz="2200" b="0" i="0" u="none" strike="noStrike" kern="1200" cap="none" spc="0" normalizeH="0" baseline="0" noProof="0" dirty="0" smtClean="0">
                <a:ln>
                  <a:noFill/>
                </a:ln>
                <a:solidFill>
                  <a:schemeClr val="tx1"/>
                </a:solidFill>
                <a:effectLst/>
                <a:uLnTx/>
                <a:uFillTx/>
                <a:latin typeface="Calisto MT" pitchFamily="26" charset="0"/>
                <a:cs typeface="B Nazanin" pitchFamily="2" charset="-78"/>
              </a:rPr>
              <a:t>پيشرفت</a:t>
            </a:r>
            <a:r>
              <a:rPr kumimoji="0" lang="en-US" altLang="en-US" sz="2200" b="0" i="0" u="none" strike="noStrike" kern="1200" cap="none" spc="0" normalizeH="0" baseline="0" noProof="0" dirty="0" smtClean="0">
                <a:ln>
                  <a:noFill/>
                </a:ln>
                <a:solidFill>
                  <a:schemeClr val="tx1"/>
                </a:solidFill>
                <a:effectLst/>
                <a:uLnTx/>
                <a:uFillTx/>
                <a:latin typeface="Calisto MT" pitchFamily="26" charset="0"/>
                <a:cs typeface="B Nazanin" pitchFamily="2" charset="-78"/>
              </a:rPr>
              <a:t> </a:t>
            </a:r>
            <a:r>
              <a:rPr kumimoji="0" lang="ar-SA" altLang="en-US" sz="2200" b="0" i="0" u="none" strike="noStrike" kern="1200" cap="none" spc="0" normalizeH="0" baseline="0" noProof="0" dirty="0" smtClean="0">
                <a:ln>
                  <a:noFill/>
                </a:ln>
                <a:solidFill>
                  <a:schemeClr val="tx1"/>
                </a:solidFill>
                <a:effectLst/>
                <a:uLnTx/>
                <a:uFillTx/>
                <a:latin typeface="Calisto MT" pitchFamily="26" charset="0"/>
                <a:cs typeface="B Nazanin" pitchFamily="2" charset="-78"/>
              </a:rPr>
              <a:t>كار</a:t>
            </a:r>
            <a:r>
              <a:rPr kumimoji="0" lang="en-US" altLang="en-US" sz="2200" b="0" i="0" u="none" strike="noStrike" kern="1200" cap="none" spc="0" normalizeH="0" baseline="0" noProof="0" dirty="0" smtClean="0">
                <a:ln>
                  <a:noFill/>
                </a:ln>
                <a:solidFill>
                  <a:schemeClr val="tx1"/>
                </a:solidFill>
                <a:effectLst/>
                <a:uLnTx/>
                <a:uFillTx/>
                <a:latin typeface="Calisto MT" pitchFamily="26" charset="0"/>
                <a:cs typeface="B Nazanin" pitchFamily="2" charset="-78"/>
              </a:rPr>
              <a:t> </a:t>
            </a:r>
            <a:r>
              <a:rPr kumimoji="0" lang="ar-SA" altLang="en-US" sz="2200" b="0" i="0" u="none" strike="noStrike" kern="1200" cap="none" spc="0" normalizeH="0" baseline="0" noProof="0" dirty="0" smtClean="0">
                <a:ln>
                  <a:noFill/>
                </a:ln>
                <a:solidFill>
                  <a:schemeClr val="tx1"/>
                </a:solidFill>
                <a:effectLst/>
                <a:uLnTx/>
                <a:uFillTx/>
                <a:latin typeface="Calisto MT" pitchFamily="26" charset="0"/>
                <a:cs typeface="B Nazanin" pitchFamily="2" charset="-78"/>
              </a:rPr>
              <a:t>هستند</a:t>
            </a:r>
            <a:r>
              <a:rPr kumimoji="0" lang="en-US" altLang="en-US" sz="2200" b="0" i="0" u="none" strike="noStrike" kern="1200" cap="none" spc="0" normalizeH="0" baseline="0" noProof="0" dirty="0" smtClean="0">
                <a:ln>
                  <a:noFill/>
                </a:ln>
                <a:solidFill>
                  <a:schemeClr val="tx1"/>
                </a:solidFill>
                <a:effectLst/>
                <a:uLnTx/>
                <a:uFillTx/>
                <a:latin typeface="Calisto MT" pitchFamily="26" charset="0"/>
                <a:cs typeface="B Nazanin" pitchFamily="2" charset="-78"/>
              </a:rPr>
              <a:t> .</a:t>
            </a:r>
          </a:p>
          <a:p>
            <a:pPr marL="274320" marR="0" lvl="0" indent="-274320" algn="r" defTabSz="914400" rtl="1" eaLnBrk="1" fontAlgn="auto" latinLnBrk="0" hangingPunct="1">
              <a:lnSpc>
                <a:spcPct val="90000"/>
              </a:lnSpc>
              <a:spcBef>
                <a:spcPts val="600"/>
              </a:spcBef>
              <a:spcAft>
                <a:spcPts val="0"/>
              </a:spcAft>
              <a:buClr>
                <a:schemeClr val="accent1"/>
              </a:buClr>
              <a:buSzPct val="70000"/>
              <a:buFont typeface="Wingdings" pitchFamily="2" charset="2"/>
              <a:buNone/>
              <a:tabLst/>
              <a:defRPr/>
            </a:pPr>
            <a:endParaRPr kumimoji="0" lang="en-US" altLang="en-US" sz="2200" b="0" i="0" u="none" strike="noStrike" kern="1200" cap="none" spc="0" normalizeH="0" baseline="0" noProof="0" dirty="0" smtClean="0">
              <a:ln>
                <a:noFill/>
              </a:ln>
              <a:solidFill>
                <a:schemeClr val="tx1"/>
              </a:solidFill>
              <a:effectLst/>
              <a:uLnTx/>
              <a:uFillTx/>
              <a:latin typeface="Calisto MT" pitchFamily="26" charset="0"/>
              <a:cs typeface="B Nazanin" pitchFamily="2" charset="-78"/>
            </a:endParaRPr>
          </a:p>
          <a:p>
            <a:pPr marL="274320" marR="0" lvl="0" indent="-274320" algn="r" defTabSz="914400" rtl="1" eaLnBrk="1" fontAlgn="auto" latinLnBrk="0" hangingPunct="1">
              <a:lnSpc>
                <a:spcPct val="90000"/>
              </a:lnSpc>
              <a:spcBef>
                <a:spcPts val="600"/>
              </a:spcBef>
              <a:spcAft>
                <a:spcPts val="0"/>
              </a:spcAft>
              <a:buClr>
                <a:schemeClr val="accent1"/>
              </a:buClr>
              <a:buSzPct val="70000"/>
              <a:buFont typeface="Wingdings" pitchFamily="2" charset="2"/>
              <a:buNone/>
              <a:tabLst/>
              <a:defRPr/>
            </a:pPr>
            <a:r>
              <a:rPr kumimoji="0" lang="en-US" altLang="en-US" sz="2200" b="0" i="0" u="none" strike="noStrike" kern="1200" cap="none" spc="0" normalizeH="0" baseline="0" noProof="0" dirty="0" smtClean="0">
                <a:ln>
                  <a:noFill/>
                </a:ln>
                <a:solidFill>
                  <a:schemeClr val="tx1"/>
                </a:solidFill>
                <a:effectLst/>
                <a:uLnTx/>
                <a:uFillTx/>
                <a:latin typeface="Calisto MT" pitchFamily="26" charset="0"/>
                <a:cs typeface="B Nazanin" pitchFamily="2" charset="-78"/>
              </a:rPr>
              <a:t>    3. </a:t>
            </a:r>
            <a:r>
              <a:rPr kumimoji="0" lang="ar-SA" altLang="en-US" sz="2200" b="0" i="0" u="none" strike="noStrike" kern="1200" cap="none" spc="0" normalizeH="0" baseline="0" noProof="0" dirty="0" smtClean="0">
                <a:ln>
                  <a:noFill/>
                </a:ln>
                <a:solidFill>
                  <a:schemeClr val="tx1"/>
                </a:solidFill>
                <a:effectLst/>
                <a:uLnTx/>
                <a:uFillTx/>
                <a:latin typeface="Calisto MT" pitchFamily="26" charset="0"/>
                <a:cs typeface="B Nazanin" pitchFamily="2" charset="-78"/>
              </a:rPr>
              <a:t>ارتباطات قابل تعريف در شبكه</a:t>
            </a:r>
            <a:r>
              <a:rPr kumimoji="0" lang="en-US" altLang="en-US" sz="2200" b="0" i="0" u="none" strike="noStrike" kern="1200" cap="none" spc="0" normalizeH="0" baseline="0" noProof="0" dirty="0" smtClean="0">
                <a:ln>
                  <a:noFill/>
                </a:ln>
                <a:solidFill>
                  <a:schemeClr val="tx1"/>
                </a:solidFill>
                <a:effectLst/>
                <a:uLnTx/>
                <a:uFillTx/>
                <a:latin typeface="Calisto MT" pitchFamily="26" charset="0"/>
                <a:cs typeface="B Nazanin" pitchFamily="2" charset="-78"/>
              </a:rPr>
              <a:t> </a:t>
            </a:r>
            <a:r>
              <a:rPr kumimoji="0" lang="ar-SA" altLang="en-US" sz="2200" b="0" i="0" u="none" strike="noStrike" kern="1200" cap="none" spc="0" normalizeH="0" baseline="0" noProof="0" dirty="0" smtClean="0">
                <a:ln>
                  <a:noFill/>
                </a:ln>
                <a:solidFill>
                  <a:schemeClr val="tx1"/>
                </a:solidFill>
                <a:effectLst/>
                <a:uLnTx/>
                <a:uFillTx/>
                <a:latin typeface="Calisto MT" pitchFamily="26" charset="0"/>
                <a:cs typeface="B Nazanin" pitchFamily="2" charset="-78"/>
              </a:rPr>
              <a:t>هاي</a:t>
            </a:r>
            <a:r>
              <a:rPr kumimoji="0" lang="en-US" altLang="en-US" sz="2200" b="0" i="0" u="none" strike="noStrike" kern="1200" cap="none" spc="0" normalizeH="0" baseline="0" noProof="0" dirty="0" smtClean="0">
                <a:ln>
                  <a:noFill/>
                </a:ln>
                <a:solidFill>
                  <a:schemeClr val="tx1"/>
                </a:solidFill>
                <a:effectLst/>
                <a:uLnTx/>
                <a:uFillTx/>
                <a:latin typeface="Calisto MT" pitchFamily="26" charset="0"/>
                <a:cs typeface="B Nazanin" pitchFamily="2" charset="-78"/>
              </a:rPr>
              <a:t> </a:t>
            </a:r>
            <a:r>
              <a:rPr kumimoji="0" lang="ar-SA" altLang="en-US" sz="2200" b="0" i="0" u="none" strike="noStrike" kern="1200" cap="none" spc="0" normalizeH="0" baseline="0" noProof="0" dirty="0" smtClean="0">
                <a:ln>
                  <a:noFill/>
                </a:ln>
                <a:solidFill>
                  <a:schemeClr val="tx1"/>
                </a:solidFill>
                <a:effectLst/>
                <a:uLnTx/>
                <a:uFillTx/>
                <a:latin typeface="Calisto MT" pitchFamily="26" charset="0"/>
                <a:cs typeface="B Nazanin" pitchFamily="2" charset="-78"/>
              </a:rPr>
              <a:t>پيش</a:t>
            </a:r>
            <a:r>
              <a:rPr kumimoji="0" lang="en-US" altLang="en-US" sz="2200" b="0" i="0" u="none" strike="noStrike" kern="1200" cap="none" spc="0" normalizeH="0" baseline="0" noProof="0" dirty="0" smtClean="0">
                <a:ln>
                  <a:noFill/>
                </a:ln>
                <a:solidFill>
                  <a:schemeClr val="tx1"/>
                </a:solidFill>
                <a:effectLst/>
                <a:uLnTx/>
                <a:uFillTx/>
                <a:latin typeface="Calisto MT" pitchFamily="26" charset="0"/>
                <a:cs typeface="B Nazanin" pitchFamily="2" charset="-78"/>
              </a:rPr>
              <a:t> </a:t>
            </a:r>
            <a:r>
              <a:rPr kumimoji="0" lang="ar-SA" altLang="en-US" sz="2200" b="0" i="0" u="none" strike="noStrike" kern="1200" cap="none" spc="0" normalizeH="0" baseline="0" noProof="0" dirty="0" smtClean="0">
                <a:ln>
                  <a:noFill/>
                </a:ln>
                <a:solidFill>
                  <a:schemeClr val="tx1"/>
                </a:solidFill>
                <a:effectLst/>
                <a:uLnTx/>
                <a:uFillTx/>
                <a:latin typeface="Calisto MT" pitchFamily="26" charset="0"/>
                <a:cs typeface="B Nazanin" pitchFamily="2" charset="-78"/>
              </a:rPr>
              <a:t>نيازي</a:t>
            </a:r>
            <a:r>
              <a:rPr kumimoji="0" lang="en-US" altLang="en-US" sz="2200" b="0" i="0" u="none" strike="noStrike" kern="1200" cap="none" spc="0" normalizeH="0" baseline="0" noProof="0" dirty="0" smtClean="0">
                <a:ln>
                  <a:noFill/>
                </a:ln>
                <a:solidFill>
                  <a:schemeClr val="tx1"/>
                </a:solidFill>
                <a:effectLst/>
                <a:uLnTx/>
                <a:uFillTx/>
                <a:latin typeface="Calisto MT" pitchFamily="26" charset="0"/>
                <a:cs typeface="B Nazanin" pitchFamily="2" charset="-78"/>
              </a:rPr>
              <a:t> :</a:t>
            </a:r>
          </a:p>
          <a:p>
            <a:pPr marL="274320" marR="0" lvl="0" indent="-274320" algn="r" defTabSz="914400" rtl="1" eaLnBrk="1" fontAlgn="auto" latinLnBrk="0" hangingPunct="1">
              <a:lnSpc>
                <a:spcPct val="90000"/>
              </a:lnSpc>
              <a:spcBef>
                <a:spcPts val="600"/>
              </a:spcBef>
              <a:spcAft>
                <a:spcPts val="0"/>
              </a:spcAft>
              <a:buClr>
                <a:schemeClr val="accent1"/>
              </a:buClr>
              <a:buSzPct val="70000"/>
              <a:buFont typeface="Wingdings" pitchFamily="2" charset="2"/>
              <a:buNone/>
              <a:tabLst/>
              <a:defRPr/>
            </a:pPr>
            <a:r>
              <a:rPr kumimoji="0" lang="en-US" altLang="en-US" sz="2200" b="0" i="0" u="none" strike="noStrike" kern="1200" cap="none" spc="0" normalizeH="0" baseline="0" noProof="0" dirty="0" smtClean="0">
                <a:ln>
                  <a:noFill/>
                </a:ln>
                <a:solidFill>
                  <a:schemeClr val="tx1"/>
                </a:solidFill>
                <a:effectLst/>
                <a:uLnTx/>
                <a:uFillTx/>
                <a:latin typeface="Calisto MT" pitchFamily="26" charset="0"/>
                <a:cs typeface="B Nazanin" pitchFamily="2" charset="-78"/>
              </a:rPr>
              <a:t>            - </a:t>
            </a:r>
            <a:r>
              <a:rPr kumimoji="0" lang="ar-SA" altLang="en-US" sz="2200" b="0" i="0" u="none" strike="noStrike" kern="1200" cap="none" spc="0" normalizeH="0" baseline="0" noProof="0" dirty="0" smtClean="0">
                <a:ln>
                  <a:noFill/>
                </a:ln>
                <a:solidFill>
                  <a:schemeClr val="tx1"/>
                </a:solidFill>
                <a:effectLst/>
                <a:uLnTx/>
                <a:uFillTx/>
                <a:latin typeface="Calisto MT" pitchFamily="26" charset="0"/>
                <a:cs typeface="B Nazanin" pitchFamily="2" charset="-78"/>
              </a:rPr>
              <a:t>ارتباط</a:t>
            </a:r>
            <a:r>
              <a:rPr kumimoji="0" lang="en-US" altLang="en-US" sz="2200" b="0" i="0" u="none" strike="noStrike" kern="1200" cap="none" spc="0" normalizeH="0" baseline="0" noProof="0" dirty="0" smtClean="0">
                <a:ln>
                  <a:noFill/>
                </a:ln>
                <a:solidFill>
                  <a:schemeClr val="tx1"/>
                </a:solidFill>
                <a:effectLst/>
                <a:uLnTx/>
                <a:uFillTx/>
                <a:latin typeface="Calisto MT" pitchFamily="26" charset="0"/>
                <a:cs typeface="B Nazanin" pitchFamily="2" charset="-78"/>
              </a:rPr>
              <a:t>  FS</a:t>
            </a:r>
          </a:p>
          <a:p>
            <a:pPr marL="274320" marR="0" lvl="0" indent="-274320" algn="r" defTabSz="914400" rtl="1" eaLnBrk="1" fontAlgn="auto" latinLnBrk="0" hangingPunct="1">
              <a:lnSpc>
                <a:spcPct val="90000"/>
              </a:lnSpc>
              <a:spcBef>
                <a:spcPts val="600"/>
              </a:spcBef>
              <a:spcAft>
                <a:spcPts val="0"/>
              </a:spcAft>
              <a:buClr>
                <a:schemeClr val="accent1"/>
              </a:buClr>
              <a:buSzPct val="70000"/>
              <a:buFont typeface="Wingdings" pitchFamily="2" charset="2"/>
              <a:buNone/>
              <a:tabLst/>
              <a:defRPr/>
            </a:pPr>
            <a:r>
              <a:rPr kumimoji="0" lang="en-US" altLang="en-US" sz="2200" b="0" i="0" u="none" strike="noStrike" kern="1200" cap="none" spc="0" normalizeH="0" baseline="0" noProof="0" dirty="0" smtClean="0">
                <a:ln>
                  <a:noFill/>
                </a:ln>
                <a:solidFill>
                  <a:schemeClr val="tx1"/>
                </a:solidFill>
                <a:effectLst/>
                <a:uLnTx/>
                <a:uFillTx/>
                <a:latin typeface="Calisto MT" pitchFamily="26" charset="0"/>
                <a:cs typeface="B Nazanin" pitchFamily="2" charset="-78"/>
              </a:rPr>
              <a:t>            </a:t>
            </a:r>
            <a:r>
              <a:rPr kumimoji="0" lang="en-US" altLang="ar-SA" sz="2200" b="0" i="0" u="none" strike="noStrike" kern="1200" cap="none" spc="0" normalizeH="0" baseline="0" noProof="0" dirty="0" smtClean="0">
                <a:ln>
                  <a:noFill/>
                </a:ln>
                <a:solidFill>
                  <a:schemeClr val="tx1"/>
                </a:solidFill>
                <a:effectLst/>
                <a:uLnTx/>
                <a:uFillTx/>
                <a:latin typeface="Calisto MT" pitchFamily="26" charset="0"/>
                <a:cs typeface="B Nazanin" pitchFamily="2" charset="-78"/>
              </a:rPr>
              <a:t>- </a:t>
            </a:r>
            <a:r>
              <a:rPr kumimoji="0" lang="ar-SA" altLang="en-US" sz="2200" b="0" i="0" u="none" strike="noStrike" kern="1200" cap="none" spc="0" normalizeH="0" baseline="0" noProof="0" dirty="0" smtClean="0">
                <a:ln>
                  <a:noFill/>
                </a:ln>
                <a:solidFill>
                  <a:schemeClr val="tx1"/>
                </a:solidFill>
                <a:effectLst/>
                <a:uLnTx/>
                <a:uFillTx/>
                <a:latin typeface="Calisto MT" pitchFamily="26" charset="0"/>
                <a:cs typeface="B Nazanin" pitchFamily="2" charset="-78"/>
              </a:rPr>
              <a:t>ارتباط</a:t>
            </a:r>
            <a:r>
              <a:rPr kumimoji="0" lang="en-US" altLang="en-US" sz="2200" b="0" i="0" u="none" strike="noStrike" kern="1200" cap="none" spc="0" normalizeH="0" baseline="0" noProof="0" dirty="0" smtClean="0">
                <a:ln>
                  <a:noFill/>
                </a:ln>
                <a:solidFill>
                  <a:schemeClr val="tx1"/>
                </a:solidFill>
                <a:effectLst/>
                <a:uLnTx/>
                <a:uFillTx/>
                <a:latin typeface="Calisto MT" pitchFamily="26" charset="0"/>
                <a:cs typeface="B Nazanin" pitchFamily="2" charset="-78"/>
              </a:rPr>
              <a:t>  FF</a:t>
            </a:r>
          </a:p>
          <a:p>
            <a:pPr marL="274320" marR="0" lvl="0" indent="-274320" algn="r" defTabSz="914400" rtl="1" eaLnBrk="1" fontAlgn="auto" latinLnBrk="0" hangingPunct="1">
              <a:lnSpc>
                <a:spcPct val="90000"/>
              </a:lnSpc>
              <a:spcBef>
                <a:spcPts val="600"/>
              </a:spcBef>
              <a:spcAft>
                <a:spcPts val="0"/>
              </a:spcAft>
              <a:buClr>
                <a:schemeClr val="accent1"/>
              </a:buClr>
              <a:buSzPct val="70000"/>
              <a:buFont typeface="Wingdings" pitchFamily="2" charset="2"/>
              <a:buNone/>
              <a:tabLst/>
              <a:defRPr/>
            </a:pPr>
            <a:r>
              <a:rPr kumimoji="0" lang="en-US" altLang="en-US" sz="2200" b="0" i="0" u="none" strike="noStrike" kern="1200" cap="none" spc="0" normalizeH="0" baseline="0" noProof="0" dirty="0" smtClean="0">
                <a:ln>
                  <a:noFill/>
                </a:ln>
                <a:solidFill>
                  <a:schemeClr val="tx1"/>
                </a:solidFill>
                <a:effectLst/>
                <a:uLnTx/>
                <a:uFillTx/>
                <a:latin typeface="Calisto MT" pitchFamily="26" charset="0"/>
                <a:cs typeface="B Nazanin" pitchFamily="2" charset="-78"/>
              </a:rPr>
              <a:t>            - </a:t>
            </a:r>
            <a:r>
              <a:rPr kumimoji="0" lang="en-US" altLang="ar-SA" sz="2200" b="0" i="0" u="none" strike="noStrike" kern="1200" cap="none" spc="0" normalizeH="0" baseline="0" noProof="0" dirty="0" smtClean="0">
                <a:ln>
                  <a:noFill/>
                </a:ln>
                <a:solidFill>
                  <a:schemeClr val="tx1"/>
                </a:solidFill>
                <a:effectLst/>
                <a:uLnTx/>
                <a:uFillTx/>
                <a:latin typeface="Calisto MT" pitchFamily="26" charset="0"/>
                <a:cs typeface="B Nazanin" pitchFamily="2" charset="-78"/>
              </a:rPr>
              <a:t> </a:t>
            </a:r>
            <a:r>
              <a:rPr kumimoji="0" lang="ar-SA" altLang="en-US" sz="2200" b="0" i="0" u="none" strike="noStrike" kern="1200" cap="none" spc="0" normalizeH="0" baseline="0" noProof="0" dirty="0" smtClean="0">
                <a:ln>
                  <a:noFill/>
                </a:ln>
                <a:solidFill>
                  <a:schemeClr val="tx1"/>
                </a:solidFill>
                <a:effectLst/>
                <a:uLnTx/>
                <a:uFillTx/>
                <a:latin typeface="Calisto MT" pitchFamily="26" charset="0"/>
                <a:cs typeface="B Nazanin" pitchFamily="2" charset="-78"/>
              </a:rPr>
              <a:t>ارتباط</a:t>
            </a:r>
            <a:r>
              <a:rPr kumimoji="0" lang="en-US" altLang="en-US" sz="2200" b="0" i="0" u="none" strike="noStrike" kern="1200" cap="none" spc="0" normalizeH="0" baseline="0" noProof="0" dirty="0" smtClean="0">
                <a:ln>
                  <a:noFill/>
                </a:ln>
                <a:solidFill>
                  <a:schemeClr val="tx1"/>
                </a:solidFill>
                <a:effectLst/>
                <a:uLnTx/>
                <a:uFillTx/>
                <a:latin typeface="Calisto MT" pitchFamily="26" charset="0"/>
                <a:cs typeface="B Nazanin" pitchFamily="2" charset="-78"/>
              </a:rPr>
              <a:t> SF</a:t>
            </a:r>
          </a:p>
          <a:p>
            <a:pPr marL="274320" marR="0" lvl="0" indent="-274320" algn="r" defTabSz="914400" rtl="1" eaLnBrk="1" fontAlgn="auto" latinLnBrk="0" hangingPunct="1">
              <a:lnSpc>
                <a:spcPct val="90000"/>
              </a:lnSpc>
              <a:spcBef>
                <a:spcPts val="600"/>
              </a:spcBef>
              <a:spcAft>
                <a:spcPts val="0"/>
              </a:spcAft>
              <a:buClr>
                <a:schemeClr val="accent1"/>
              </a:buClr>
              <a:buSzPct val="70000"/>
              <a:buFont typeface="Wingdings" pitchFamily="2" charset="2"/>
              <a:buNone/>
              <a:tabLst/>
              <a:defRPr/>
            </a:pPr>
            <a:r>
              <a:rPr kumimoji="0" lang="en-US" altLang="en-US" sz="2200" b="0" i="0" u="none" strike="noStrike" kern="1200" cap="none" spc="0" normalizeH="0" baseline="0" noProof="0" dirty="0" smtClean="0">
                <a:ln>
                  <a:noFill/>
                </a:ln>
                <a:solidFill>
                  <a:schemeClr val="tx1"/>
                </a:solidFill>
                <a:effectLst/>
                <a:uLnTx/>
                <a:uFillTx/>
                <a:latin typeface="Calisto MT" pitchFamily="26" charset="0"/>
                <a:cs typeface="B Nazanin" pitchFamily="2" charset="-78"/>
              </a:rPr>
              <a:t>            - </a:t>
            </a:r>
            <a:r>
              <a:rPr kumimoji="0" lang="en-US" altLang="ar-SA" sz="2200" b="0" i="0" u="none" strike="noStrike" kern="1200" cap="none" spc="0" normalizeH="0" baseline="0" noProof="0" dirty="0" smtClean="0">
                <a:ln>
                  <a:noFill/>
                </a:ln>
                <a:solidFill>
                  <a:schemeClr val="tx1"/>
                </a:solidFill>
                <a:effectLst/>
                <a:uLnTx/>
                <a:uFillTx/>
                <a:latin typeface="Calisto MT" pitchFamily="26" charset="0"/>
                <a:cs typeface="B Nazanin" pitchFamily="2" charset="-78"/>
              </a:rPr>
              <a:t> </a:t>
            </a:r>
            <a:r>
              <a:rPr kumimoji="0" lang="ar-SA" altLang="en-US" sz="2200" b="0" i="0" u="none" strike="noStrike" kern="1200" cap="none" spc="0" normalizeH="0" baseline="0" noProof="0" dirty="0" smtClean="0">
                <a:ln>
                  <a:noFill/>
                </a:ln>
                <a:solidFill>
                  <a:schemeClr val="tx1"/>
                </a:solidFill>
                <a:effectLst/>
                <a:uLnTx/>
                <a:uFillTx/>
                <a:latin typeface="Calisto MT" pitchFamily="26" charset="0"/>
                <a:cs typeface="B Nazanin" pitchFamily="2" charset="-78"/>
              </a:rPr>
              <a:t>ارتباط</a:t>
            </a:r>
            <a:r>
              <a:rPr kumimoji="0" lang="en-US" altLang="en-US" sz="2200" b="0" i="0" u="none" strike="noStrike" kern="1200" cap="none" spc="0" normalizeH="0" baseline="0" noProof="0" dirty="0" smtClean="0">
                <a:ln>
                  <a:noFill/>
                </a:ln>
                <a:solidFill>
                  <a:schemeClr val="tx1"/>
                </a:solidFill>
                <a:effectLst/>
                <a:uLnTx/>
                <a:uFillTx/>
                <a:latin typeface="Calisto MT" pitchFamily="26" charset="0"/>
                <a:cs typeface="B Nazanin" pitchFamily="2" charset="-78"/>
              </a:rPr>
              <a:t> </a:t>
            </a:r>
            <a:r>
              <a:rPr kumimoji="0" lang="en-US" altLang="ar-SA" sz="2200" b="0" i="0" u="none" strike="noStrike" kern="1200" cap="none" spc="0" normalizeH="0" baseline="0" noProof="0" dirty="0" smtClean="0">
                <a:ln>
                  <a:noFill/>
                </a:ln>
                <a:solidFill>
                  <a:schemeClr val="tx1"/>
                </a:solidFill>
                <a:effectLst/>
                <a:uLnTx/>
                <a:uFillTx/>
                <a:latin typeface="Calisto MT" pitchFamily="26" charset="0"/>
                <a:cs typeface="B Nazanin" pitchFamily="2" charset="-78"/>
              </a:rPr>
              <a:t>SS</a:t>
            </a:r>
            <a:endParaRPr kumimoji="0" lang="en-US" altLang="ar-SA" sz="2200" b="0" i="0" u="none" strike="noStrike" kern="1200" cap="none" spc="0" normalizeH="0" baseline="0" noProof="0" dirty="0">
              <a:ln>
                <a:noFill/>
              </a:ln>
              <a:solidFill>
                <a:schemeClr val="tx1"/>
              </a:solidFill>
              <a:effectLst/>
              <a:uLnTx/>
              <a:uFillTx/>
              <a:latin typeface="Calisto MT" pitchFamily="26" charset="0"/>
              <a:cs typeface="B Nazanin" pitchFamily="2" charset="-78"/>
            </a:endParaRPr>
          </a:p>
        </p:txBody>
      </p:sp>
      <p:sp>
        <p:nvSpPr>
          <p:cNvPr id="5" name="Text Box 4"/>
          <p:cNvSpPr txBox="1">
            <a:spLocks noChangeArrowheads="1"/>
          </p:cNvSpPr>
          <p:nvPr/>
        </p:nvSpPr>
        <p:spPr bwMode="auto">
          <a:xfrm>
            <a:off x="838200" y="990600"/>
            <a:ext cx="1600200" cy="409575"/>
          </a:xfrm>
          <a:prstGeom prst="rect">
            <a:avLst/>
          </a:prstGeom>
          <a:noFill/>
          <a:ln w="12700">
            <a:solidFill>
              <a:schemeClr val="tx1"/>
            </a:solidFill>
            <a:miter lim="800000"/>
            <a:headEnd/>
            <a:tailEnd/>
          </a:ln>
          <a:effectLst/>
        </p:spPr>
        <p:txBody>
          <a:bodyPr>
            <a:spAutoFit/>
          </a:bodyPr>
          <a:lstStyle/>
          <a:p>
            <a:pPr algn="ctr" rtl="1" eaLnBrk="0" hangingPunct="0">
              <a:spcBef>
                <a:spcPct val="50000"/>
              </a:spcBef>
            </a:pPr>
            <a:r>
              <a:rPr lang="ar-SA" altLang="en-US" sz="2000" b="1">
                <a:latin typeface="Times New Roman" pitchFamily="18" charset="0"/>
                <a:cs typeface="B Nazanin" pitchFamily="2" charset="-78"/>
              </a:rPr>
              <a:t>خاكبرداري</a:t>
            </a:r>
            <a:endParaRPr lang="en-US" altLang="en-US" sz="2000" b="1" dirty="0">
              <a:latin typeface="Times New Roman" pitchFamily="18" charset="0"/>
              <a:cs typeface="B Nazanin" pitchFamily="2" charset="-78"/>
            </a:endParaRPr>
          </a:p>
        </p:txBody>
      </p:sp>
      <p:sp>
        <p:nvSpPr>
          <p:cNvPr id="6" name="Text Box 5"/>
          <p:cNvSpPr txBox="1">
            <a:spLocks noChangeArrowheads="1"/>
          </p:cNvSpPr>
          <p:nvPr/>
        </p:nvSpPr>
        <p:spPr bwMode="auto">
          <a:xfrm>
            <a:off x="3429000" y="990600"/>
            <a:ext cx="1600200" cy="409575"/>
          </a:xfrm>
          <a:prstGeom prst="rect">
            <a:avLst/>
          </a:prstGeom>
          <a:noFill/>
          <a:ln w="12700">
            <a:solidFill>
              <a:schemeClr val="tx1"/>
            </a:solidFill>
            <a:miter lim="800000"/>
            <a:headEnd/>
            <a:tailEnd/>
          </a:ln>
          <a:effectLst/>
        </p:spPr>
        <p:txBody>
          <a:bodyPr>
            <a:spAutoFit/>
          </a:bodyPr>
          <a:lstStyle/>
          <a:p>
            <a:pPr algn="ctr" rtl="1" eaLnBrk="0" hangingPunct="0">
              <a:spcBef>
                <a:spcPct val="50000"/>
              </a:spcBef>
            </a:pPr>
            <a:r>
              <a:rPr lang="ar-SA" altLang="en-US" sz="2000" b="1" dirty="0">
                <a:latin typeface="Times New Roman" pitchFamily="18" charset="0"/>
                <a:cs typeface="B Nazanin" pitchFamily="2" charset="-78"/>
              </a:rPr>
              <a:t>فونداسيون</a:t>
            </a:r>
            <a:endParaRPr lang="en-US" altLang="en-US" sz="2000" b="1" dirty="0">
              <a:latin typeface="Times New Roman" pitchFamily="18" charset="0"/>
              <a:cs typeface="B Nazanin" pitchFamily="2" charset="-78"/>
            </a:endParaRPr>
          </a:p>
        </p:txBody>
      </p:sp>
      <p:sp>
        <p:nvSpPr>
          <p:cNvPr id="7" name="Line 6"/>
          <p:cNvSpPr>
            <a:spLocks noChangeShapeType="1"/>
          </p:cNvSpPr>
          <p:nvPr/>
        </p:nvSpPr>
        <p:spPr bwMode="auto">
          <a:xfrm>
            <a:off x="2438400" y="1143000"/>
            <a:ext cx="990600" cy="0"/>
          </a:xfrm>
          <a:prstGeom prst="line">
            <a:avLst/>
          </a:prstGeom>
          <a:noFill/>
          <a:ln w="9525">
            <a:solidFill>
              <a:schemeClr val="tx1"/>
            </a:solidFill>
            <a:round/>
            <a:headEnd/>
            <a:tailEnd type="triangle" w="med" len="med"/>
          </a:ln>
          <a:effectLst/>
        </p:spPr>
        <p:txBody>
          <a:bodyPr wrap="none" anchor="ctr"/>
          <a:lstStyle/>
          <a:p>
            <a:endParaRPr lang="en-US" dirty="0"/>
          </a:p>
        </p:txBody>
      </p:sp>
      <p:sp>
        <p:nvSpPr>
          <p:cNvPr id="8" name="Text Box 7"/>
          <p:cNvSpPr txBox="1">
            <a:spLocks noChangeArrowheads="1"/>
          </p:cNvSpPr>
          <p:nvPr/>
        </p:nvSpPr>
        <p:spPr bwMode="auto">
          <a:xfrm>
            <a:off x="609600" y="2209800"/>
            <a:ext cx="381000" cy="476250"/>
          </a:xfrm>
          <a:prstGeom prst="rect">
            <a:avLst/>
          </a:prstGeom>
          <a:noFill/>
          <a:ln w="19050">
            <a:solidFill>
              <a:schemeClr val="tx1"/>
            </a:solidFill>
            <a:miter lim="800000"/>
            <a:headEnd/>
            <a:tailEnd/>
          </a:ln>
          <a:effectLst/>
        </p:spPr>
        <p:txBody>
          <a:bodyPr>
            <a:spAutoFit/>
          </a:bodyPr>
          <a:lstStyle/>
          <a:p>
            <a:pPr algn="r" rtl="1" eaLnBrk="0" hangingPunct="0">
              <a:spcBef>
                <a:spcPct val="50000"/>
              </a:spcBef>
            </a:pPr>
            <a:r>
              <a:rPr lang="en-US" altLang="en-US" sz="2400" dirty="0">
                <a:latin typeface="Times New Roman" pitchFamily="18" charset="0"/>
                <a:cs typeface="Times New Roman (Arabic)" pitchFamily="26" charset="-78"/>
              </a:rPr>
              <a:t>1</a:t>
            </a:r>
          </a:p>
        </p:txBody>
      </p:sp>
      <p:sp>
        <p:nvSpPr>
          <p:cNvPr id="9" name="Text Box 8"/>
          <p:cNvSpPr txBox="1">
            <a:spLocks noChangeArrowheads="1"/>
          </p:cNvSpPr>
          <p:nvPr/>
        </p:nvSpPr>
        <p:spPr bwMode="auto">
          <a:xfrm>
            <a:off x="2667000" y="2209800"/>
            <a:ext cx="381000" cy="476250"/>
          </a:xfrm>
          <a:prstGeom prst="rect">
            <a:avLst/>
          </a:prstGeom>
          <a:noFill/>
          <a:ln w="19050">
            <a:solidFill>
              <a:schemeClr val="tx1"/>
            </a:solidFill>
            <a:miter lim="800000"/>
            <a:headEnd/>
            <a:tailEnd/>
          </a:ln>
          <a:effectLst/>
        </p:spPr>
        <p:txBody>
          <a:bodyPr>
            <a:spAutoFit/>
          </a:bodyPr>
          <a:lstStyle/>
          <a:p>
            <a:pPr algn="r" rtl="1" eaLnBrk="0" hangingPunct="0">
              <a:spcBef>
                <a:spcPct val="50000"/>
              </a:spcBef>
            </a:pPr>
            <a:r>
              <a:rPr lang="en-US" altLang="en-US" sz="2400" dirty="0">
                <a:latin typeface="Times New Roman" pitchFamily="18" charset="0"/>
                <a:cs typeface="Times New Roman (Arabic)" pitchFamily="26" charset="-78"/>
              </a:rPr>
              <a:t>2</a:t>
            </a:r>
          </a:p>
        </p:txBody>
      </p:sp>
      <p:sp>
        <p:nvSpPr>
          <p:cNvPr id="10" name="Text Box 9"/>
          <p:cNvSpPr txBox="1">
            <a:spLocks noChangeArrowheads="1"/>
          </p:cNvSpPr>
          <p:nvPr/>
        </p:nvSpPr>
        <p:spPr bwMode="auto">
          <a:xfrm>
            <a:off x="4648200" y="2209800"/>
            <a:ext cx="381000" cy="476250"/>
          </a:xfrm>
          <a:prstGeom prst="rect">
            <a:avLst/>
          </a:prstGeom>
          <a:noFill/>
          <a:ln w="19050">
            <a:solidFill>
              <a:schemeClr val="tx1"/>
            </a:solidFill>
            <a:miter lim="800000"/>
            <a:headEnd/>
            <a:tailEnd/>
          </a:ln>
          <a:effectLst/>
        </p:spPr>
        <p:txBody>
          <a:bodyPr>
            <a:spAutoFit/>
          </a:bodyPr>
          <a:lstStyle/>
          <a:p>
            <a:pPr algn="r" rtl="1" eaLnBrk="0" hangingPunct="0">
              <a:spcBef>
                <a:spcPct val="50000"/>
              </a:spcBef>
            </a:pPr>
            <a:r>
              <a:rPr lang="en-US" altLang="en-US" sz="2400" dirty="0">
                <a:latin typeface="Times New Roman" pitchFamily="18" charset="0"/>
                <a:cs typeface="Times New Roman (Arabic)" pitchFamily="26" charset="-78"/>
              </a:rPr>
              <a:t>3</a:t>
            </a:r>
          </a:p>
        </p:txBody>
      </p:sp>
      <p:sp>
        <p:nvSpPr>
          <p:cNvPr id="11" name="Line 10"/>
          <p:cNvSpPr>
            <a:spLocks noChangeShapeType="1"/>
          </p:cNvSpPr>
          <p:nvPr/>
        </p:nvSpPr>
        <p:spPr bwMode="auto">
          <a:xfrm>
            <a:off x="990600" y="2438400"/>
            <a:ext cx="1676400" cy="0"/>
          </a:xfrm>
          <a:prstGeom prst="line">
            <a:avLst/>
          </a:prstGeom>
          <a:noFill/>
          <a:ln w="9525">
            <a:solidFill>
              <a:schemeClr val="tx1"/>
            </a:solidFill>
            <a:round/>
            <a:headEnd/>
            <a:tailEnd type="triangle" w="med" len="med"/>
          </a:ln>
          <a:effectLst/>
        </p:spPr>
        <p:txBody>
          <a:bodyPr wrap="none" anchor="ctr"/>
          <a:lstStyle/>
          <a:p>
            <a:endParaRPr lang="en-US" dirty="0"/>
          </a:p>
        </p:txBody>
      </p:sp>
      <p:sp>
        <p:nvSpPr>
          <p:cNvPr id="12" name="Line 11"/>
          <p:cNvSpPr>
            <a:spLocks noChangeShapeType="1"/>
          </p:cNvSpPr>
          <p:nvPr/>
        </p:nvSpPr>
        <p:spPr bwMode="auto">
          <a:xfrm>
            <a:off x="3048000" y="2438400"/>
            <a:ext cx="1600200" cy="0"/>
          </a:xfrm>
          <a:prstGeom prst="line">
            <a:avLst/>
          </a:prstGeom>
          <a:noFill/>
          <a:ln w="9525">
            <a:solidFill>
              <a:schemeClr val="tx1"/>
            </a:solidFill>
            <a:round/>
            <a:headEnd/>
            <a:tailEnd type="triangle" w="med" len="med"/>
          </a:ln>
          <a:effectLst/>
        </p:spPr>
        <p:txBody>
          <a:bodyPr wrap="none" anchor="ctr"/>
          <a:lstStyle/>
          <a:p>
            <a:endParaRPr lang="en-US" dirty="0"/>
          </a:p>
        </p:txBody>
      </p:sp>
      <p:sp>
        <p:nvSpPr>
          <p:cNvPr id="13" name="Text Box 12"/>
          <p:cNvSpPr txBox="1">
            <a:spLocks noChangeArrowheads="1"/>
          </p:cNvSpPr>
          <p:nvPr/>
        </p:nvSpPr>
        <p:spPr bwMode="auto">
          <a:xfrm>
            <a:off x="990600" y="2057400"/>
            <a:ext cx="1600200" cy="338554"/>
          </a:xfrm>
          <a:prstGeom prst="rect">
            <a:avLst/>
          </a:prstGeom>
          <a:noFill/>
          <a:ln w="12700">
            <a:noFill/>
            <a:miter lim="800000"/>
            <a:headEnd/>
            <a:tailEnd/>
          </a:ln>
          <a:effectLst/>
        </p:spPr>
        <p:txBody>
          <a:bodyPr>
            <a:spAutoFit/>
          </a:bodyPr>
          <a:lstStyle/>
          <a:p>
            <a:pPr algn="ctr" rtl="1" eaLnBrk="0" hangingPunct="0">
              <a:spcBef>
                <a:spcPct val="50000"/>
              </a:spcBef>
            </a:pPr>
            <a:r>
              <a:rPr lang="ar-SA" altLang="en-US" sz="1600" b="1" dirty="0">
                <a:latin typeface="Times New Roman" pitchFamily="18" charset="0"/>
                <a:cs typeface="B Nazanin" pitchFamily="2" charset="-78"/>
              </a:rPr>
              <a:t>خاكبرداري</a:t>
            </a:r>
            <a:endParaRPr lang="en-US" altLang="en-US" sz="2400" b="1" dirty="0">
              <a:latin typeface="Times New Roman" pitchFamily="18" charset="0"/>
              <a:cs typeface="B Nazanin" pitchFamily="2" charset="-78"/>
            </a:endParaRPr>
          </a:p>
        </p:txBody>
      </p:sp>
      <p:sp>
        <p:nvSpPr>
          <p:cNvPr id="14" name="Text Box 13"/>
          <p:cNvSpPr txBox="1">
            <a:spLocks noChangeArrowheads="1"/>
          </p:cNvSpPr>
          <p:nvPr/>
        </p:nvSpPr>
        <p:spPr bwMode="auto">
          <a:xfrm>
            <a:off x="3048000" y="2133600"/>
            <a:ext cx="1600200" cy="338554"/>
          </a:xfrm>
          <a:prstGeom prst="rect">
            <a:avLst/>
          </a:prstGeom>
          <a:noFill/>
          <a:ln w="12700">
            <a:noFill/>
            <a:miter lim="800000"/>
            <a:headEnd/>
            <a:tailEnd/>
          </a:ln>
          <a:effectLst/>
        </p:spPr>
        <p:txBody>
          <a:bodyPr>
            <a:spAutoFit/>
          </a:bodyPr>
          <a:lstStyle/>
          <a:p>
            <a:pPr algn="ctr" rtl="1" eaLnBrk="0" hangingPunct="0">
              <a:spcBef>
                <a:spcPct val="50000"/>
              </a:spcBef>
            </a:pPr>
            <a:r>
              <a:rPr lang="ar-SA" altLang="en-US" sz="1600" b="1" dirty="0">
                <a:latin typeface="Times New Roman" pitchFamily="18" charset="0"/>
                <a:cs typeface="B Nazanin" pitchFamily="2" charset="-78"/>
              </a:rPr>
              <a:t>فونداسيون</a:t>
            </a:r>
            <a:endParaRPr lang="en-US" altLang="en-US" sz="2400" b="1" dirty="0">
              <a:latin typeface="Times New Roman" pitchFamily="18" charset="0"/>
              <a:cs typeface="B Nazanin" pitchFamily="2" charset="-78"/>
            </a:endParaRPr>
          </a:p>
        </p:txBody>
      </p:sp>
      <p:graphicFrame>
        <p:nvGraphicFramePr>
          <p:cNvPr id="6146" name="Object 2"/>
          <p:cNvGraphicFramePr>
            <a:graphicFrameLocks noChangeAspect="1"/>
          </p:cNvGraphicFramePr>
          <p:nvPr/>
        </p:nvGraphicFramePr>
        <p:xfrm>
          <a:off x="0" y="3429000"/>
          <a:ext cx="6914761" cy="3429000"/>
        </p:xfrm>
        <a:graphic>
          <a:graphicData uri="http://schemas.openxmlformats.org/presentationml/2006/ole">
            <mc:AlternateContent xmlns:mc="http://schemas.openxmlformats.org/markup-compatibility/2006">
              <mc:Choice xmlns:v="urn:schemas-microsoft-com:vml" Requires="v">
                <p:oleObj spid="_x0000_s6159" name="Document" r:id="rId3" imgW="10525600" imgH="6605903" progId="Word.Document.8">
                  <p:embed/>
                </p:oleObj>
              </mc:Choice>
              <mc:Fallback>
                <p:oleObj name="Document" r:id="rId3" imgW="10525600" imgH="6605903" progId="Word.Document.8">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3429000"/>
                        <a:ext cx="6914761"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4600" y="228600"/>
            <a:ext cx="3200400" cy="914400"/>
          </a:xfrm>
        </p:spPr>
        <p:txBody>
          <a:bodyPr anchor="b">
            <a:normAutofit fontScale="90000"/>
          </a:bodyPr>
          <a:lstStyle/>
          <a:p>
            <a:pPr algn="r" rtl="1"/>
            <a:r>
              <a:rPr lang="fa-IR" sz="2800" b="1" u="sng" dirty="0" smtClean="0">
                <a:solidFill>
                  <a:schemeClr val="accent2">
                    <a:lumMod val="50000"/>
                  </a:schemeClr>
                </a:solidFill>
                <a:cs typeface="B Nazanin" pitchFamily="2" charset="-78"/>
              </a:rPr>
              <a:t>روشهاي تخمين هزينه</a:t>
            </a:r>
            <a:r>
              <a:rPr lang="en-US" sz="2800" b="1" u="sng" dirty="0" smtClean="0">
                <a:solidFill>
                  <a:schemeClr val="accent2">
                    <a:lumMod val="50000"/>
                  </a:schemeClr>
                </a:solidFill>
                <a:cs typeface="B Nazanin" pitchFamily="2" charset="-78"/>
              </a:rPr>
              <a:t>: </a:t>
            </a:r>
            <a:r>
              <a:rPr lang="en-US" sz="2800" b="1" dirty="0" smtClean="0">
                <a:solidFill>
                  <a:schemeClr val="accent2">
                    <a:lumMod val="50000"/>
                  </a:schemeClr>
                </a:solidFill>
                <a:cs typeface="B Nazanin" pitchFamily="2" charset="-78"/>
              </a:rPr>
              <a:t/>
            </a:r>
            <a:br>
              <a:rPr lang="en-US" sz="2800" b="1" dirty="0" smtClean="0">
                <a:solidFill>
                  <a:schemeClr val="accent2">
                    <a:lumMod val="50000"/>
                  </a:schemeClr>
                </a:solidFill>
                <a:cs typeface="B Nazanin" pitchFamily="2" charset="-78"/>
              </a:rPr>
            </a:br>
            <a:endParaRPr lang="en-US" sz="2800" b="1" dirty="0">
              <a:solidFill>
                <a:schemeClr val="accent2">
                  <a:lumMod val="50000"/>
                </a:schemeClr>
              </a:solidFill>
              <a:cs typeface="B Nazanin" pitchFamily="2" charset="-78"/>
            </a:endParaRPr>
          </a:p>
        </p:txBody>
      </p:sp>
      <p:sp>
        <p:nvSpPr>
          <p:cNvPr id="5" name="TextBox 4"/>
          <p:cNvSpPr txBox="1"/>
          <p:nvPr/>
        </p:nvSpPr>
        <p:spPr>
          <a:xfrm>
            <a:off x="152400" y="914400"/>
            <a:ext cx="8458200" cy="1754326"/>
          </a:xfrm>
          <a:prstGeom prst="rect">
            <a:avLst/>
          </a:prstGeom>
          <a:noFill/>
        </p:spPr>
        <p:txBody>
          <a:bodyPr wrap="square" rtlCol="0">
            <a:spAutoFit/>
          </a:bodyPr>
          <a:lstStyle/>
          <a:p>
            <a:pPr lvl="0" algn="just" rtl="1"/>
            <a:r>
              <a:rPr lang="fa-IR" b="1" u="sng" dirty="0" smtClean="0">
                <a:solidFill>
                  <a:schemeClr val="accent3">
                    <a:lumMod val="50000"/>
                  </a:schemeClr>
                </a:solidFill>
                <a:cs typeface="B Nazanin" pitchFamily="2" charset="-78"/>
              </a:rPr>
              <a:t>تخمين آنالوگ(قیاسی):</a:t>
            </a:r>
            <a:r>
              <a:rPr lang="fa-IR" b="1" dirty="0" smtClean="0">
                <a:solidFill>
                  <a:schemeClr val="accent3">
                    <a:lumMod val="50000"/>
                  </a:schemeClr>
                </a:solidFill>
                <a:cs typeface="B Nazanin" pitchFamily="2" charset="-78"/>
              </a:rPr>
              <a:t>  </a:t>
            </a:r>
            <a:r>
              <a:rPr lang="fa-IR" b="1" dirty="0" smtClean="0">
                <a:cs typeface="B Nazanin" pitchFamily="2" charset="-78"/>
              </a:rPr>
              <a:t>تخمين آنالوگ هزينه به اين معناست كه از هزينه واقعي پروژه هاي مشابه قبلي اجرا شده، براي تخمين هزينه هاي پروژه فعلي استفاده گردد. در صورتيكه اطلاعات موجود در مرود جزئيات پروژه، خيلي كم و محدود باشد و از طرف ديگر پروژه جاري به پروژه هاي قبلي شباهت زيادي داشته باشد، از اين تخمين مي توان استفاده كرد. در اين تخمين از نظرات كارشناسان استفاده مي گردد. اين روش تخمين پروژه اغلب كم هزينه تر و سريع تر از ساير روش ها مي باشد اما دقت كمتري دارد. </a:t>
            </a:r>
            <a:endParaRPr lang="en-US" dirty="0" smtClean="0">
              <a:cs typeface="B Nazanin" pitchFamily="2" charset="-78"/>
            </a:endParaRPr>
          </a:p>
          <a:p>
            <a:pPr algn="r" rtl="1"/>
            <a:endParaRPr lang="en-US" dirty="0">
              <a:cs typeface="B Nazanin" pitchFamily="2" charset="-78"/>
            </a:endParaRPr>
          </a:p>
        </p:txBody>
      </p:sp>
      <p:sp>
        <p:nvSpPr>
          <p:cNvPr id="6" name="TextBox 5"/>
          <p:cNvSpPr txBox="1"/>
          <p:nvPr/>
        </p:nvSpPr>
        <p:spPr>
          <a:xfrm>
            <a:off x="457200" y="2819400"/>
            <a:ext cx="8153400" cy="1015663"/>
          </a:xfrm>
          <a:prstGeom prst="rect">
            <a:avLst/>
          </a:prstGeom>
          <a:noFill/>
        </p:spPr>
        <p:txBody>
          <a:bodyPr wrap="square" rtlCol="0" anchor="b">
            <a:spAutoFit/>
          </a:bodyPr>
          <a:lstStyle/>
          <a:p>
            <a:pPr algn="r" rtl="1"/>
            <a:r>
              <a:rPr lang="fa-IR" sz="2000" b="1" u="sng" dirty="0" smtClean="0">
                <a:solidFill>
                  <a:schemeClr val="accent3">
                    <a:lumMod val="50000"/>
                  </a:schemeClr>
                </a:solidFill>
                <a:cs typeface="B Nazanin" pitchFamily="2" charset="-78"/>
              </a:rPr>
              <a:t>تخمین پارامتریک:</a:t>
            </a:r>
            <a:r>
              <a:rPr lang="fa-IR" sz="2000" b="1" dirty="0" smtClean="0">
                <a:cs typeface="B Nazanin" pitchFamily="2" charset="-78"/>
              </a:rPr>
              <a:t> تابعی می نویسیم و عوامل مؤثر در پروژه را در آن وراد می نمائیم: مثال:</a:t>
            </a:r>
            <a:endParaRPr lang="en-US" sz="2000" dirty="0" smtClean="0">
              <a:cs typeface="B Nazanin" pitchFamily="2" charset="-78"/>
            </a:endParaRPr>
          </a:p>
          <a:p>
            <a:pPr lvl="0" algn="r" rtl="1"/>
            <a:endParaRPr lang="en-US" sz="2000" b="1" dirty="0" smtClean="0">
              <a:solidFill>
                <a:schemeClr val="accent3">
                  <a:lumMod val="50000"/>
                </a:schemeClr>
              </a:solidFill>
              <a:cs typeface="B Nazanin" pitchFamily="2" charset="-78"/>
            </a:endParaRPr>
          </a:p>
          <a:p>
            <a:pPr algn="r" rtl="1"/>
            <a:endParaRPr lang="en-US" sz="2000" b="1" dirty="0">
              <a:solidFill>
                <a:schemeClr val="accent3">
                  <a:lumMod val="50000"/>
                </a:schemeClr>
              </a:solidFill>
              <a:cs typeface="B Nazanin" pitchFamily="2" charset="-78"/>
            </a:endParaRPr>
          </a:p>
        </p:txBody>
      </p:sp>
      <p:sp>
        <p:nvSpPr>
          <p:cNvPr id="7" name="TextBox 6"/>
          <p:cNvSpPr txBox="1"/>
          <p:nvPr/>
        </p:nvSpPr>
        <p:spPr>
          <a:xfrm>
            <a:off x="1752600" y="3352801"/>
            <a:ext cx="5334000" cy="646331"/>
          </a:xfrm>
          <a:prstGeom prst="rect">
            <a:avLst/>
          </a:prstGeom>
          <a:noFill/>
        </p:spPr>
        <p:txBody>
          <a:bodyPr wrap="square" rtlCol="0" anchor="b">
            <a:spAutoFit/>
          </a:bodyPr>
          <a:lstStyle/>
          <a:p>
            <a:pPr algn="ctr"/>
            <a:r>
              <a:rPr lang="en-US" b="1" u="sng" dirty="0" smtClean="0">
                <a:cs typeface="B Nazanin" pitchFamily="2" charset="-78"/>
              </a:rPr>
              <a:t>Time=</a:t>
            </a:r>
            <a:r>
              <a:rPr lang="fa-IR" b="1" u="sng" dirty="0" smtClean="0">
                <a:cs typeface="B Nazanin" pitchFamily="2" charset="-78"/>
              </a:rPr>
              <a:t> + نیروی انسانی+ ماشین آلات</a:t>
            </a:r>
            <a:r>
              <a:rPr lang="en-US" b="1" u="sng" dirty="0" smtClean="0">
                <a:cs typeface="B Nazanin" pitchFamily="2" charset="-78"/>
              </a:rPr>
              <a:t> C </a:t>
            </a:r>
            <a:r>
              <a:rPr lang="fa-IR" b="1" u="sng" dirty="0" smtClean="0">
                <a:cs typeface="B Nazanin" pitchFamily="2" charset="-78"/>
              </a:rPr>
              <a:t>(عدد ثابت)</a:t>
            </a:r>
            <a:endParaRPr lang="en-US" u="sng" dirty="0" smtClean="0">
              <a:cs typeface="B Nazanin" pitchFamily="2" charset="-78"/>
            </a:endParaRPr>
          </a:p>
          <a:p>
            <a:pPr algn="ctr"/>
            <a:endParaRPr lang="en-US" u="sng" dirty="0">
              <a:cs typeface="B Nazanin" pitchFamily="2" charset="-78"/>
            </a:endParaRPr>
          </a:p>
        </p:txBody>
      </p:sp>
      <p:sp>
        <p:nvSpPr>
          <p:cNvPr id="8" name="TextBox 7"/>
          <p:cNvSpPr txBox="1"/>
          <p:nvPr/>
        </p:nvSpPr>
        <p:spPr>
          <a:xfrm>
            <a:off x="152400" y="3962400"/>
            <a:ext cx="8382000" cy="1754326"/>
          </a:xfrm>
          <a:prstGeom prst="rect">
            <a:avLst/>
          </a:prstGeom>
          <a:noFill/>
        </p:spPr>
        <p:txBody>
          <a:bodyPr wrap="square" rtlCol="0">
            <a:spAutoFit/>
          </a:bodyPr>
          <a:lstStyle/>
          <a:p>
            <a:pPr lvl="0" algn="just" rtl="1"/>
            <a:r>
              <a:rPr lang="fa-IR" b="1" u="sng" dirty="0" smtClean="0">
                <a:solidFill>
                  <a:schemeClr val="accent3">
                    <a:lumMod val="50000"/>
                  </a:schemeClr>
                </a:solidFill>
                <a:cs typeface="B Nazanin" pitchFamily="2" charset="-78"/>
              </a:rPr>
              <a:t>استفاده از نرخ هزينه منابع:</a:t>
            </a:r>
            <a:r>
              <a:rPr lang="fa-IR" b="1" dirty="0" smtClean="0">
                <a:solidFill>
                  <a:schemeClr val="accent3">
                    <a:lumMod val="50000"/>
                  </a:schemeClr>
                </a:solidFill>
                <a:cs typeface="B Nazanin" pitchFamily="2" charset="-78"/>
              </a:rPr>
              <a:t> </a:t>
            </a:r>
            <a:r>
              <a:rPr lang="fa-IR" b="1" dirty="0" smtClean="0">
                <a:cs typeface="B Nazanin" pitchFamily="2" charset="-78"/>
              </a:rPr>
              <a:t>در اين روش براي تخمين هزينه هر فعاليت، از نرخ هزينه منابع استفاده مي گردد به اين ترتيب كه به عنوان مثال با در دست داشتن هزينه نيروي انساني مربوط به يك فعاليت به صورت ساعتي و همچنين تخمين مدت زمان مورد نياز به آن نيرو مي توان تخميني از هزينه نيروي انساني آن فعاليت داشت و يا با در دست داشتن هزينه يك كيلوگرم از يك ماده شيميايي، هزينه كل ماده مورد نياز براي يك فعاليت را تخمين زد. </a:t>
            </a:r>
            <a:endParaRPr lang="en-US" b="1" dirty="0" smtClean="0">
              <a:cs typeface="B Nazanin" pitchFamily="2" charset="-78"/>
            </a:endParaRPr>
          </a:p>
          <a:p>
            <a:pPr algn="just" rtl="1"/>
            <a:endParaRPr lang="en-US" b="1" dirty="0">
              <a:cs typeface="B Nazanin" pitchFamily="2" charset="-78"/>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7467600" cy="990600"/>
          </a:xfrm>
        </p:spPr>
        <p:txBody>
          <a:bodyPr anchor="t">
            <a:noAutofit/>
          </a:bodyPr>
          <a:lstStyle/>
          <a:p>
            <a:pPr lvl="0" algn="ctr" rtl="1"/>
            <a:r>
              <a:rPr lang="fa-IR" sz="2400" b="1" u="sng" dirty="0" smtClean="0">
                <a:solidFill>
                  <a:schemeClr val="accent3">
                    <a:lumMod val="50000"/>
                  </a:schemeClr>
                </a:solidFill>
                <a:cs typeface="B Nazanin" pitchFamily="2" charset="-78"/>
              </a:rPr>
              <a:t>برآورد 3 نقطه ای :</a:t>
            </a:r>
            <a:r>
              <a:rPr lang="en-US" sz="2400" b="1" dirty="0" smtClean="0">
                <a:solidFill>
                  <a:schemeClr val="accent3">
                    <a:lumMod val="50000"/>
                  </a:schemeClr>
                </a:solidFill>
                <a:cs typeface="B Nazanin" pitchFamily="2" charset="-78"/>
              </a:rPr>
              <a:t/>
            </a:r>
            <a:br>
              <a:rPr lang="en-US" sz="2400" b="1" dirty="0" smtClean="0">
                <a:solidFill>
                  <a:schemeClr val="accent3">
                    <a:lumMod val="50000"/>
                  </a:schemeClr>
                </a:solidFill>
                <a:cs typeface="B Nazanin" pitchFamily="2" charset="-78"/>
              </a:rPr>
            </a:br>
            <a:r>
              <a:rPr lang="ar-SA" sz="2000" b="1" dirty="0" smtClean="0">
                <a:solidFill>
                  <a:schemeClr val="tx1"/>
                </a:solidFill>
                <a:cs typeface="B Nazanin" pitchFamily="2" charset="-78"/>
              </a:rPr>
              <a:t>متوسط زمان در این مرحله از فرمول زیر استفاده می شود.</a:t>
            </a:r>
            <a:r>
              <a:rPr lang="en-US" sz="2400" b="1" dirty="0" smtClean="0">
                <a:solidFill>
                  <a:schemeClr val="accent3">
                    <a:lumMod val="50000"/>
                  </a:schemeClr>
                </a:solidFill>
                <a:cs typeface="B Nazanin" pitchFamily="2" charset="-78"/>
              </a:rPr>
              <a:t/>
            </a:r>
            <a:br>
              <a:rPr lang="en-US" sz="2400" b="1" dirty="0" smtClean="0">
                <a:solidFill>
                  <a:schemeClr val="accent3">
                    <a:lumMod val="50000"/>
                  </a:schemeClr>
                </a:solidFill>
                <a:cs typeface="B Nazanin" pitchFamily="2" charset="-78"/>
              </a:rPr>
            </a:br>
            <a:endParaRPr lang="en-US" sz="2400" b="1" dirty="0">
              <a:solidFill>
                <a:schemeClr val="accent3">
                  <a:lumMod val="50000"/>
                </a:schemeClr>
              </a:solidFill>
              <a:cs typeface="B Nazanin" pitchFamily="2" charset="-78"/>
            </a:endParaRPr>
          </a:p>
        </p:txBody>
      </p:sp>
      <p:sp>
        <p:nvSpPr>
          <p:cNvPr id="30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pic>
        <p:nvPicPr>
          <p:cNvPr id="3073"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828800" y="2286000"/>
            <a:ext cx="4724400" cy="1143000"/>
          </a:xfrm>
          <a:prstGeom prst="rect">
            <a:avLst/>
          </a:prstGeom>
          <a:noFill/>
        </p:spPr>
      </p:pic>
      <p:sp>
        <p:nvSpPr>
          <p:cNvPr id="6" name="TextBox 5"/>
          <p:cNvSpPr txBox="1"/>
          <p:nvPr/>
        </p:nvSpPr>
        <p:spPr>
          <a:xfrm>
            <a:off x="0" y="3581400"/>
            <a:ext cx="8610600" cy="2339102"/>
          </a:xfrm>
          <a:prstGeom prst="rect">
            <a:avLst/>
          </a:prstGeom>
          <a:noFill/>
        </p:spPr>
        <p:txBody>
          <a:bodyPr wrap="square" rtlCol="0">
            <a:spAutoFit/>
          </a:bodyPr>
          <a:lstStyle/>
          <a:p>
            <a:pPr lvl="0" algn="just" rtl="1"/>
            <a:r>
              <a:rPr lang="fa-IR" sz="2000" b="1" u="sng" dirty="0" smtClean="0">
                <a:solidFill>
                  <a:schemeClr val="accent3">
                    <a:lumMod val="50000"/>
                  </a:schemeClr>
                </a:solidFill>
                <a:cs typeface="B Nazanin" pitchFamily="2" charset="-78"/>
              </a:rPr>
              <a:t>تخمين پايين به بالا:</a:t>
            </a:r>
            <a:r>
              <a:rPr lang="fa-IR" sz="2000" b="1" dirty="0" smtClean="0">
                <a:solidFill>
                  <a:schemeClr val="accent3">
                    <a:lumMod val="50000"/>
                  </a:schemeClr>
                </a:solidFill>
                <a:cs typeface="B Nazanin" pitchFamily="2" charset="-78"/>
              </a:rPr>
              <a:t> </a:t>
            </a:r>
            <a:r>
              <a:rPr lang="fa-IR" b="1" dirty="0" smtClean="0">
                <a:cs typeface="B Nazanin" pitchFamily="2" charset="-78"/>
              </a:rPr>
              <a:t>در اين روش با استفاده از تخمين هزينه فعاليت ها در پايين ترين سطح ممكن و جمع بستن اين تخمين ها، مي توان تخمين مناسبي از بسته هاي كاري بدست آورد. اين نوع تخمين با اضافه شده اندازه پروژه و سطوح تفصيلي آن پيچيده تر مي شود. در اين تخمين با ريزتر شدن فعاليت ها در سطوح پاييني، دقت تخمين در سطوح بالايي افزايش مي يابد. </a:t>
            </a:r>
            <a:endParaRPr lang="en-US" dirty="0" smtClean="0">
              <a:cs typeface="B Nazanin" pitchFamily="2" charset="-78"/>
            </a:endParaRPr>
          </a:p>
          <a:p>
            <a:pPr algn="r" rtl="1"/>
            <a:r>
              <a:rPr lang="fa-IR" b="1" dirty="0" smtClean="0">
                <a:cs typeface="B Nazanin" pitchFamily="2" charset="-78"/>
              </a:rPr>
              <a:t>خروجي مرحله تخمين هزينه ها، برگه تخمين هزينه فعاليتهاي پروژه مي باشد كه در آن ريز هزينه هاي مربوط به فعاليت ها شامل هزينه مربوط به هريك از منابع مورد نياز براي تكميل آن فعاليت قيد شده است. به پيوست اين برگه مي توان جزئيات و نحوه محاسبه و تخمين هزينه را نيز به عنوان پشتيبان اين تخمين ها ارائه داد. </a:t>
            </a:r>
            <a:endParaRPr lang="en-US" dirty="0" smtClean="0">
              <a:cs typeface="B Nazanin" pitchFamily="2" charset="-78"/>
            </a:endParaRPr>
          </a:p>
          <a:p>
            <a:pPr algn="r"/>
            <a:endParaRPr lang="en-US" dirty="0">
              <a:cs typeface="B Nazanin" pitchFamily="2" charset="-78"/>
            </a:endParaRPr>
          </a:p>
        </p:txBody>
      </p:sp>
      <p:sp>
        <p:nvSpPr>
          <p:cNvPr id="7" name="Rectangle 6"/>
          <p:cNvSpPr/>
          <p:nvPr/>
        </p:nvSpPr>
        <p:spPr>
          <a:xfrm>
            <a:off x="304800" y="990600"/>
            <a:ext cx="8077200" cy="1077218"/>
          </a:xfrm>
          <a:prstGeom prst="rect">
            <a:avLst/>
          </a:prstGeom>
        </p:spPr>
        <p:txBody>
          <a:bodyPr wrap="square">
            <a:spAutoFit/>
          </a:bodyPr>
          <a:lstStyle/>
          <a:p>
            <a:pPr algn="r" rtl="1">
              <a:buFont typeface="Wingdings" pitchFamily="2" charset="2"/>
              <a:buNone/>
            </a:pPr>
            <a:r>
              <a:rPr lang="ar-SA" altLang="en-US" dirty="0" smtClean="0">
                <a:latin typeface="Hanzel Thin" pitchFamily="34" charset="0"/>
                <a:cs typeface="B Traffic" pitchFamily="2" charset="-78"/>
              </a:rPr>
              <a:t>در روش</a:t>
            </a:r>
            <a:r>
              <a:rPr lang="en-US" altLang="en-US" dirty="0" smtClean="0">
                <a:latin typeface="Hanzel Thin" pitchFamily="34" charset="0"/>
                <a:cs typeface="B Traffic" pitchFamily="2" charset="-78"/>
              </a:rPr>
              <a:t> PERT </a:t>
            </a:r>
            <a:r>
              <a:rPr lang="en-US" altLang="ar-SA" dirty="0" smtClean="0">
                <a:latin typeface="Hanzel Thin" pitchFamily="34" charset="0"/>
                <a:cs typeface="B Traffic" pitchFamily="2" charset="-78"/>
              </a:rPr>
              <a:t> </a:t>
            </a:r>
            <a:r>
              <a:rPr lang="ar-SA" altLang="en-US" dirty="0" smtClean="0">
                <a:latin typeface="Hanzel Thin" pitchFamily="34" charset="0"/>
                <a:cs typeface="B Traffic" pitchFamily="2" charset="-78"/>
              </a:rPr>
              <a:t>بر</a:t>
            </a:r>
            <a:r>
              <a:rPr lang="en-US" altLang="en-US" dirty="0" smtClean="0">
                <a:latin typeface="Hanzel Thin" pitchFamily="34" charset="0"/>
                <a:cs typeface="B Traffic" pitchFamily="2" charset="-78"/>
              </a:rPr>
              <a:t> </a:t>
            </a:r>
            <a:r>
              <a:rPr lang="ar-SA" altLang="en-US" dirty="0" smtClean="0">
                <a:latin typeface="Hanzel Thin" pitchFamily="34" charset="0"/>
                <a:cs typeface="B Traffic" pitchFamily="2" charset="-78"/>
              </a:rPr>
              <a:t>آورد</a:t>
            </a:r>
            <a:r>
              <a:rPr lang="en-US" altLang="en-US" dirty="0" smtClean="0">
                <a:latin typeface="Hanzel Thin" pitchFamily="34" charset="0"/>
                <a:cs typeface="B Traffic" pitchFamily="2" charset="-78"/>
              </a:rPr>
              <a:t> </a:t>
            </a:r>
            <a:r>
              <a:rPr lang="ar-SA" altLang="en-US" dirty="0" smtClean="0">
                <a:latin typeface="Hanzel Thin" pitchFamily="34" charset="0"/>
                <a:cs typeface="B Traffic" pitchFamily="2" charset="-78"/>
              </a:rPr>
              <a:t>زمان بر اساس تخمين سه زمانه</a:t>
            </a:r>
            <a:r>
              <a:rPr lang="en-US" altLang="en-US" dirty="0" smtClean="0">
                <a:latin typeface="Hanzel Thin" pitchFamily="34" charset="0"/>
                <a:cs typeface="B Traffic" pitchFamily="2" charset="-78"/>
              </a:rPr>
              <a:t> </a:t>
            </a:r>
            <a:r>
              <a:rPr lang="ar-SA" altLang="en-US" dirty="0" smtClean="0">
                <a:latin typeface="Hanzel Thin" pitchFamily="34" charset="0"/>
                <a:cs typeface="B Traffic" pitchFamily="2" charset="-78"/>
              </a:rPr>
              <a:t>انجام</a:t>
            </a:r>
            <a:r>
              <a:rPr lang="en-US" altLang="en-US" dirty="0" smtClean="0">
                <a:latin typeface="Hanzel Thin" pitchFamily="34" charset="0"/>
                <a:cs typeface="B Traffic" pitchFamily="2" charset="-78"/>
              </a:rPr>
              <a:t> </a:t>
            </a:r>
            <a:r>
              <a:rPr lang="ar-SA" altLang="en-US" dirty="0" smtClean="0">
                <a:latin typeface="Hanzel Thin" pitchFamily="34" charset="0"/>
                <a:cs typeface="B Traffic" pitchFamily="2" charset="-78"/>
              </a:rPr>
              <a:t>مي</a:t>
            </a:r>
            <a:r>
              <a:rPr lang="en-US" altLang="en-US" dirty="0" smtClean="0">
                <a:latin typeface="Hanzel Thin" pitchFamily="34" charset="0"/>
                <a:cs typeface="B Traffic" pitchFamily="2" charset="-78"/>
              </a:rPr>
              <a:t> </a:t>
            </a:r>
            <a:r>
              <a:rPr lang="ar-SA" altLang="en-US" dirty="0" smtClean="0">
                <a:latin typeface="Hanzel Thin" pitchFamily="34" charset="0"/>
                <a:cs typeface="B Traffic" pitchFamily="2" charset="-78"/>
              </a:rPr>
              <a:t>شود</a:t>
            </a:r>
            <a:r>
              <a:rPr lang="en-US" altLang="en-US" dirty="0" smtClean="0">
                <a:latin typeface="Hanzel Thin" pitchFamily="34" charset="0"/>
                <a:cs typeface="B Traffic" pitchFamily="2" charset="-78"/>
              </a:rPr>
              <a:t> .</a:t>
            </a:r>
          </a:p>
          <a:p>
            <a:pPr algn="r" rtl="1">
              <a:buFont typeface="Wingdings" pitchFamily="2" charset="2"/>
              <a:buNone/>
            </a:pPr>
            <a:r>
              <a:rPr lang="en-US" altLang="en-US" dirty="0" smtClean="0">
                <a:latin typeface="Hanzel Thin" pitchFamily="34" charset="0"/>
                <a:cs typeface="B Traffic" pitchFamily="2" charset="-78"/>
              </a:rPr>
              <a:t>           - </a:t>
            </a:r>
            <a:r>
              <a:rPr lang="ar-SA" altLang="en-US" sz="1400" dirty="0" smtClean="0">
                <a:latin typeface="Hanzel Thin" pitchFamily="34" charset="0"/>
                <a:cs typeface="B Traffic" pitchFamily="2" charset="-78"/>
              </a:rPr>
              <a:t>خوشبينانه</a:t>
            </a:r>
            <a:r>
              <a:rPr lang="en-US" altLang="en-US" sz="1400" dirty="0" smtClean="0">
                <a:latin typeface="Hanzel Thin" pitchFamily="34" charset="0"/>
                <a:cs typeface="B Traffic" pitchFamily="2" charset="-78"/>
              </a:rPr>
              <a:t> </a:t>
            </a:r>
            <a:r>
              <a:rPr lang="ar-SA" altLang="en-US" sz="1400" dirty="0" smtClean="0">
                <a:latin typeface="Hanzel Thin" pitchFamily="34" charset="0"/>
                <a:cs typeface="B Traffic" pitchFamily="2" charset="-78"/>
              </a:rPr>
              <a:t>ترين زمان</a:t>
            </a:r>
            <a:r>
              <a:rPr lang="en-US" altLang="en-US" sz="1400" dirty="0" smtClean="0">
                <a:latin typeface="Hanzel Thin" pitchFamily="34" charset="0"/>
                <a:cs typeface="B Traffic" pitchFamily="2" charset="-78"/>
              </a:rPr>
              <a:t> (</a:t>
            </a:r>
            <a:r>
              <a:rPr lang="en-US" altLang="ar-SA" sz="1400" dirty="0" smtClean="0">
                <a:latin typeface="Hanzel Thin" pitchFamily="34" charset="0"/>
                <a:cs typeface="B Traffic" pitchFamily="2" charset="-78"/>
              </a:rPr>
              <a:t>a )</a:t>
            </a:r>
          </a:p>
          <a:p>
            <a:pPr algn="r" rtl="1">
              <a:buFont typeface="Wingdings" pitchFamily="2" charset="2"/>
              <a:buNone/>
            </a:pPr>
            <a:r>
              <a:rPr lang="en-US" altLang="ar-SA" sz="1400" dirty="0" smtClean="0">
                <a:latin typeface="Hanzel Thin" pitchFamily="34" charset="0"/>
                <a:cs typeface="B Traffic" pitchFamily="2" charset="-78"/>
              </a:rPr>
              <a:t>              - </a:t>
            </a:r>
            <a:r>
              <a:rPr lang="ar-SA" altLang="en-US" sz="1400" dirty="0" smtClean="0">
                <a:latin typeface="Hanzel Thin" pitchFamily="34" charset="0"/>
                <a:cs typeface="B Traffic" pitchFamily="2" charset="-78"/>
              </a:rPr>
              <a:t>محتمل ترين زمان</a:t>
            </a:r>
            <a:r>
              <a:rPr lang="en-US" altLang="en-US" sz="1400" dirty="0" smtClean="0">
                <a:latin typeface="Hanzel Thin" pitchFamily="34" charset="0"/>
                <a:cs typeface="B Traffic" pitchFamily="2" charset="-78"/>
              </a:rPr>
              <a:t> (</a:t>
            </a:r>
            <a:r>
              <a:rPr lang="en-US" altLang="ar-SA" sz="1400" dirty="0" smtClean="0">
                <a:latin typeface="Hanzel Thin" pitchFamily="34" charset="0"/>
                <a:cs typeface="B Traffic" pitchFamily="2" charset="-78"/>
              </a:rPr>
              <a:t>m )</a:t>
            </a:r>
          </a:p>
          <a:p>
            <a:pPr algn="r" rtl="1">
              <a:buFont typeface="Wingdings" pitchFamily="2" charset="2"/>
              <a:buNone/>
            </a:pPr>
            <a:r>
              <a:rPr lang="en-US" altLang="ar-SA" sz="1400" dirty="0" smtClean="0">
                <a:latin typeface="Hanzel Thin" pitchFamily="34" charset="0"/>
                <a:cs typeface="B Traffic" pitchFamily="2" charset="-78"/>
              </a:rPr>
              <a:t>              - </a:t>
            </a:r>
            <a:r>
              <a:rPr lang="ar-SA" altLang="en-US" sz="1400" dirty="0" smtClean="0">
                <a:latin typeface="Hanzel Thin" pitchFamily="34" charset="0"/>
                <a:cs typeface="B Traffic" pitchFamily="2" charset="-78"/>
              </a:rPr>
              <a:t>بدبينانه</a:t>
            </a:r>
            <a:r>
              <a:rPr lang="en-US" altLang="en-US" sz="1400" dirty="0" smtClean="0">
                <a:latin typeface="Hanzel Thin" pitchFamily="34" charset="0"/>
                <a:cs typeface="B Traffic" pitchFamily="2" charset="-78"/>
              </a:rPr>
              <a:t> </a:t>
            </a:r>
            <a:r>
              <a:rPr lang="ar-SA" altLang="en-US" sz="1400" dirty="0" smtClean="0">
                <a:latin typeface="Hanzel Thin" pitchFamily="34" charset="0"/>
                <a:cs typeface="B Traffic" pitchFamily="2" charset="-78"/>
              </a:rPr>
              <a:t>ترين زمان</a:t>
            </a:r>
            <a:r>
              <a:rPr lang="en-US" altLang="en-US" sz="1400" dirty="0" smtClean="0">
                <a:latin typeface="Hanzel Thin" pitchFamily="34" charset="0"/>
                <a:cs typeface="B Traffic" pitchFamily="2" charset="-78"/>
              </a:rPr>
              <a:t> </a:t>
            </a:r>
            <a:endParaRPr lang="en-US" dirty="0"/>
          </a:p>
        </p:txBody>
      </p:sp>
      <p:pic>
        <p:nvPicPr>
          <p:cNvPr id="8" name="Picture 4"/>
          <p:cNvPicPr>
            <a:picLocks noChangeAspect="1" noChangeArrowheads="1"/>
          </p:cNvPicPr>
          <p:nvPr/>
        </p:nvPicPr>
        <p:blipFill>
          <a:blip r:embed="rId3" cstate="print"/>
          <a:srcRect/>
          <a:stretch>
            <a:fillRect/>
          </a:stretch>
        </p:blipFill>
        <p:spPr bwMode="auto">
          <a:xfrm>
            <a:off x="838200" y="1447800"/>
            <a:ext cx="2667000" cy="898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62200" y="0"/>
            <a:ext cx="4191000" cy="1143000"/>
          </a:xfrm>
        </p:spPr>
        <p:txBody>
          <a:bodyPr>
            <a:normAutofit/>
          </a:bodyPr>
          <a:lstStyle/>
          <a:p>
            <a:pPr algn="r" rtl="1"/>
            <a:r>
              <a:rPr lang="fa-IR" b="1" u="sng" dirty="0" smtClean="0">
                <a:solidFill>
                  <a:schemeClr val="accent3">
                    <a:lumMod val="50000"/>
                  </a:schemeClr>
                </a:solidFill>
                <a:cs typeface="B Nazanin" pitchFamily="2" charset="-78"/>
              </a:rPr>
              <a:t>تکنیک های واکنش به ریسک:</a:t>
            </a:r>
            <a:r>
              <a:rPr lang="en-US" b="1" dirty="0" smtClean="0">
                <a:solidFill>
                  <a:schemeClr val="accent3">
                    <a:lumMod val="50000"/>
                  </a:schemeClr>
                </a:solidFill>
                <a:cs typeface="B Nazanin" pitchFamily="2" charset="-78"/>
              </a:rPr>
              <a:t/>
            </a:r>
            <a:br>
              <a:rPr lang="en-US" b="1" dirty="0" smtClean="0">
                <a:solidFill>
                  <a:schemeClr val="accent3">
                    <a:lumMod val="50000"/>
                  </a:schemeClr>
                </a:solidFill>
                <a:cs typeface="B Nazanin" pitchFamily="2" charset="-78"/>
              </a:rPr>
            </a:br>
            <a:endParaRPr lang="en-US" b="1" dirty="0">
              <a:solidFill>
                <a:schemeClr val="accent3">
                  <a:lumMod val="50000"/>
                </a:schemeClr>
              </a:solidFill>
              <a:cs typeface="B Nazanin" pitchFamily="2" charset="-78"/>
            </a:endParaRPr>
          </a:p>
        </p:txBody>
      </p:sp>
      <p:sp>
        <p:nvSpPr>
          <p:cNvPr id="4" name="TextBox 3"/>
          <p:cNvSpPr txBox="1"/>
          <p:nvPr/>
        </p:nvSpPr>
        <p:spPr>
          <a:xfrm>
            <a:off x="381000" y="762000"/>
            <a:ext cx="8229600" cy="1754326"/>
          </a:xfrm>
          <a:prstGeom prst="rect">
            <a:avLst/>
          </a:prstGeom>
          <a:noFill/>
        </p:spPr>
        <p:txBody>
          <a:bodyPr wrap="square" rtlCol="0">
            <a:spAutoFit/>
          </a:bodyPr>
          <a:lstStyle/>
          <a:p>
            <a:pPr algn="ctr" rtl="1"/>
            <a:r>
              <a:rPr lang="fa-IR" b="1" dirty="0" smtClean="0">
                <a:cs typeface="B Nazanin" pitchFamily="2" charset="-78"/>
              </a:rPr>
              <a:t>شامل:</a:t>
            </a:r>
            <a:endParaRPr lang="en-US" sz="1600" b="1" dirty="0" smtClean="0">
              <a:cs typeface="B Nazanin" pitchFamily="2" charset="-78"/>
            </a:endParaRPr>
          </a:p>
          <a:p>
            <a:pPr lvl="1" algn="ctr" rtl="1"/>
            <a:r>
              <a:rPr lang="fa-IR" b="1" dirty="0" smtClean="0">
                <a:cs typeface="B Nazanin" pitchFamily="2" charset="-78"/>
              </a:rPr>
              <a:t>اجتناب، بررسی همه راه های بروز ریسک و جلوگیری عملی از آن است. </a:t>
            </a:r>
            <a:endParaRPr lang="en-US" sz="1600" b="1" dirty="0" smtClean="0">
              <a:cs typeface="B Nazanin" pitchFamily="2" charset="-78"/>
            </a:endParaRPr>
          </a:p>
          <a:p>
            <a:pPr lvl="1" algn="ctr" rtl="1"/>
            <a:r>
              <a:rPr lang="fa-IR" b="1" dirty="0" smtClean="0">
                <a:cs typeface="B Nazanin" pitchFamily="2" charset="-78"/>
              </a:rPr>
              <a:t>انتقال، واگذاری ریسک و مالکیت آن، از طریق انتقال آن به شخص ثالث  </a:t>
            </a:r>
            <a:endParaRPr lang="en-US" sz="1600" b="1" dirty="0" smtClean="0">
              <a:cs typeface="B Nazanin" pitchFamily="2" charset="-78"/>
            </a:endParaRPr>
          </a:p>
          <a:p>
            <a:pPr lvl="1" algn="ctr" rtl="1"/>
            <a:r>
              <a:rPr lang="fa-IR" b="1" dirty="0" smtClean="0">
                <a:cs typeface="B Nazanin" pitchFamily="2" charset="-78"/>
              </a:rPr>
              <a:t>کاهش، محدود کردن آثار زیانبار ریسک به بخش های محدود تری می باشد.  </a:t>
            </a:r>
            <a:endParaRPr lang="en-US" sz="1600" b="1" dirty="0" smtClean="0">
              <a:cs typeface="B Nazanin" pitchFamily="2" charset="-78"/>
            </a:endParaRPr>
          </a:p>
          <a:p>
            <a:pPr lvl="1" algn="ctr" rtl="1"/>
            <a:r>
              <a:rPr lang="fa-IR" b="1" dirty="0" smtClean="0">
                <a:cs typeface="B Nazanin" pitchFamily="2" charset="-78"/>
              </a:rPr>
              <a:t>پذیرش، عدم تغییر در برنامه پروژه، پذیرش عواقب و آمادگی برای بروز آن </a:t>
            </a:r>
            <a:endParaRPr lang="en-US" sz="1600" b="1" dirty="0" smtClean="0">
              <a:cs typeface="B Nazanin" pitchFamily="2" charset="-78"/>
            </a:endParaRPr>
          </a:p>
          <a:p>
            <a:pPr algn="ctr"/>
            <a:endParaRPr lang="en-US" b="1" dirty="0">
              <a:cs typeface="B Nazanin" pitchFamily="2" charset="-78"/>
            </a:endParaRPr>
          </a:p>
        </p:txBody>
      </p:sp>
      <p:sp>
        <p:nvSpPr>
          <p:cNvPr id="5" name="TextBox 4"/>
          <p:cNvSpPr txBox="1"/>
          <p:nvPr/>
        </p:nvSpPr>
        <p:spPr>
          <a:xfrm>
            <a:off x="1447800" y="2667000"/>
            <a:ext cx="5867400" cy="707886"/>
          </a:xfrm>
          <a:prstGeom prst="rect">
            <a:avLst/>
          </a:prstGeom>
          <a:noFill/>
        </p:spPr>
        <p:txBody>
          <a:bodyPr wrap="square" rtlCol="0">
            <a:spAutoFit/>
          </a:bodyPr>
          <a:lstStyle/>
          <a:p>
            <a:pPr algn="ctr" rtl="1"/>
            <a:r>
              <a:rPr lang="fa-IR" sz="2000" b="1" u="sng" dirty="0" smtClean="0">
                <a:solidFill>
                  <a:schemeClr val="accent3">
                    <a:lumMod val="50000"/>
                  </a:schemeClr>
                </a:solidFill>
                <a:cs typeface="B Nazanin" pitchFamily="2" charset="-78"/>
              </a:rPr>
              <a:t>اقداماتي كه مي توان در مقابل ريسك ها به عمل آورد:</a:t>
            </a:r>
            <a:endParaRPr lang="en-US" sz="2000" b="1" dirty="0" smtClean="0">
              <a:solidFill>
                <a:schemeClr val="accent3">
                  <a:lumMod val="50000"/>
                </a:schemeClr>
              </a:solidFill>
              <a:cs typeface="B Nazanin" pitchFamily="2" charset="-78"/>
            </a:endParaRPr>
          </a:p>
          <a:p>
            <a:pPr algn="ctr" rtl="1"/>
            <a:endParaRPr lang="en-US" sz="2000" b="1" dirty="0">
              <a:solidFill>
                <a:schemeClr val="accent3">
                  <a:lumMod val="50000"/>
                </a:schemeClr>
              </a:solidFill>
              <a:cs typeface="B Nazanin" pitchFamily="2" charset="-78"/>
            </a:endParaRPr>
          </a:p>
        </p:txBody>
      </p:sp>
      <p:sp>
        <p:nvSpPr>
          <p:cNvPr id="6" name="TextBox 5"/>
          <p:cNvSpPr txBox="1"/>
          <p:nvPr/>
        </p:nvSpPr>
        <p:spPr>
          <a:xfrm>
            <a:off x="152400" y="3352800"/>
            <a:ext cx="8534400" cy="2369880"/>
          </a:xfrm>
          <a:prstGeom prst="rect">
            <a:avLst/>
          </a:prstGeom>
          <a:noFill/>
        </p:spPr>
        <p:txBody>
          <a:bodyPr wrap="square" rtlCol="0">
            <a:spAutoFit/>
          </a:bodyPr>
          <a:lstStyle/>
          <a:p>
            <a:pPr algn="just" rtl="1"/>
            <a:r>
              <a:rPr lang="fa-IR" b="1" dirty="0" smtClean="0">
                <a:cs typeface="B Nazanin" pitchFamily="2" charset="-78"/>
              </a:rPr>
              <a:t>استراتژي هايي براي ريسك هاي منفي يا تهديدات:</a:t>
            </a:r>
            <a:endParaRPr lang="en-US" dirty="0" smtClean="0">
              <a:cs typeface="B Nazanin" pitchFamily="2" charset="-78"/>
            </a:endParaRPr>
          </a:p>
          <a:p>
            <a:pPr lvl="0" algn="just" rtl="1"/>
            <a:r>
              <a:rPr lang="fa-IR" b="1" dirty="0" smtClean="0">
                <a:cs typeface="B Nazanin" pitchFamily="2" charset="-78"/>
              </a:rPr>
              <a:t> براي مقابله با ريسك هايي كه مي توانند اثر منفي بر روي پروژه بگذارند </a:t>
            </a:r>
            <a:r>
              <a:rPr lang="fa-IR" sz="2000" b="1" dirty="0" smtClean="0">
                <a:solidFill>
                  <a:schemeClr val="accent2">
                    <a:lumMod val="50000"/>
                  </a:schemeClr>
                </a:solidFill>
                <a:cs typeface="B Nazanin" pitchFamily="2" charset="-78"/>
              </a:rPr>
              <a:t>سه استراتژي وجود دارد: </a:t>
            </a:r>
            <a:endParaRPr lang="fa-IR" b="1" dirty="0" smtClean="0">
              <a:solidFill>
                <a:schemeClr val="accent2">
                  <a:lumMod val="50000"/>
                </a:schemeClr>
              </a:solidFill>
              <a:cs typeface="B Nazanin" pitchFamily="2" charset="-78"/>
            </a:endParaRPr>
          </a:p>
          <a:p>
            <a:pPr lvl="0" algn="just" rtl="1"/>
            <a:endParaRPr lang="en-US" dirty="0" smtClean="0">
              <a:cs typeface="B Nazanin" pitchFamily="2" charset="-78"/>
            </a:endParaRPr>
          </a:p>
          <a:p>
            <a:pPr lvl="0" algn="just" rtl="1"/>
            <a:r>
              <a:rPr lang="fa-IR" sz="2000" b="1" dirty="0" smtClean="0">
                <a:solidFill>
                  <a:schemeClr val="accent2">
                    <a:lumMod val="50000"/>
                  </a:schemeClr>
                </a:solidFill>
                <a:cs typeface="B Nazanin" pitchFamily="2" charset="-78"/>
              </a:rPr>
              <a:t>اجتناب كردن: </a:t>
            </a:r>
            <a:r>
              <a:rPr lang="fa-IR" b="1" dirty="0" smtClean="0">
                <a:cs typeface="B Nazanin" pitchFamily="2" charset="-78"/>
              </a:rPr>
              <a:t>در اين استراتژي، برنامه مديريت پروژه بگونه اي تغيير مي كند كه از وقوع ريسك جلوگيري شود و يا اثري بر روي اهداف پروژه نداشته باشد. برخي ريسك ها كه ممكن است در ابتداي پروژه رخ بدهند را مي توان با شفاف سازي و رفع نيازمندي ها، كسب اطلاعات، بهبود ارتباطات و يا جذب كارشناسان مورد نياز رفع كرد. </a:t>
            </a:r>
            <a:endParaRPr lang="en-US" dirty="0" smtClean="0">
              <a:cs typeface="B Nazanin" pitchFamily="2" charset="-78"/>
            </a:endParaRPr>
          </a:p>
          <a:p>
            <a:pPr algn="just"/>
            <a:endParaRPr lang="en-US" dirty="0">
              <a:cs typeface="B Nazanin" pitchFamily="2" charset="-7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7" name="Picture 1" descr="C:\Documents and Settings\m.kharratpour.ARPAGROUP\Desktop\1.png"/>
          <p:cNvPicPr>
            <a:picLocks noChangeAspect="1" noChangeArrowheads="1"/>
          </p:cNvPicPr>
          <p:nvPr/>
        </p:nvPicPr>
        <p:blipFill>
          <a:blip r:embed="rId2" cstate="print"/>
          <a:srcRect/>
          <a:stretch>
            <a:fillRect/>
          </a:stretch>
        </p:blipFill>
        <p:spPr bwMode="auto">
          <a:xfrm>
            <a:off x="228600" y="2514600"/>
            <a:ext cx="3352800" cy="1400211"/>
          </a:xfrm>
          <a:prstGeom prst="rect">
            <a:avLst/>
          </a:prstGeom>
          <a:noFill/>
        </p:spPr>
      </p:pic>
      <p:sp>
        <p:nvSpPr>
          <p:cNvPr id="2" name="Title 1"/>
          <p:cNvSpPr>
            <a:spLocks noGrp="1"/>
          </p:cNvSpPr>
          <p:nvPr>
            <p:ph type="title"/>
          </p:nvPr>
        </p:nvSpPr>
        <p:spPr>
          <a:xfrm>
            <a:off x="5486400" y="0"/>
            <a:ext cx="2743200" cy="3505200"/>
          </a:xfrm>
        </p:spPr>
        <p:txBody>
          <a:bodyPr>
            <a:normAutofit/>
          </a:bodyPr>
          <a:lstStyle/>
          <a:p>
            <a:pPr lvl="1" algn="ctr" rtl="1"/>
            <a:r>
              <a:rPr lang="fa-IR" b="1" u="sng" dirty="0" smtClean="0">
                <a:solidFill>
                  <a:schemeClr val="accent3">
                    <a:lumMod val="75000"/>
                  </a:schemeClr>
                </a:solidFill>
                <a:cs typeface="B Nazanin" pitchFamily="2" charset="-78"/>
              </a:rPr>
              <a:t>ویژگی های پروژه ؟</a:t>
            </a:r>
            <a:r>
              <a:rPr lang="fa-IR" b="1" u="sng" dirty="0" smtClean="0">
                <a:cs typeface="B Nazanin" pitchFamily="2" charset="-78"/>
              </a:rPr>
              <a:t/>
            </a:r>
            <a:br>
              <a:rPr lang="fa-IR" b="1" u="sng" dirty="0" smtClean="0">
                <a:cs typeface="B Nazanin" pitchFamily="2" charset="-78"/>
              </a:rPr>
            </a:br>
            <a:r>
              <a:rPr lang="fa-IR" b="1" dirty="0">
                <a:cs typeface="B Nazanin" pitchFamily="2" charset="-78"/>
              </a:rPr>
              <a:t> </a:t>
            </a:r>
            <a:r>
              <a:rPr lang="fa-IR" b="1" dirty="0" smtClean="0">
                <a:cs typeface="B Nazanin" pitchFamily="2" charset="-78"/>
              </a:rPr>
              <a:t/>
            </a:r>
            <a:br>
              <a:rPr lang="fa-IR" b="1" dirty="0" smtClean="0">
                <a:cs typeface="B Nazanin" pitchFamily="2" charset="-78"/>
              </a:rPr>
            </a:br>
            <a:r>
              <a:rPr lang="fa-IR" b="1" dirty="0" smtClean="0">
                <a:cs typeface="B Nazanin" pitchFamily="2" charset="-78"/>
              </a:rPr>
              <a:t>- موقتی </a:t>
            </a:r>
            <a:r>
              <a:rPr lang="fa-IR" b="1" dirty="0">
                <a:cs typeface="B Nazanin" pitchFamily="2" charset="-78"/>
              </a:rPr>
              <a:t>بودن </a:t>
            </a:r>
            <a:r>
              <a:rPr lang="en-US" sz="1600" dirty="0">
                <a:cs typeface="B Nazanin" pitchFamily="2" charset="-78"/>
              </a:rPr>
              <a:t/>
            </a:r>
            <a:br>
              <a:rPr lang="en-US" sz="1600" dirty="0">
                <a:cs typeface="B Nazanin" pitchFamily="2" charset="-78"/>
              </a:rPr>
            </a:br>
            <a:r>
              <a:rPr lang="fa-IR" b="1" dirty="0">
                <a:cs typeface="B Nazanin" pitchFamily="2" charset="-78"/>
              </a:rPr>
              <a:t> </a:t>
            </a:r>
            <a:r>
              <a:rPr lang="fa-IR" b="1" dirty="0">
                <a:solidFill>
                  <a:schemeClr val="accent6">
                    <a:lumMod val="75000"/>
                  </a:schemeClr>
                </a:solidFill>
                <a:cs typeface="B Nazanin" pitchFamily="2" charset="-78"/>
              </a:rPr>
              <a:t>محدودیت زمانی </a:t>
            </a:r>
            <a:r>
              <a:rPr lang="fa-IR" b="1" dirty="0" smtClean="0">
                <a:cs typeface="B Nazanin" pitchFamily="2" charset="-78"/>
              </a:rPr>
              <a:t/>
            </a:r>
            <a:br>
              <a:rPr lang="fa-IR" b="1" dirty="0" smtClean="0">
                <a:cs typeface="B Nazanin" pitchFamily="2" charset="-78"/>
              </a:rPr>
            </a:br>
            <a:r>
              <a:rPr lang="en-US" sz="1600" dirty="0">
                <a:cs typeface="B Nazanin" pitchFamily="2" charset="-78"/>
              </a:rPr>
              <a:t/>
            </a:r>
            <a:br>
              <a:rPr lang="en-US" sz="1600" dirty="0">
                <a:cs typeface="B Nazanin" pitchFamily="2" charset="-78"/>
              </a:rPr>
            </a:br>
            <a:r>
              <a:rPr lang="fa-IR" sz="1600" dirty="0" smtClean="0">
                <a:cs typeface="B Nazanin" pitchFamily="2" charset="-78"/>
              </a:rPr>
              <a:t>- </a:t>
            </a:r>
            <a:r>
              <a:rPr lang="fa-IR" b="1" dirty="0" smtClean="0">
                <a:cs typeface="B Nazanin" pitchFamily="2" charset="-78"/>
              </a:rPr>
              <a:t> </a:t>
            </a:r>
            <a:r>
              <a:rPr lang="fa-IR" b="1" dirty="0">
                <a:cs typeface="B Nazanin" pitchFamily="2" charset="-78"/>
              </a:rPr>
              <a:t>خاص بودن </a:t>
            </a:r>
            <a:r>
              <a:rPr lang="en-US" sz="1600" dirty="0">
                <a:cs typeface="B Nazanin" pitchFamily="2" charset="-78"/>
              </a:rPr>
              <a:t/>
            </a:r>
            <a:br>
              <a:rPr lang="en-US" sz="1600" dirty="0">
                <a:cs typeface="B Nazanin" pitchFamily="2" charset="-78"/>
              </a:rPr>
            </a:br>
            <a:r>
              <a:rPr lang="fa-IR" b="1" dirty="0">
                <a:solidFill>
                  <a:schemeClr val="accent6">
                    <a:lumMod val="75000"/>
                  </a:schemeClr>
                </a:solidFill>
                <a:cs typeface="B Nazanin" pitchFamily="2" charset="-78"/>
              </a:rPr>
              <a:t>سرویس و محصولات </a:t>
            </a:r>
            <a:r>
              <a:rPr lang="fa-IR" b="1" dirty="0" smtClean="0">
                <a:cs typeface="B Nazanin" pitchFamily="2" charset="-78"/>
              </a:rPr>
              <a:t/>
            </a:r>
            <a:br>
              <a:rPr lang="fa-IR" b="1" dirty="0" smtClean="0">
                <a:cs typeface="B Nazanin" pitchFamily="2" charset="-78"/>
              </a:rPr>
            </a:br>
            <a:r>
              <a:rPr lang="en-US" sz="1600" dirty="0">
                <a:cs typeface="B Nazanin" pitchFamily="2" charset="-78"/>
              </a:rPr>
              <a:t/>
            </a:r>
            <a:br>
              <a:rPr lang="en-US" sz="1600" dirty="0">
                <a:cs typeface="B Nazanin" pitchFamily="2" charset="-78"/>
              </a:rPr>
            </a:br>
            <a:r>
              <a:rPr lang="fa-IR" sz="1600" dirty="0" smtClean="0">
                <a:cs typeface="B Nazanin" pitchFamily="2" charset="-78"/>
              </a:rPr>
              <a:t>- </a:t>
            </a:r>
            <a:r>
              <a:rPr lang="fa-IR" b="1" dirty="0" smtClean="0">
                <a:cs typeface="B Nazanin" pitchFamily="2" charset="-78"/>
              </a:rPr>
              <a:t>تلاش </a:t>
            </a:r>
            <a:r>
              <a:rPr lang="fa-IR" b="1" dirty="0">
                <a:cs typeface="B Nazanin" pitchFamily="2" charset="-78"/>
              </a:rPr>
              <a:t>جهت پیشرفت </a:t>
            </a:r>
            <a:r>
              <a:rPr lang="en-US" sz="1600" dirty="0">
                <a:cs typeface="B Nazanin" pitchFamily="2" charset="-78"/>
              </a:rPr>
              <a:t/>
            </a:r>
            <a:br>
              <a:rPr lang="en-US" sz="1600" dirty="0">
                <a:cs typeface="B Nazanin" pitchFamily="2" charset="-78"/>
              </a:rPr>
            </a:br>
            <a:r>
              <a:rPr lang="fa-IR" sz="1600" dirty="0" smtClean="0">
                <a:cs typeface="B Nazanin" pitchFamily="2" charset="-78"/>
              </a:rPr>
              <a:t>- </a:t>
            </a:r>
            <a:r>
              <a:rPr lang="fa-IR" b="1" dirty="0" smtClean="0">
                <a:cs typeface="B Nazanin" pitchFamily="2" charset="-78"/>
              </a:rPr>
              <a:t>محدود </a:t>
            </a:r>
            <a:r>
              <a:rPr lang="fa-IR" b="1" dirty="0">
                <a:cs typeface="B Nazanin" pitchFamily="2" charset="-78"/>
              </a:rPr>
              <a:t>بودن بودجه</a:t>
            </a:r>
            <a:r>
              <a:rPr lang="en-US" sz="1600" dirty="0">
                <a:cs typeface="B Nazanin" pitchFamily="2" charset="-78"/>
              </a:rPr>
              <a:t/>
            </a:r>
            <a:br>
              <a:rPr lang="en-US" sz="1600" dirty="0">
                <a:cs typeface="B Nazanin" pitchFamily="2" charset="-78"/>
              </a:rPr>
            </a:br>
            <a:r>
              <a:rPr lang="fa-IR" b="1" u="sng" dirty="0" smtClean="0">
                <a:cs typeface="B Nazanin" pitchFamily="2" charset="-78"/>
              </a:rPr>
              <a:t> </a:t>
            </a:r>
            <a:r>
              <a:rPr lang="en-US" dirty="0" smtClean="0">
                <a:cs typeface="B Nazanin" pitchFamily="2" charset="-78"/>
              </a:rPr>
              <a:t/>
            </a:r>
            <a:br>
              <a:rPr lang="en-US" dirty="0" smtClean="0">
                <a:cs typeface="B Nazanin" pitchFamily="2" charset="-78"/>
              </a:rPr>
            </a:br>
            <a:endParaRPr lang="en-US" b="1" dirty="0">
              <a:cs typeface="B Nazanin" pitchFamily="2" charset="-78"/>
            </a:endParaRPr>
          </a:p>
        </p:txBody>
      </p:sp>
      <p:sp>
        <p:nvSpPr>
          <p:cNvPr id="4" name="Title 1"/>
          <p:cNvSpPr txBox="1">
            <a:spLocks/>
          </p:cNvSpPr>
          <p:nvPr/>
        </p:nvSpPr>
        <p:spPr>
          <a:xfrm>
            <a:off x="1600200" y="0"/>
            <a:ext cx="3429000" cy="2743200"/>
          </a:xfrm>
          <a:prstGeom prst="rect">
            <a:avLst/>
          </a:prstGeom>
        </p:spPr>
        <p:txBody>
          <a:bodyPr vert="horz" anchor="b">
            <a:normAutofit/>
          </a:bodyPr>
          <a:lstStyle/>
          <a:p>
            <a:pPr marL="0" lvl="1" algn="ctr" rtl="1"/>
            <a:r>
              <a:rPr lang="fa-IR" b="1" u="sng" dirty="0" smtClean="0">
                <a:solidFill>
                  <a:schemeClr val="accent3">
                    <a:lumMod val="75000"/>
                  </a:schemeClr>
                </a:solidFill>
                <a:cs typeface="B Nazanin" pitchFamily="2" charset="-78"/>
              </a:rPr>
              <a:t>مدیریت پروژه چیست؟</a:t>
            </a:r>
            <a:r>
              <a:rPr kumimoji="0" lang="fa-IR" sz="1800" b="1" i="0" u="sng" strike="noStrike" kern="0" cap="none" spc="0" normalizeH="0" baseline="0" noProof="0" dirty="0" smtClean="0">
                <a:ln>
                  <a:noFill/>
                </a:ln>
                <a:solidFill>
                  <a:sysClr val="windowText" lastClr="000000"/>
                </a:solidFill>
                <a:effectLst/>
                <a:uLnTx/>
                <a:uFillTx/>
                <a:cs typeface="B Nazanin" pitchFamily="2" charset="-78"/>
              </a:rPr>
              <a:t/>
            </a:r>
            <a:br>
              <a:rPr kumimoji="0" lang="fa-IR" sz="1800" b="1" i="0" u="sng" strike="noStrike" kern="0" cap="none" spc="0" normalizeH="0" baseline="0" noProof="0" dirty="0" smtClean="0">
                <a:ln>
                  <a:noFill/>
                </a:ln>
                <a:solidFill>
                  <a:sysClr val="windowText" lastClr="000000"/>
                </a:solidFill>
                <a:effectLst/>
                <a:uLnTx/>
                <a:uFillTx/>
                <a:cs typeface="B Nazanin" pitchFamily="2" charset="-78"/>
              </a:rPr>
            </a:br>
            <a:r>
              <a:rPr kumimoji="0" lang="fa-IR" sz="1800" b="1" i="0" u="none" strike="noStrike" kern="0" cap="none" spc="0" normalizeH="0" baseline="0" noProof="0" dirty="0" smtClean="0">
                <a:ln>
                  <a:noFill/>
                </a:ln>
                <a:solidFill>
                  <a:sysClr val="windowText" lastClr="000000"/>
                </a:solidFill>
                <a:effectLst/>
                <a:uLnTx/>
                <a:uFillTx/>
                <a:cs typeface="B Nazanin" pitchFamily="2" charset="-78"/>
              </a:rPr>
              <a:t> </a:t>
            </a:r>
            <a:br>
              <a:rPr kumimoji="0" lang="fa-IR" sz="1800" b="1" i="0" u="none" strike="noStrike" kern="0" cap="none" spc="0" normalizeH="0" baseline="0" noProof="0" dirty="0" smtClean="0">
                <a:ln>
                  <a:noFill/>
                </a:ln>
                <a:solidFill>
                  <a:sysClr val="windowText" lastClr="000000"/>
                </a:solidFill>
                <a:effectLst/>
                <a:uLnTx/>
                <a:uFillTx/>
                <a:cs typeface="B Nazanin" pitchFamily="2" charset="-78"/>
              </a:rPr>
            </a:br>
            <a:r>
              <a:rPr lang="fa-IR" b="1" dirty="0" smtClean="0"/>
              <a:t> </a:t>
            </a:r>
            <a:r>
              <a:rPr lang="fa-IR" b="1" dirty="0" smtClean="0">
                <a:cs typeface="B Nazanin" pitchFamily="2" charset="-78"/>
              </a:rPr>
              <a:t>مدیریت پروژه شامل </a:t>
            </a:r>
          </a:p>
          <a:p>
            <a:pPr marL="0" lvl="1" algn="ctr" rtl="1"/>
            <a:r>
              <a:rPr lang="fa-IR" b="1" dirty="0" smtClean="0">
                <a:cs typeface="B Nazanin" pitchFamily="2" charset="-78"/>
              </a:rPr>
              <a:t>برنامه ریزی ، </a:t>
            </a:r>
          </a:p>
          <a:p>
            <a:pPr marL="0" lvl="1" algn="ctr" rtl="1"/>
            <a:r>
              <a:rPr lang="fa-IR" b="1" dirty="0" smtClean="0">
                <a:cs typeface="B Nazanin" pitchFamily="2" charset="-78"/>
              </a:rPr>
              <a:t>نظارت بر پیشرفت و </a:t>
            </a:r>
          </a:p>
          <a:p>
            <a:pPr marL="0" lvl="1" algn="ctr" rtl="1"/>
            <a:r>
              <a:rPr lang="fa-IR" b="1" dirty="0" smtClean="0">
                <a:cs typeface="B Nazanin" pitchFamily="2" charset="-78"/>
              </a:rPr>
              <a:t>هدایت پروژه </a:t>
            </a:r>
          </a:p>
          <a:p>
            <a:pPr marL="0" lvl="1" algn="ctr" rtl="1"/>
            <a:r>
              <a:rPr lang="fa-IR" b="1" dirty="0" smtClean="0">
                <a:cs typeface="B Nazanin" pitchFamily="2" charset="-78"/>
              </a:rPr>
              <a:t>می شود. </a:t>
            </a:r>
            <a:r>
              <a:rPr kumimoji="0" lang="en-US" sz="1600" b="0" i="0" u="none" strike="noStrike" kern="0" cap="none" spc="0" normalizeH="0" baseline="0" noProof="0" dirty="0" smtClean="0">
                <a:ln>
                  <a:noFill/>
                </a:ln>
                <a:solidFill>
                  <a:sysClr val="windowText" lastClr="000000"/>
                </a:solidFill>
                <a:effectLst/>
                <a:uLnTx/>
                <a:uFillTx/>
                <a:cs typeface="B Nazanin" pitchFamily="2" charset="-78"/>
              </a:rPr>
              <a:t/>
            </a:r>
            <a:br>
              <a:rPr kumimoji="0" lang="en-US" sz="1600" b="0" i="0" u="none" strike="noStrike" kern="0" cap="none" spc="0" normalizeH="0" baseline="0" noProof="0" dirty="0" smtClean="0">
                <a:ln>
                  <a:noFill/>
                </a:ln>
                <a:solidFill>
                  <a:sysClr val="windowText" lastClr="000000"/>
                </a:solidFill>
                <a:effectLst/>
                <a:uLnTx/>
                <a:uFillTx/>
                <a:cs typeface="B Nazanin" pitchFamily="2" charset="-78"/>
              </a:rPr>
            </a:br>
            <a:r>
              <a:rPr kumimoji="0" lang="fa-IR" sz="1800" b="1" i="0" u="sng" strike="noStrike" kern="0" cap="none" spc="0" normalizeH="0" baseline="0" noProof="0" dirty="0" smtClean="0">
                <a:ln>
                  <a:noFill/>
                </a:ln>
                <a:solidFill>
                  <a:sysClr val="windowText" lastClr="000000"/>
                </a:solidFill>
                <a:effectLst/>
                <a:uLnTx/>
                <a:uFillTx/>
                <a:cs typeface="B Nazanin" pitchFamily="2" charset="-78"/>
              </a:rPr>
              <a:t> </a:t>
            </a:r>
            <a:r>
              <a:rPr kumimoji="0" lang="en-US" sz="1800" b="0" i="0" u="none" strike="noStrike" kern="0" cap="none" spc="0" normalizeH="0" baseline="0" noProof="0" dirty="0" smtClean="0">
                <a:ln>
                  <a:noFill/>
                </a:ln>
                <a:solidFill>
                  <a:sysClr val="windowText" lastClr="000000"/>
                </a:solidFill>
                <a:effectLst/>
                <a:uLnTx/>
                <a:uFillTx/>
                <a:cs typeface="B Nazanin" pitchFamily="2" charset="-78"/>
              </a:rPr>
              <a:t/>
            </a:r>
            <a:br>
              <a:rPr kumimoji="0" lang="en-US" sz="1800" b="0" i="0" u="none" strike="noStrike" kern="0" cap="none" spc="0" normalizeH="0" baseline="0" noProof="0" dirty="0" smtClean="0">
                <a:ln>
                  <a:noFill/>
                </a:ln>
                <a:solidFill>
                  <a:sysClr val="windowText" lastClr="000000"/>
                </a:solidFill>
                <a:effectLst/>
                <a:uLnTx/>
                <a:uFillTx/>
                <a:cs typeface="B Nazanin" pitchFamily="2" charset="-78"/>
              </a:rPr>
            </a:br>
            <a:endParaRPr kumimoji="0" lang="en-US" sz="1800" b="1" i="0" u="none" strike="noStrike" kern="0" cap="none" spc="0" normalizeH="0" baseline="0" noProof="0" dirty="0" smtClean="0">
              <a:ln>
                <a:noFill/>
              </a:ln>
              <a:solidFill>
                <a:sysClr val="windowText" lastClr="000000"/>
              </a:solidFill>
              <a:effectLst/>
              <a:uLnTx/>
              <a:uFillTx/>
              <a:cs typeface="B Nazanin" pitchFamily="2" charset="-78"/>
            </a:endParaRPr>
          </a:p>
        </p:txBody>
      </p:sp>
      <p:sp>
        <p:nvSpPr>
          <p:cNvPr id="6" name="Title 1"/>
          <p:cNvSpPr txBox="1">
            <a:spLocks/>
          </p:cNvSpPr>
          <p:nvPr/>
        </p:nvSpPr>
        <p:spPr>
          <a:xfrm>
            <a:off x="3505200" y="3276600"/>
            <a:ext cx="3124200" cy="2743200"/>
          </a:xfrm>
          <a:prstGeom prst="rect">
            <a:avLst/>
          </a:prstGeom>
        </p:spPr>
        <p:txBody>
          <a:bodyPr vert="horz" anchor="b">
            <a:normAutofit/>
          </a:bodyPr>
          <a:lstStyle/>
          <a:p>
            <a:pPr marL="0" lvl="1" algn="ctr" rtl="1"/>
            <a:r>
              <a:rPr kumimoji="0" lang="fa-IR" sz="1800" b="1" i="0" u="sng" strike="noStrike" kern="0" cap="none" spc="0" normalizeH="0" baseline="0" noProof="0" dirty="0" smtClean="0">
                <a:ln>
                  <a:noFill/>
                </a:ln>
                <a:solidFill>
                  <a:schemeClr val="accent3">
                    <a:lumMod val="75000"/>
                  </a:schemeClr>
                </a:solidFill>
                <a:effectLst/>
                <a:uLnTx/>
                <a:uFillTx/>
                <a:cs typeface="B Nazanin" pitchFamily="2" charset="-78"/>
              </a:rPr>
              <a:t>ویژگی های یک مدیر پروژه ؟</a:t>
            </a:r>
            <a:r>
              <a:rPr kumimoji="0" lang="fa-IR" sz="1800" b="1" i="0" u="sng" strike="noStrike" kern="0" cap="none" spc="0" normalizeH="0" baseline="0" noProof="0" dirty="0" smtClean="0">
                <a:ln>
                  <a:noFill/>
                </a:ln>
                <a:solidFill>
                  <a:sysClr val="windowText" lastClr="000000"/>
                </a:solidFill>
                <a:effectLst/>
                <a:uLnTx/>
                <a:uFillTx/>
                <a:cs typeface="B Nazanin" pitchFamily="2" charset="-78"/>
              </a:rPr>
              <a:t/>
            </a:r>
            <a:br>
              <a:rPr kumimoji="0" lang="fa-IR" sz="1800" b="1" i="0" u="sng" strike="noStrike" kern="0" cap="none" spc="0" normalizeH="0" baseline="0" noProof="0" dirty="0" smtClean="0">
                <a:ln>
                  <a:noFill/>
                </a:ln>
                <a:solidFill>
                  <a:sysClr val="windowText" lastClr="000000"/>
                </a:solidFill>
                <a:effectLst/>
                <a:uLnTx/>
                <a:uFillTx/>
                <a:cs typeface="B Nazanin" pitchFamily="2" charset="-78"/>
              </a:rPr>
            </a:br>
            <a:r>
              <a:rPr kumimoji="0" lang="fa-IR" sz="1800" b="1" i="0" u="none" strike="noStrike" kern="0" cap="none" spc="0" normalizeH="0" baseline="0" noProof="0" dirty="0" smtClean="0">
                <a:ln>
                  <a:noFill/>
                </a:ln>
                <a:solidFill>
                  <a:sysClr val="windowText" lastClr="000000"/>
                </a:solidFill>
                <a:effectLst/>
                <a:uLnTx/>
                <a:uFillTx/>
                <a:cs typeface="B Nazanin" pitchFamily="2" charset="-78"/>
              </a:rPr>
              <a:t> </a:t>
            </a:r>
            <a:br>
              <a:rPr kumimoji="0" lang="fa-IR" sz="1800" b="1" i="0" u="none" strike="noStrike" kern="0" cap="none" spc="0" normalizeH="0" baseline="0" noProof="0" dirty="0" smtClean="0">
                <a:ln>
                  <a:noFill/>
                </a:ln>
                <a:solidFill>
                  <a:sysClr val="windowText" lastClr="000000"/>
                </a:solidFill>
                <a:effectLst/>
                <a:uLnTx/>
                <a:uFillTx/>
                <a:cs typeface="B Nazanin" pitchFamily="2" charset="-78"/>
              </a:rPr>
            </a:br>
            <a:r>
              <a:rPr lang="fa-IR" b="1" dirty="0" smtClean="0">
                <a:cs typeface="B Nazanin" pitchFamily="2" charset="-78"/>
              </a:rPr>
              <a:t>دانش مدیریت پروژه عبارت است از دانش تجزیه ایده به اقلام قابل تحویل </a:t>
            </a:r>
          </a:p>
          <a:p>
            <a:pPr marL="0" lvl="1" algn="ctr" rtl="1"/>
            <a:r>
              <a:rPr lang="fa-IR" b="1" dirty="0" smtClean="0">
                <a:cs typeface="B Nazanin" pitchFamily="2" charset="-78"/>
              </a:rPr>
              <a:t>و مستندکردن قراردادها</a:t>
            </a:r>
          </a:p>
          <a:p>
            <a:pPr marL="0" lvl="1" algn="ctr" rtl="1"/>
            <a:r>
              <a:rPr lang="fa-IR" b="1" dirty="0" smtClean="0">
                <a:cs typeface="B Nazanin" pitchFamily="2" charset="-78"/>
              </a:rPr>
              <a:t> و ترکیب اقلام قابل تحویل.</a:t>
            </a:r>
            <a:endParaRPr lang="en-US" dirty="0" smtClean="0">
              <a:cs typeface="B Nazanin" pitchFamily="2" charset="-78"/>
            </a:endParaRPr>
          </a:p>
          <a:p>
            <a:pPr marL="0" marR="0" lvl="1" indent="0" algn="ctr" defTabSz="914400" rtl="1"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Text" lastClr="000000"/>
                </a:solidFill>
                <a:effectLst/>
                <a:uLnTx/>
                <a:uFillTx/>
                <a:cs typeface="B Nazanin" pitchFamily="2" charset="-78"/>
              </a:rPr>
              <a:t/>
            </a:r>
            <a:br>
              <a:rPr kumimoji="0" lang="en-US" sz="1600" b="0" i="0" u="none" strike="noStrike" kern="0" cap="none" spc="0" normalizeH="0" baseline="0" noProof="0" dirty="0" smtClean="0">
                <a:ln>
                  <a:noFill/>
                </a:ln>
                <a:solidFill>
                  <a:sysClr val="windowText" lastClr="000000"/>
                </a:solidFill>
                <a:effectLst/>
                <a:uLnTx/>
                <a:uFillTx/>
                <a:cs typeface="B Nazanin" pitchFamily="2" charset="-78"/>
              </a:rPr>
            </a:br>
            <a:r>
              <a:rPr kumimoji="0" lang="fa-IR" sz="1800" b="1" i="0" u="sng" strike="noStrike" kern="0" cap="none" spc="0" normalizeH="0" baseline="0" noProof="0" dirty="0" smtClean="0">
                <a:ln>
                  <a:noFill/>
                </a:ln>
                <a:solidFill>
                  <a:sysClr val="windowText" lastClr="000000"/>
                </a:solidFill>
                <a:effectLst/>
                <a:uLnTx/>
                <a:uFillTx/>
                <a:cs typeface="B Nazanin" pitchFamily="2" charset="-78"/>
              </a:rPr>
              <a:t> </a:t>
            </a:r>
            <a:r>
              <a:rPr kumimoji="0" lang="en-US" sz="1800" b="0" i="0" u="none" strike="noStrike" kern="0" cap="none" spc="0" normalizeH="0" baseline="0" noProof="0" dirty="0" smtClean="0">
                <a:ln>
                  <a:noFill/>
                </a:ln>
                <a:solidFill>
                  <a:sysClr val="windowText" lastClr="000000"/>
                </a:solidFill>
                <a:effectLst/>
                <a:uLnTx/>
                <a:uFillTx/>
                <a:cs typeface="B Nazanin" pitchFamily="2" charset="-78"/>
              </a:rPr>
              <a:t/>
            </a:r>
            <a:br>
              <a:rPr kumimoji="0" lang="en-US" sz="1800" b="0" i="0" u="none" strike="noStrike" kern="0" cap="none" spc="0" normalizeH="0" baseline="0" noProof="0" dirty="0" smtClean="0">
                <a:ln>
                  <a:noFill/>
                </a:ln>
                <a:solidFill>
                  <a:sysClr val="windowText" lastClr="000000"/>
                </a:solidFill>
                <a:effectLst/>
                <a:uLnTx/>
                <a:uFillTx/>
                <a:cs typeface="B Nazanin" pitchFamily="2" charset="-78"/>
              </a:rPr>
            </a:br>
            <a:endParaRPr kumimoji="0" lang="en-US" sz="1800" b="1" i="0" u="none" strike="noStrike" kern="0" cap="none" spc="0" normalizeH="0" baseline="0" noProof="0" dirty="0" smtClean="0">
              <a:ln>
                <a:noFill/>
              </a:ln>
              <a:solidFill>
                <a:sysClr val="windowText" lastClr="000000"/>
              </a:solidFill>
              <a:effectLst/>
              <a:uLnTx/>
              <a:uFillTx/>
              <a:cs typeface="B Nazanin" pitchFamily="2" charset="-78"/>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81000"/>
            <a:ext cx="8458200" cy="5257800"/>
          </a:xfrm>
        </p:spPr>
        <p:txBody>
          <a:bodyPr>
            <a:noAutofit/>
          </a:bodyPr>
          <a:lstStyle/>
          <a:p>
            <a:pPr lvl="0" algn="just" rtl="1"/>
            <a:r>
              <a:rPr lang="fa-IR" sz="2000" b="1" dirty="0" smtClean="0">
                <a:solidFill>
                  <a:schemeClr val="accent1">
                    <a:lumMod val="50000"/>
                  </a:schemeClr>
                </a:solidFill>
                <a:cs typeface="B Nazanin" pitchFamily="2" charset="-78"/>
              </a:rPr>
              <a:t>انتقال: </a:t>
            </a:r>
            <a:r>
              <a:rPr lang="fa-IR" sz="2000" b="1" dirty="0" smtClean="0">
                <a:solidFill>
                  <a:schemeClr val="tx1"/>
                </a:solidFill>
                <a:cs typeface="B Nazanin" pitchFamily="2" charset="-78"/>
              </a:rPr>
              <a:t>در اين روش مي توان ريسك و يا اثرات ناشي از آن را</a:t>
            </a:r>
            <a:r>
              <a:rPr lang="fa-IR" sz="2000" b="1" dirty="0" smtClean="0">
                <a:solidFill>
                  <a:schemeClr val="accent2">
                    <a:lumMod val="50000"/>
                  </a:schemeClr>
                </a:solidFill>
                <a:cs typeface="B Nazanin" pitchFamily="2" charset="-78"/>
              </a:rPr>
              <a:t> به شخص سومي منتقل كرد و بدين وسيله مسئوليت رفع آن ريسك به شخصي خارج سازمان منتقل مي شود. </a:t>
            </a:r>
            <a:r>
              <a:rPr lang="fa-IR" sz="2000" b="1" dirty="0" smtClean="0">
                <a:solidFill>
                  <a:schemeClr val="tx1"/>
                </a:solidFill>
                <a:cs typeface="B Nazanin" pitchFamily="2" charset="-78"/>
              </a:rPr>
              <a:t>اين روش در مقابله با ريسك هاي مالي بسيار كارآمد است. به عنوان مثال استفاده از قراردادهاي هزينه- نوع[1] ريسك هزينه را به شخص خريدار منتقل مي كند (در اين نوع قرارداد </a:t>
            </a:r>
            <a:r>
              <a:rPr lang="en-US" sz="2000" b="1" dirty="0" smtClean="0">
                <a:solidFill>
                  <a:schemeClr val="tx1"/>
                </a:solidFill>
                <a:cs typeface="B Nazanin" pitchFamily="2" charset="-78"/>
              </a:rPr>
              <a:t>Cost-Type</a:t>
            </a:r>
            <a:r>
              <a:rPr lang="fa-IR" sz="2000" b="1" dirty="0" smtClean="0">
                <a:solidFill>
                  <a:schemeClr val="tx1"/>
                </a:solidFill>
                <a:cs typeface="B Nazanin" pitchFamily="2" charset="-78"/>
              </a:rPr>
              <a:t> ، پيمانكار تنها كار را اجرا مي كند و صورت وضعيت هاي خريد را جهت پرداخت عينا به كارفرما منتقل مي كند.) در حاليكه قرارداد هزينه ثابت[2]، ريسك هزينه را به فروشنده منتقل مي كند.(در اين نوع قرارداد، پيمانكار در ازاي مبلغ ثابتي كه در ابتداي قرار داد تعيين مي شود، موظف است كاري را انجام دهد و كليه هزينه هايي كه براي انجام آن كار انجام مي دهد بر عهده خود پيمانكار است.)</a:t>
            </a:r>
            <a:br>
              <a:rPr lang="fa-IR" sz="2000" b="1" dirty="0" smtClean="0">
                <a:solidFill>
                  <a:schemeClr val="tx1"/>
                </a:solidFill>
                <a:cs typeface="B Nazanin" pitchFamily="2" charset="-78"/>
              </a:rPr>
            </a:br>
            <a:r>
              <a:rPr lang="en-US" sz="2000" dirty="0" smtClean="0">
                <a:solidFill>
                  <a:schemeClr val="tx1"/>
                </a:solidFill>
                <a:cs typeface="B Nazanin" pitchFamily="2" charset="-78"/>
              </a:rPr>
              <a:t/>
            </a:r>
            <a:br>
              <a:rPr lang="en-US" sz="2000" dirty="0" smtClean="0">
                <a:solidFill>
                  <a:schemeClr val="tx1"/>
                </a:solidFill>
                <a:cs typeface="B Nazanin" pitchFamily="2" charset="-78"/>
              </a:rPr>
            </a:br>
            <a:r>
              <a:rPr lang="fa-IR" sz="2000" b="1" dirty="0" smtClean="0">
                <a:solidFill>
                  <a:schemeClr val="accent1">
                    <a:lumMod val="50000"/>
                  </a:schemeClr>
                </a:solidFill>
                <a:cs typeface="B Nazanin" pitchFamily="2" charset="-78"/>
              </a:rPr>
              <a:t>تخفيف دادن: </a:t>
            </a:r>
            <a:r>
              <a:rPr lang="fa-IR" sz="2000" b="1" dirty="0" smtClean="0">
                <a:solidFill>
                  <a:schemeClr val="tx1"/>
                </a:solidFill>
                <a:cs typeface="B Nazanin" pitchFamily="2" charset="-78"/>
              </a:rPr>
              <a:t>تخفيف در ريسك به معناي اقدام جهت كاهش احتمال و يا اثر ريسك بر روي اهداف پروژه است. معمولا اقدام پيشگيرانه براي كاهش اثرات و احتمال ريسك ها بسيار موثر تر از رفع خرابي هاي ناشي از اين ريسك ها بعد از به وقوع پيوستن است. </a:t>
            </a:r>
            <a:r>
              <a:rPr lang="fa-IR" sz="2000" b="1" dirty="0" smtClean="0">
                <a:solidFill>
                  <a:schemeClr val="accent2">
                    <a:lumMod val="50000"/>
                  </a:schemeClr>
                </a:solidFill>
                <a:cs typeface="B Nazanin" pitchFamily="2" charset="-78"/>
              </a:rPr>
              <a:t>انجام فرآيند هايي كه پيچيدگي كمتري دارند، انجام تست هاي بيشتر و يا انتخاب پيمانكار بهتر نمونه هايي از اقدامات تخفيف دهنده مي باشند. </a:t>
            </a:r>
            <a:r>
              <a:rPr lang="fa-IR" sz="2000" b="1" dirty="0" smtClean="0">
                <a:solidFill>
                  <a:schemeClr val="tx1"/>
                </a:solidFill>
                <a:cs typeface="B Nazanin" pitchFamily="2" charset="-78"/>
              </a:rPr>
              <a:t>ممكن است براي تخفيف در ريسك، لازم باشد كه نمونه هاي اوليه تهيه شود تا برخي ريسك ها با تغيير در طراحي يا ساخت تخفيف پيدا كنند. </a:t>
            </a:r>
            <a:r>
              <a:rPr lang="en-US" sz="2000" dirty="0" smtClean="0">
                <a:solidFill>
                  <a:schemeClr val="tx1"/>
                </a:solidFill>
                <a:cs typeface="B Nazanin" pitchFamily="2" charset="-78"/>
              </a:rPr>
              <a:t/>
            </a:r>
            <a:br>
              <a:rPr lang="en-US" sz="2000" dirty="0" smtClean="0">
                <a:solidFill>
                  <a:schemeClr val="tx1"/>
                </a:solidFill>
                <a:cs typeface="B Nazanin" pitchFamily="2" charset="-78"/>
              </a:rPr>
            </a:br>
            <a:endParaRPr lang="en-US" sz="2000" dirty="0">
              <a:solidFill>
                <a:schemeClr val="tx1"/>
              </a:solidFill>
              <a:cs typeface="B Nazanin" pitchFamily="2" charset="-78"/>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7400" y="228600"/>
            <a:ext cx="5410200" cy="762000"/>
          </a:xfrm>
        </p:spPr>
        <p:txBody>
          <a:bodyPr anchor="t">
            <a:normAutofit fontScale="90000"/>
          </a:bodyPr>
          <a:lstStyle/>
          <a:p>
            <a:pPr algn="ctr" rtl="1"/>
            <a:r>
              <a:rPr lang="fa-IR" sz="2400" b="1" u="sng" dirty="0" smtClean="0">
                <a:solidFill>
                  <a:schemeClr val="accent1">
                    <a:lumMod val="50000"/>
                  </a:schemeClr>
                </a:solidFill>
                <a:cs typeface="B Nazanin" pitchFamily="2" charset="-78"/>
              </a:rPr>
              <a:t>استراتژي هايي براي ريسك هاي مثبت يا فرصت ها:</a:t>
            </a:r>
            <a:r>
              <a:rPr lang="en-US" sz="2400" b="1" dirty="0" smtClean="0">
                <a:solidFill>
                  <a:schemeClr val="accent1">
                    <a:lumMod val="50000"/>
                  </a:schemeClr>
                </a:solidFill>
                <a:cs typeface="B Nazanin" pitchFamily="2" charset="-78"/>
              </a:rPr>
              <a:t/>
            </a:r>
            <a:br>
              <a:rPr lang="en-US" sz="2400" b="1" dirty="0" smtClean="0">
                <a:solidFill>
                  <a:schemeClr val="accent1">
                    <a:lumMod val="50000"/>
                  </a:schemeClr>
                </a:solidFill>
                <a:cs typeface="B Nazanin" pitchFamily="2" charset="-78"/>
              </a:rPr>
            </a:br>
            <a:endParaRPr lang="en-US" sz="2400" b="1" dirty="0">
              <a:solidFill>
                <a:schemeClr val="accent1">
                  <a:lumMod val="50000"/>
                </a:schemeClr>
              </a:solidFill>
              <a:cs typeface="B Nazanin" pitchFamily="2" charset="-78"/>
            </a:endParaRPr>
          </a:p>
        </p:txBody>
      </p:sp>
      <p:sp>
        <p:nvSpPr>
          <p:cNvPr id="4" name="TextBox 3"/>
          <p:cNvSpPr txBox="1"/>
          <p:nvPr/>
        </p:nvSpPr>
        <p:spPr>
          <a:xfrm>
            <a:off x="228600" y="914400"/>
            <a:ext cx="8305800" cy="3200876"/>
          </a:xfrm>
          <a:prstGeom prst="rect">
            <a:avLst/>
          </a:prstGeom>
          <a:noFill/>
        </p:spPr>
        <p:txBody>
          <a:bodyPr wrap="square" rtlCol="0">
            <a:spAutoFit/>
          </a:bodyPr>
          <a:lstStyle/>
          <a:p>
            <a:pPr lvl="0" algn="just" rtl="1"/>
            <a:r>
              <a:rPr lang="fa-IR" b="1" dirty="0" smtClean="0">
                <a:cs typeface="B Nazanin" pitchFamily="2" charset="-78"/>
              </a:rPr>
              <a:t>2 نوع عكس العمل براي مواجه با ريسك هاي مثبت وجود دارد كه عبارتند از: </a:t>
            </a:r>
          </a:p>
          <a:p>
            <a:pPr lvl="0" algn="just" rtl="1"/>
            <a:endParaRPr lang="en-US" b="1" dirty="0" smtClean="0">
              <a:cs typeface="B Nazanin" pitchFamily="2" charset="-78"/>
            </a:endParaRPr>
          </a:p>
          <a:p>
            <a:pPr marL="457200" lvl="0" indent="-457200" algn="just" rtl="1"/>
            <a:r>
              <a:rPr lang="fa-IR" sz="2000" b="1" dirty="0" smtClean="0">
                <a:solidFill>
                  <a:schemeClr val="accent2">
                    <a:lumMod val="50000"/>
                  </a:schemeClr>
                </a:solidFill>
                <a:cs typeface="B Nazanin" pitchFamily="2" charset="-78"/>
              </a:rPr>
              <a:t>1. بهره برداري كردن: </a:t>
            </a:r>
            <a:r>
              <a:rPr lang="fa-IR" b="1" dirty="0" smtClean="0">
                <a:cs typeface="B Nazanin" pitchFamily="2" charset="-78"/>
              </a:rPr>
              <a:t>در اين استراتژي تلاش مي شود تا با بررسي عوامل ايجاد ريسك مثبت، از اين عوامل براي ايجاد بهبود در پروژه جاري و يا پروژه هاي بعدي استفاده كرد. به عنوان مثال استفاده از پيمانكاري كه داراي زمان تحويل كمتري نسبت به ساير پيمانكاران مي باشد، مي تواند در پروژه هاي آتي يا ساير قسمت هاي پروژه به كاهش زمان پروژه كمك كند. </a:t>
            </a:r>
          </a:p>
          <a:p>
            <a:pPr marL="342900" lvl="0" indent="-342900" algn="just" rtl="1"/>
            <a:endParaRPr lang="en-US" b="1" dirty="0" smtClean="0">
              <a:cs typeface="B Nazanin" pitchFamily="2" charset="-78"/>
            </a:endParaRPr>
          </a:p>
          <a:p>
            <a:pPr lvl="0" algn="just" rtl="1"/>
            <a:r>
              <a:rPr lang="fa-IR" b="1" dirty="0" smtClean="0">
                <a:solidFill>
                  <a:schemeClr val="accent2">
                    <a:lumMod val="50000"/>
                  </a:schemeClr>
                </a:solidFill>
                <a:cs typeface="B Nazanin" pitchFamily="2" charset="-78"/>
              </a:rPr>
              <a:t>2. </a:t>
            </a:r>
            <a:r>
              <a:rPr lang="fa-IR" sz="2000" b="1" dirty="0" smtClean="0">
                <a:solidFill>
                  <a:schemeClr val="accent2">
                    <a:lumMod val="50000"/>
                  </a:schemeClr>
                </a:solidFill>
                <a:cs typeface="B Nazanin" pitchFamily="2" charset="-78"/>
              </a:rPr>
              <a:t>سهيم كردن: </a:t>
            </a:r>
            <a:r>
              <a:rPr lang="fa-IR" b="1" dirty="0" smtClean="0">
                <a:cs typeface="B Nazanin" pitchFamily="2" charset="-78"/>
              </a:rPr>
              <a:t>سهيم كردن به معني آن است كه ريسك مثبت را با شخصي خارج از سازمان سهيم كنيم تا وي بتواند استفاده بهتري از اين ريسك مثبت بكند. به عنوان مثال براي شركت هاي با اهداف توليدي خاص مي توان از اين روش استفاده كرد و در نتيجه امكانات را با شرايط بهتري از آنها دريافت كرد. </a:t>
            </a:r>
            <a:endParaRPr lang="en-US" b="1" dirty="0" smtClean="0">
              <a:cs typeface="B Nazanin" pitchFamily="2" charset="-78"/>
            </a:endParaRPr>
          </a:p>
          <a:p>
            <a:pPr algn="just"/>
            <a:endParaRPr lang="en-US" b="1" dirty="0">
              <a:cs typeface="B Nazanin" pitchFamily="2" charset="-78"/>
            </a:endParaRPr>
          </a:p>
        </p:txBody>
      </p:sp>
      <p:sp>
        <p:nvSpPr>
          <p:cNvPr id="5" name="TextBox 4"/>
          <p:cNvSpPr txBox="1"/>
          <p:nvPr/>
        </p:nvSpPr>
        <p:spPr>
          <a:xfrm>
            <a:off x="2895600" y="4343401"/>
            <a:ext cx="3429000" cy="830997"/>
          </a:xfrm>
          <a:prstGeom prst="rect">
            <a:avLst/>
          </a:prstGeom>
          <a:noFill/>
        </p:spPr>
        <p:txBody>
          <a:bodyPr wrap="square" rtlCol="0" anchor="t">
            <a:spAutoFit/>
          </a:bodyPr>
          <a:lstStyle/>
          <a:p>
            <a:pPr algn="r" rtl="1"/>
            <a:r>
              <a:rPr lang="ar-SA" sz="2400" b="1" u="sng" dirty="0" smtClean="0">
                <a:solidFill>
                  <a:schemeClr val="accent2">
                    <a:lumMod val="50000"/>
                  </a:schemeClr>
                </a:solidFill>
                <a:cs typeface="B Nazanin" pitchFamily="2" charset="-78"/>
              </a:rPr>
              <a:t>زمانبندی</a:t>
            </a:r>
            <a:r>
              <a:rPr lang="en-US" sz="2400" b="1" u="sng" dirty="0" smtClean="0">
                <a:solidFill>
                  <a:schemeClr val="accent2">
                    <a:lumMod val="50000"/>
                  </a:schemeClr>
                </a:solidFill>
                <a:cs typeface="B Nazanin" pitchFamily="2" charset="-78"/>
              </a:rPr>
              <a:t>(Scheduling)</a:t>
            </a:r>
            <a:r>
              <a:rPr lang="ar-SA" sz="2400" b="1" dirty="0" smtClean="0">
                <a:solidFill>
                  <a:schemeClr val="accent2">
                    <a:lumMod val="50000"/>
                  </a:schemeClr>
                </a:solidFill>
                <a:cs typeface="B Nazanin" pitchFamily="2" charset="-78"/>
              </a:rPr>
              <a:t>: </a:t>
            </a:r>
            <a:endParaRPr lang="en-US" sz="2400" b="1" dirty="0" smtClean="0">
              <a:solidFill>
                <a:schemeClr val="accent2">
                  <a:lumMod val="50000"/>
                </a:schemeClr>
              </a:solidFill>
              <a:cs typeface="B Nazanin" pitchFamily="2" charset="-78"/>
            </a:endParaRPr>
          </a:p>
          <a:p>
            <a:pPr algn="r" rtl="1"/>
            <a:endParaRPr lang="en-US" sz="2400" b="1" dirty="0">
              <a:solidFill>
                <a:schemeClr val="accent2">
                  <a:lumMod val="50000"/>
                </a:schemeClr>
              </a:solidFill>
              <a:cs typeface="B Nazanin" pitchFamily="2" charset="-78"/>
            </a:endParaRPr>
          </a:p>
        </p:txBody>
      </p:sp>
      <p:sp>
        <p:nvSpPr>
          <p:cNvPr id="6" name="TextBox 5"/>
          <p:cNvSpPr txBox="1"/>
          <p:nvPr/>
        </p:nvSpPr>
        <p:spPr>
          <a:xfrm>
            <a:off x="304800" y="4800600"/>
            <a:ext cx="7848600" cy="646331"/>
          </a:xfrm>
          <a:prstGeom prst="rect">
            <a:avLst/>
          </a:prstGeom>
          <a:noFill/>
        </p:spPr>
        <p:txBody>
          <a:bodyPr wrap="square" rtlCol="0">
            <a:spAutoFit/>
          </a:bodyPr>
          <a:lstStyle/>
          <a:p>
            <a:pPr algn="r" rtl="1"/>
            <a:r>
              <a:rPr lang="ar-SA" b="1" dirty="0" smtClean="0">
                <a:cs typeface="B Nazanin" pitchFamily="2" charset="-78"/>
              </a:rPr>
              <a:t>تخصیص منابع به فعالیت ها و تعیین زمان شروع و پایان فعالیت ها را زمانبندی گویند.</a:t>
            </a:r>
            <a:endParaRPr lang="en-US" b="1" dirty="0" smtClean="0">
              <a:cs typeface="B Nazanin" pitchFamily="2" charset="-78"/>
            </a:endParaRPr>
          </a:p>
          <a:p>
            <a:pPr algn="r" rtl="1"/>
            <a:endParaRPr lang="en-US" b="1" dirty="0">
              <a:cs typeface="B Nazanin" pitchFamily="2" charset="-78"/>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8400" y="0"/>
            <a:ext cx="4495800" cy="1143000"/>
          </a:xfrm>
        </p:spPr>
        <p:txBody>
          <a:bodyPr>
            <a:normAutofit/>
          </a:bodyPr>
          <a:lstStyle/>
          <a:p>
            <a:pPr algn="ctr" rtl="1"/>
            <a:r>
              <a:rPr lang="ar-SA" sz="2800" b="1" u="sng" dirty="0" smtClean="0">
                <a:solidFill>
                  <a:schemeClr val="accent2">
                    <a:lumMod val="50000"/>
                  </a:schemeClr>
                </a:solidFill>
                <a:cs typeface="B Nazanin" pitchFamily="2" charset="-78"/>
              </a:rPr>
              <a:t>ورودی های موردنیاز در زمانبندی :</a:t>
            </a:r>
            <a:r>
              <a:rPr lang="en-US" sz="2800" b="1" dirty="0" smtClean="0">
                <a:solidFill>
                  <a:schemeClr val="accent2">
                    <a:lumMod val="50000"/>
                  </a:schemeClr>
                </a:solidFill>
                <a:cs typeface="B Nazanin" pitchFamily="2" charset="-78"/>
              </a:rPr>
              <a:t/>
            </a:r>
            <a:br>
              <a:rPr lang="en-US" sz="2800" b="1" dirty="0" smtClean="0">
                <a:solidFill>
                  <a:schemeClr val="accent2">
                    <a:lumMod val="50000"/>
                  </a:schemeClr>
                </a:solidFill>
                <a:cs typeface="B Nazanin" pitchFamily="2" charset="-78"/>
              </a:rPr>
            </a:br>
            <a:endParaRPr lang="en-US" sz="2800" b="1" dirty="0">
              <a:solidFill>
                <a:schemeClr val="accent2">
                  <a:lumMod val="50000"/>
                </a:schemeClr>
              </a:solidFill>
              <a:cs typeface="B Nazanin" pitchFamily="2" charset="-78"/>
            </a:endParaRPr>
          </a:p>
        </p:txBody>
      </p:sp>
      <p:sp>
        <p:nvSpPr>
          <p:cNvPr id="4" name="TextBox 3"/>
          <p:cNvSpPr txBox="1"/>
          <p:nvPr/>
        </p:nvSpPr>
        <p:spPr>
          <a:xfrm>
            <a:off x="152400" y="990600"/>
            <a:ext cx="7848600" cy="4524315"/>
          </a:xfrm>
          <a:prstGeom prst="rect">
            <a:avLst/>
          </a:prstGeom>
          <a:noFill/>
        </p:spPr>
        <p:txBody>
          <a:bodyPr wrap="square" rtlCol="0">
            <a:spAutoFit/>
          </a:bodyPr>
          <a:lstStyle/>
          <a:p>
            <a:pPr lvl="0" algn="r" rtl="1"/>
            <a:r>
              <a:rPr lang="fa-IR" b="1" dirty="0" smtClean="0">
                <a:cs typeface="B Nazanin" pitchFamily="2" charset="-78"/>
              </a:rPr>
              <a:t>1.</a:t>
            </a:r>
            <a:r>
              <a:rPr lang="ar-SA" b="1" dirty="0" smtClean="0">
                <a:cs typeface="B Nazanin" pitchFamily="2" charset="-78"/>
              </a:rPr>
              <a:t>نمودار شبکه ای پروژه مان</a:t>
            </a:r>
            <a:endParaRPr lang="en-US" b="1" dirty="0" smtClean="0">
              <a:cs typeface="B Nazanin" pitchFamily="2" charset="-78"/>
            </a:endParaRPr>
          </a:p>
          <a:p>
            <a:pPr lvl="0" algn="r" rtl="1"/>
            <a:r>
              <a:rPr lang="fa-IR" b="1" dirty="0" smtClean="0">
                <a:cs typeface="B Nazanin" pitchFamily="2" charset="-78"/>
              </a:rPr>
              <a:t>2. </a:t>
            </a:r>
            <a:r>
              <a:rPr lang="ar-SA" b="1" dirty="0" smtClean="0">
                <a:cs typeface="B Nazanin" pitchFamily="2" charset="-78"/>
              </a:rPr>
              <a:t>برآورد مدت زمان انجام فعالیت ها</a:t>
            </a:r>
            <a:endParaRPr lang="en-US" b="1" dirty="0" smtClean="0">
              <a:cs typeface="B Nazanin" pitchFamily="2" charset="-78"/>
            </a:endParaRPr>
          </a:p>
          <a:p>
            <a:pPr lvl="0" algn="r" rtl="1"/>
            <a:r>
              <a:rPr lang="fa-IR" b="1" dirty="0" smtClean="0">
                <a:cs typeface="B Nazanin" pitchFamily="2" charset="-78"/>
              </a:rPr>
              <a:t>- </a:t>
            </a:r>
            <a:r>
              <a:rPr lang="ar-SA" b="1" dirty="0" smtClean="0">
                <a:cs typeface="B Nazanin" pitchFamily="2" charset="-78"/>
              </a:rPr>
              <a:t>انتخاب پیمانکاران و برآورد زمانی از آنها</a:t>
            </a:r>
            <a:endParaRPr lang="en-US" b="1" dirty="0" smtClean="0">
              <a:cs typeface="B Nazanin" pitchFamily="2" charset="-78"/>
            </a:endParaRPr>
          </a:p>
          <a:p>
            <a:pPr lvl="0" algn="r" rtl="1"/>
            <a:r>
              <a:rPr lang="fa-IR" b="1" dirty="0" smtClean="0">
                <a:cs typeface="B Nazanin" pitchFamily="2" charset="-78"/>
              </a:rPr>
              <a:t>- </a:t>
            </a:r>
            <a:r>
              <a:rPr lang="ar-SA" b="1" dirty="0" smtClean="0">
                <a:cs typeface="B Nazanin" pitchFamily="2" charset="-78"/>
              </a:rPr>
              <a:t>استفاده از نظر کارشناسی خبره ها</a:t>
            </a:r>
            <a:endParaRPr lang="en-US" b="1" dirty="0" smtClean="0">
              <a:cs typeface="B Nazanin" pitchFamily="2" charset="-78"/>
            </a:endParaRPr>
          </a:p>
          <a:p>
            <a:pPr lvl="0" algn="r" rtl="1"/>
            <a:r>
              <a:rPr lang="fa-IR" b="1" dirty="0" smtClean="0">
                <a:cs typeface="B Nazanin" pitchFamily="2" charset="-78"/>
              </a:rPr>
              <a:t>- </a:t>
            </a:r>
            <a:r>
              <a:rPr lang="ar-SA" b="1" dirty="0" smtClean="0">
                <a:cs typeface="B Nazanin" pitchFamily="2" charset="-78"/>
              </a:rPr>
              <a:t>زمانبندی از فعالیت هائی که مشابه آن را قبلاً انجام داده ایم.</a:t>
            </a:r>
            <a:endParaRPr lang="en-US" b="1" dirty="0" smtClean="0">
              <a:cs typeface="B Nazanin" pitchFamily="2" charset="-78"/>
            </a:endParaRPr>
          </a:p>
          <a:p>
            <a:pPr lvl="0" algn="r" rtl="1"/>
            <a:r>
              <a:rPr lang="fa-IR" b="1" dirty="0" smtClean="0">
                <a:cs typeface="B Nazanin" pitchFamily="2" charset="-78"/>
              </a:rPr>
              <a:t>- </a:t>
            </a:r>
            <a:r>
              <a:rPr lang="ar-SA" b="1" dirty="0" smtClean="0">
                <a:cs typeface="B Nazanin" pitchFamily="2" charset="-78"/>
              </a:rPr>
              <a:t>زمانسنجی فعالیت در صورت امکان</a:t>
            </a:r>
            <a:endParaRPr lang="en-US" b="1" dirty="0" smtClean="0">
              <a:cs typeface="B Nazanin" pitchFamily="2" charset="-78"/>
            </a:endParaRPr>
          </a:p>
          <a:p>
            <a:pPr lvl="0" algn="r" rtl="1"/>
            <a:r>
              <a:rPr lang="fa-IR" b="1" dirty="0" smtClean="0">
                <a:cs typeface="B Nazanin" pitchFamily="2" charset="-78"/>
              </a:rPr>
              <a:t>3. </a:t>
            </a:r>
            <a:r>
              <a:rPr lang="ar-SA" b="1" dirty="0" smtClean="0">
                <a:cs typeface="B Nazanin" pitchFamily="2" charset="-78"/>
              </a:rPr>
              <a:t>برآورد منابع مورد نیاز</a:t>
            </a:r>
            <a:endParaRPr lang="en-US" b="1" dirty="0" smtClean="0">
              <a:cs typeface="B Nazanin" pitchFamily="2" charset="-78"/>
            </a:endParaRPr>
          </a:p>
          <a:p>
            <a:pPr lvl="0" algn="r" rtl="1"/>
            <a:r>
              <a:rPr lang="fa-IR" b="1" dirty="0" smtClean="0">
                <a:cs typeface="B Nazanin" pitchFamily="2" charset="-78"/>
              </a:rPr>
              <a:t>4. </a:t>
            </a:r>
            <a:r>
              <a:rPr lang="ar-SA" b="1" dirty="0" smtClean="0">
                <a:cs typeface="B Nazanin" pitchFamily="2" charset="-78"/>
              </a:rPr>
              <a:t>وضعیت منابع در دسترس </a:t>
            </a:r>
            <a:endParaRPr lang="en-US" b="1" dirty="0" smtClean="0">
              <a:cs typeface="B Nazanin" pitchFamily="2" charset="-78"/>
            </a:endParaRPr>
          </a:p>
          <a:p>
            <a:pPr lvl="0" algn="r" rtl="1"/>
            <a:r>
              <a:rPr lang="fa-IR" b="1" dirty="0" smtClean="0">
                <a:cs typeface="B Nazanin" pitchFamily="2" charset="-78"/>
              </a:rPr>
              <a:t>5. </a:t>
            </a:r>
            <a:r>
              <a:rPr lang="ar-SA" b="1" dirty="0" smtClean="0">
                <a:cs typeface="B Nazanin" pitchFamily="2" charset="-78"/>
              </a:rPr>
              <a:t>تقویم کاری</a:t>
            </a:r>
            <a:endParaRPr lang="en-US" b="1" dirty="0" smtClean="0">
              <a:cs typeface="B Nazanin" pitchFamily="2" charset="-78"/>
            </a:endParaRPr>
          </a:p>
          <a:p>
            <a:pPr lvl="0" algn="r" rtl="1"/>
            <a:r>
              <a:rPr lang="fa-IR" b="1" dirty="0" smtClean="0">
                <a:cs typeface="B Nazanin" pitchFamily="2" charset="-78"/>
              </a:rPr>
              <a:t>6. </a:t>
            </a:r>
            <a:r>
              <a:rPr lang="ar-SA" b="1" dirty="0" smtClean="0">
                <a:cs typeface="B Nazanin" pitchFamily="2" charset="-78"/>
              </a:rPr>
              <a:t>محدودیت ها </a:t>
            </a:r>
            <a:endParaRPr lang="en-US" b="1" dirty="0" smtClean="0">
              <a:cs typeface="B Nazanin" pitchFamily="2" charset="-78"/>
            </a:endParaRPr>
          </a:p>
          <a:p>
            <a:pPr lvl="0" algn="r" rtl="1"/>
            <a:r>
              <a:rPr lang="fa-IR" b="1" dirty="0" smtClean="0">
                <a:cs typeface="B Nazanin" pitchFamily="2" charset="-78"/>
              </a:rPr>
              <a:t>- </a:t>
            </a:r>
            <a:r>
              <a:rPr lang="ar-SA" b="1" dirty="0" smtClean="0">
                <a:cs typeface="B Nazanin" pitchFamily="2" charset="-78"/>
              </a:rPr>
              <a:t>تاریخ هائی که از قبل تعیین کردیم</a:t>
            </a:r>
            <a:endParaRPr lang="en-US" b="1" dirty="0" smtClean="0">
              <a:cs typeface="B Nazanin" pitchFamily="2" charset="-78"/>
            </a:endParaRPr>
          </a:p>
          <a:p>
            <a:pPr lvl="0" algn="r" rtl="1"/>
            <a:r>
              <a:rPr lang="fa-IR" b="1" dirty="0" smtClean="0">
                <a:cs typeface="B Nazanin" pitchFamily="2" charset="-78"/>
              </a:rPr>
              <a:t>- </a:t>
            </a:r>
            <a:r>
              <a:rPr lang="ar-SA" b="1" dirty="0" smtClean="0">
                <a:cs typeface="B Nazanin" pitchFamily="2" charset="-78"/>
              </a:rPr>
              <a:t>مراحل مهم و تأثیر گذار </a:t>
            </a:r>
            <a:endParaRPr lang="en-US" b="1" dirty="0" smtClean="0">
              <a:cs typeface="B Nazanin" pitchFamily="2" charset="-78"/>
            </a:endParaRPr>
          </a:p>
          <a:p>
            <a:pPr lvl="0" algn="r" rtl="1"/>
            <a:r>
              <a:rPr lang="fa-IR" b="1" dirty="0" smtClean="0">
                <a:cs typeface="B Nazanin" pitchFamily="2" charset="-78"/>
              </a:rPr>
              <a:t>7. </a:t>
            </a:r>
            <a:r>
              <a:rPr lang="ar-SA" b="1" dirty="0" smtClean="0">
                <a:cs typeface="B Nazanin" pitchFamily="2" charset="-78"/>
              </a:rPr>
              <a:t>تأخیرها</a:t>
            </a:r>
            <a:endParaRPr lang="en-US" b="1" dirty="0" smtClean="0">
              <a:cs typeface="B Nazanin" pitchFamily="2" charset="-78"/>
            </a:endParaRPr>
          </a:p>
          <a:p>
            <a:pPr algn="r" rtl="1"/>
            <a:r>
              <a:rPr lang="ar-SA" b="1" dirty="0" smtClean="0">
                <a:cs typeface="B Nazanin" pitchFamily="2" charset="-78"/>
              </a:rPr>
              <a:t>(توجه داشته باشید موارد اشاره شده به ترتیب توالی که نوشته شده است لزوماً نباید انجام پذیرد مثلاً مورد تأخیرها میتواند زودتر از تقویم کاری مشخص کنیم.)</a:t>
            </a:r>
            <a:endParaRPr lang="en-US" b="1" dirty="0" smtClean="0">
              <a:cs typeface="B Nazanin" pitchFamily="2" charset="-78"/>
            </a:endParaRPr>
          </a:p>
          <a:p>
            <a:pPr algn="r"/>
            <a:endParaRPr lang="en-US" b="1" dirty="0">
              <a:cs typeface="B Nazanin" pitchFamily="2" charset="-78"/>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0"/>
            <a:ext cx="5715000" cy="1020762"/>
          </a:xfrm>
        </p:spPr>
        <p:txBody>
          <a:bodyPr>
            <a:noAutofit/>
          </a:bodyPr>
          <a:lstStyle/>
          <a:p>
            <a:pPr algn="ctr" rtl="1"/>
            <a:r>
              <a:rPr lang="ar-SA" sz="2800" b="1" u="sng" dirty="0" smtClean="0">
                <a:solidFill>
                  <a:schemeClr val="accent2">
                    <a:lumMod val="50000"/>
                  </a:schemeClr>
                </a:solidFill>
                <a:cs typeface="B Nazanin" pitchFamily="2" charset="-78"/>
              </a:rPr>
              <a:t>ابزارهای و تکنیک های تدوین زمانبندی :</a:t>
            </a:r>
            <a:r>
              <a:rPr lang="en-US" sz="2800" b="1" dirty="0" smtClean="0">
                <a:solidFill>
                  <a:schemeClr val="accent2">
                    <a:lumMod val="50000"/>
                  </a:schemeClr>
                </a:solidFill>
                <a:cs typeface="B Nazanin" pitchFamily="2" charset="-78"/>
              </a:rPr>
              <a:t/>
            </a:r>
            <a:br>
              <a:rPr lang="en-US" sz="2800" b="1" dirty="0" smtClean="0">
                <a:solidFill>
                  <a:schemeClr val="accent2">
                    <a:lumMod val="50000"/>
                  </a:schemeClr>
                </a:solidFill>
                <a:cs typeface="B Nazanin" pitchFamily="2" charset="-78"/>
              </a:rPr>
            </a:br>
            <a:endParaRPr lang="en-US" sz="2800" b="1" dirty="0">
              <a:solidFill>
                <a:schemeClr val="accent2">
                  <a:lumMod val="50000"/>
                </a:schemeClr>
              </a:solidFill>
              <a:cs typeface="B Nazanin" pitchFamily="2" charset="-78"/>
            </a:endParaRPr>
          </a:p>
        </p:txBody>
      </p:sp>
      <p:sp>
        <p:nvSpPr>
          <p:cNvPr id="4" name="TextBox 3"/>
          <p:cNvSpPr txBox="1"/>
          <p:nvPr/>
        </p:nvSpPr>
        <p:spPr>
          <a:xfrm>
            <a:off x="2895600" y="685800"/>
            <a:ext cx="4343400" cy="1477328"/>
          </a:xfrm>
          <a:prstGeom prst="rect">
            <a:avLst/>
          </a:prstGeom>
          <a:noFill/>
        </p:spPr>
        <p:txBody>
          <a:bodyPr wrap="square" rtlCol="0">
            <a:spAutoFit/>
          </a:bodyPr>
          <a:lstStyle/>
          <a:p>
            <a:pPr lvl="0" algn="r" rtl="1"/>
            <a:r>
              <a:rPr lang="fa-IR" b="1" dirty="0" smtClean="0">
                <a:solidFill>
                  <a:schemeClr val="accent3">
                    <a:lumMod val="50000"/>
                  </a:schemeClr>
                </a:solidFill>
                <a:cs typeface="B Nazanin" pitchFamily="2" charset="-78"/>
              </a:rPr>
              <a:t>1. </a:t>
            </a:r>
            <a:r>
              <a:rPr lang="ar-SA" b="1" dirty="0" smtClean="0">
                <a:solidFill>
                  <a:schemeClr val="accent3">
                    <a:lumMod val="50000"/>
                  </a:schemeClr>
                </a:solidFill>
                <a:cs typeface="B Nazanin" pitchFamily="2" charset="-78"/>
              </a:rPr>
              <a:t>تجزیه و تحلیل ریاضی</a:t>
            </a:r>
            <a:endParaRPr lang="en-US" b="1" dirty="0" smtClean="0">
              <a:solidFill>
                <a:schemeClr val="accent3">
                  <a:lumMod val="50000"/>
                </a:schemeClr>
              </a:solidFill>
              <a:cs typeface="B Nazanin" pitchFamily="2" charset="-78"/>
            </a:endParaRPr>
          </a:p>
          <a:p>
            <a:pPr lvl="0" algn="ctr" rtl="1"/>
            <a:r>
              <a:rPr lang="fa-IR" b="1" dirty="0" smtClean="0">
                <a:cs typeface="B Nazanin" pitchFamily="2" charset="-78"/>
              </a:rPr>
              <a:t>- </a:t>
            </a:r>
            <a:r>
              <a:rPr lang="ar-SA" b="1" dirty="0" smtClean="0">
                <a:cs typeface="B Nazanin" pitchFamily="2" charset="-78"/>
              </a:rPr>
              <a:t>روش </a:t>
            </a:r>
            <a:r>
              <a:rPr lang="en-US" b="1" dirty="0" smtClean="0">
                <a:cs typeface="B Nazanin" pitchFamily="2" charset="-78"/>
              </a:rPr>
              <a:t>CPM</a:t>
            </a:r>
          </a:p>
          <a:p>
            <a:pPr lvl="0" algn="ctr" rtl="1"/>
            <a:r>
              <a:rPr lang="fa-IR" b="1" dirty="0" smtClean="0">
                <a:cs typeface="B Nazanin" pitchFamily="2" charset="-78"/>
              </a:rPr>
              <a:t>- روش </a:t>
            </a:r>
            <a:r>
              <a:rPr lang="en-US" b="1" dirty="0" smtClean="0">
                <a:cs typeface="B Nazanin" pitchFamily="2" charset="-78"/>
              </a:rPr>
              <a:t>GERT</a:t>
            </a:r>
          </a:p>
          <a:p>
            <a:pPr lvl="0" algn="ctr" rtl="1"/>
            <a:r>
              <a:rPr lang="fa-IR" b="1" dirty="0" smtClean="0">
                <a:cs typeface="B Nazanin" pitchFamily="2" charset="-78"/>
              </a:rPr>
              <a:t>- روش </a:t>
            </a:r>
            <a:r>
              <a:rPr lang="en-US" b="1" dirty="0" smtClean="0">
                <a:cs typeface="B Nazanin" pitchFamily="2" charset="-78"/>
              </a:rPr>
              <a:t>PERT</a:t>
            </a:r>
          </a:p>
          <a:p>
            <a:pPr algn="ctr"/>
            <a:endParaRPr lang="en-US" b="1" dirty="0">
              <a:cs typeface="B Nazanin" pitchFamily="2" charset="-78"/>
            </a:endParaRPr>
          </a:p>
        </p:txBody>
      </p:sp>
      <p:sp>
        <p:nvSpPr>
          <p:cNvPr id="5" name="TextBox 4"/>
          <p:cNvSpPr txBox="1"/>
          <p:nvPr/>
        </p:nvSpPr>
        <p:spPr>
          <a:xfrm>
            <a:off x="228600" y="1905000"/>
            <a:ext cx="7010400" cy="2031325"/>
          </a:xfrm>
          <a:prstGeom prst="rect">
            <a:avLst/>
          </a:prstGeom>
          <a:noFill/>
        </p:spPr>
        <p:txBody>
          <a:bodyPr wrap="square" rtlCol="0">
            <a:spAutoFit/>
          </a:bodyPr>
          <a:lstStyle/>
          <a:p>
            <a:pPr lvl="0" algn="r" rtl="1"/>
            <a:r>
              <a:rPr lang="fa-IR" b="1" dirty="0" smtClean="0">
                <a:solidFill>
                  <a:schemeClr val="accent3">
                    <a:lumMod val="50000"/>
                  </a:schemeClr>
                </a:solidFill>
                <a:cs typeface="B Nazanin" pitchFamily="2" charset="-78"/>
              </a:rPr>
              <a:t>2. </a:t>
            </a:r>
            <a:r>
              <a:rPr lang="ar-SA" b="1" dirty="0" smtClean="0">
                <a:solidFill>
                  <a:schemeClr val="accent3">
                    <a:lumMod val="50000"/>
                  </a:schemeClr>
                </a:solidFill>
                <a:cs typeface="B Nazanin" pitchFamily="2" charset="-78"/>
              </a:rPr>
              <a:t>فشرده کردن زمان ها</a:t>
            </a:r>
            <a:endParaRPr lang="en-US" b="1" dirty="0" smtClean="0">
              <a:solidFill>
                <a:schemeClr val="accent3">
                  <a:lumMod val="50000"/>
                </a:schemeClr>
              </a:solidFill>
              <a:cs typeface="B Nazanin" pitchFamily="2" charset="-78"/>
            </a:endParaRPr>
          </a:p>
          <a:p>
            <a:pPr lvl="0" algn="r" rtl="1"/>
            <a:r>
              <a:rPr lang="fa-IR" b="1" dirty="0" smtClean="0">
                <a:cs typeface="B Nazanin" pitchFamily="2" charset="-78"/>
              </a:rPr>
              <a:t>- انجام ضربتی فعالیت ها ( </a:t>
            </a:r>
            <a:r>
              <a:rPr lang="en-US" sz="1600" b="1" dirty="0" smtClean="0">
                <a:cs typeface="B Nazanin" pitchFamily="2" charset="-78"/>
              </a:rPr>
              <a:t>Crashing</a:t>
            </a:r>
            <a:r>
              <a:rPr lang="fa-IR" b="1" dirty="0" smtClean="0">
                <a:cs typeface="B Nazanin" pitchFamily="2" charset="-78"/>
              </a:rPr>
              <a:t>) (با افزایش منابع)</a:t>
            </a:r>
            <a:endParaRPr lang="en-US" b="1" dirty="0" smtClean="0">
              <a:cs typeface="B Nazanin" pitchFamily="2" charset="-78"/>
            </a:endParaRPr>
          </a:p>
          <a:p>
            <a:pPr lvl="0" algn="r" rtl="1"/>
            <a:r>
              <a:rPr lang="fa-IR" b="1" dirty="0" smtClean="0">
                <a:cs typeface="B Nazanin" pitchFamily="2" charset="-78"/>
              </a:rPr>
              <a:t>- انجام موازی فعالیت ها (</a:t>
            </a:r>
            <a:r>
              <a:rPr lang="en-US" sz="1600" b="1" dirty="0" smtClean="0">
                <a:cs typeface="B Nazanin" pitchFamily="2" charset="-78"/>
              </a:rPr>
              <a:t>Fast Tracking</a:t>
            </a:r>
            <a:r>
              <a:rPr lang="fa-IR" b="1" dirty="0" smtClean="0">
                <a:cs typeface="B Nazanin" pitchFamily="2" charset="-78"/>
              </a:rPr>
              <a:t>) </a:t>
            </a:r>
            <a:endParaRPr lang="en-US" b="1" dirty="0" smtClean="0">
              <a:cs typeface="B Nazanin" pitchFamily="2" charset="-78"/>
            </a:endParaRPr>
          </a:p>
          <a:p>
            <a:pPr lvl="0" algn="r" rtl="1"/>
            <a:r>
              <a:rPr lang="fa-IR" b="1" dirty="0" smtClean="0">
                <a:cs typeface="B Nazanin" pitchFamily="2" charset="-78"/>
              </a:rPr>
              <a:t>- شبیه سازی( </a:t>
            </a:r>
            <a:r>
              <a:rPr lang="en-US" sz="1600" b="1" dirty="0" smtClean="0">
                <a:cs typeface="B Nazanin" pitchFamily="2" charset="-78"/>
              </a:rPr>
              <a:t>Mont Carlo</a:t>
            </a:r>
            <a:r>
              <a:rPr lang="fa-IR" b="1" dirty="0" smtClean="0">
                <a:cs typeface="B Nazanin" pitchFamily="2" charset="-78"/>
              </a:rPr>
              <a:t>) (</a:t>
            </a:r>
            <a:r>
              <a:rPr lang="en-US" sz="1600" b="1" dirty="0" smtClean="0">
                <a:cs typeface="B Nazanin" pitchFamily="2" charset="-78"/>
              </a:rPr>
              <a:t>MSP</a:t>
            </a:r>
            <a:r>
              <a:rPr lang="en-US" b="1" dirty="0" smtClean="0">
                <a:cs typeface="B Nazanin" pitchFamily="2" charset="-78"/>
              </a:rPr>
              <a:t> </a:t>
            </a:r>
            <a:r>
              <a:rPr lang="fa-IR" b="1" dirty="0" smtClean="0">
                <a:cs typeface="B Nazanin" pitchFamily="2" charset="-78"/>
              </a:rPr>
              <a:t> و پریماورا این قابلیت را دارند)</a:t>
            </a:r>
            <a:endParaRPr lang="en-US" b="1" dirty="0" smtClean="0">
              <a:cs typeface="B Nazanin" pitchFamily="2" charset="-78"/>
            </a:endParaRPr>
          </a:p>
          <a:p>
            <a:pPr lvl="0" algn="r" rtl="1"/>
            <a:r>
              <a:rPr lang="fa-IR" b="1" dirty="0" smtClean="0">
                <a:cs typeface="B Nazanin" pitchFamily="2" charset="-78"/>
              </a:rPr>
              <a:t>- روش های ابتاکر هموارسازی منابع (</a:t>
            </a:r>
            <a:r>
              <a:rPr lang="en-US" sz="1600" b="1" dirty="0" smtClean="0">
                <a:cs typeface="B Nazanin" pitchFamily="2" charset="-78"/>
              </a:rPr>
              <a:t>Resource Leveling</a:t>
            </a:r>
            <a:r>
              <a:rPr lang="fa-IR" b="1" dirty="0" smtClean="0">
                <a:cs typeface="B Nazanin" pitchFamily="2" charset="-78"/>
              </a:rPr>
              <a:t>)</a:t>
            </a:r>
            <a:endParaRPr lang="en-US" b="1" dirty="0" smtClean="0">
              <a:cs typeface="B Nazanin" pitchFamily="2" charset="-78"/>
            </a:endParaRPr>
          </a:p>
          <a:p>
            <a:pPr lvl="0" algn="r" rtl="1"/>
            <a:r>
              <a:rPr lang="fa-IR" b="1" dirty="0" smtClean="0">
                <a:cs typeface="B Nazanin" pitchFamily="2" charset="-78"/>
              </a:rPr>
              <a:t>- نرم افزارهای مدیریت پروژه (</a:t>
            </a:r>
            <a:r>
              <a:rPr lang="en-US" sz="1600" b="1" dirty="0" smtClean="0">
                <a:cs typeface="B Nazanin" pitchFamily="2" charset="-78"/>
              </a:rPr>
              <a:t>PMIS</a:t>
            </a:r>
            <a:r>
              <a:rPr lang="fa-IR" b="1" dirty="0" smtClean="0">
                <a:cs typeface="B Nazanin" pitchFamily="2" charset="-78"/>
              </a:rPr>
              <a:t>)</a:t>
            </a:r>
            <a:endParaRPr lang="en-US" b="1" dirty="0" smtClean="0">
              <a:cs typeface="B Nazanin" pitchFamily="2" charset="-78"/>
            </a:endParaRPr>
          </a:p>
          <a:p>
            <a:pPr algn="r"/>
            <a:endParaRPr lang="en-US" b="1" dirty="0">
              <a:cs typeface="B Nazanin" pitchFamily="2" charset="-78"/>
            </a:endParaRPr>
          </a:p>
        </p:txBody>
      </p:sp>
      <p:sp>
        <p:nvSpPr>
          <p:cNvPr id="6" name="TextBox 5"/>
          <p:cNvSpPr txBox="1"/>
          <p:nvPr/>
        </p:nvSpPr>
        <p:spPr>
          <a:xfrm>
            <a:off x="457200" y="3886200"/>
            <a:ext cx="7620000" cy="2308324"/>
          </a:xfrm>
          <a:prstGeom prst="rect">
            <a:avLst/>
          </a:prstGeom>
          <a:noFill/>
        </p:spPr>
        <p:txBody>
          <a:bodyPr wrap="square" rtlCol="0">
            <a:spAutoFit/>
          </a:bodyPr>
          <a:lstStyle/>
          <a:p>
            <a:pPr lvl="0" algn="ctr" rtl="1"/>
            <a:r>
              <a:rPr lang="en-US" b="1" dirty="0" smtClean="0">
                <a:cs typeface="B Nazanin" pitchFamily="2" charset="-78"/>
              </a:rPr>
              <a:t>CPM,PERT</a:t>
            </a:r>
            <a:endParaRPr lang="en-US" dirty="0" smtClean="0">
              <a:cs typeface="B Nazanin" pitchFamily="2" charset="-78"/>
            </a:endParaRPr>
          </a:p>
          <a:p>
            <a:pPr algn="r" rtl="1"/>
            <a:r>
              <a:rPr lang="fa-IR" b="1" dirty="0" smtClean="0">
                <a:cs typeface="B Nazanin" pitchFamily="2" charset="-78"/>
              </a:rPr>
              <a:t>روش های نمایش پروژه به شکل شبکه های منطبق بر منطق پیشنیازی.</a:t>
            </a:r>
          </a:p>
          <a:p>
            <a:pPr algn="r" rtl="1"/>
            <a:endParaRPr lang="en-US" dirty="0" smtClean="0">
              <a:cs typeface="B Nazanin" pitchFamily="2" charset="-78"/>
            </a:endParaRPr>
          </a:p>
          <a:p>
            <a:pPr lvl="0" algn="r" rtl="1"/>
            <a:r>
              <a:rPr lang="fa-IR" b="1" dirty="0" smtClean="0">
                <a:solidFill>
                  <a:schemeClr val="accent3">
                    <a:lumMod val="50000"/>
                  </a:schemeClr>
                </a:solidFill>
                <a:cs typeface="B Nazanin" pitchFamily="2" charset="-78"/>
              </a:rPr>
              <a:t>- تفاوت 2 روش </a:t>
            </a:r>
            <a:r>
              <a:rPr lang="en-US" b="1" dirty="0" smtClean="0">
                <a:solidFill>
                  <a:schemeClr val="accent3">
                    <a:lumMod val="50000"/>
                  </a:schemeClr>
                </a:solidFill>
                <a:cs typeface="B Nazanin" pitchFamily="2" charset="-78"/>
              </a:rPr>
              <a:t>CPM</a:t>
            </a:r>
            <a:r>
              <a:rPr lang="fa-IR" b="1" dirty="0" smtClean="0">
                <a:solidFill>
                  <a:schemeClr val="accent3">
                    <a:lumMod val="50000"/>
                  </a:schemeClr>
                </a:solidFill>
                <a:cs typeface="B Nazanin" pitchFamily="2" charset="-78"/>
              </a:rPr>
              <a:t> و </a:t>
            </a:r>
            <a:r>
              <a:rPr lang="en-US" b="1" dirty="0" smtClean="0">
                <a:solidFill>
                  <a:schemeClr val="accent3">
                    <a:lumMod val="50000"/>
                  </a:schemeClr>
                </a:solidFill>
                <a:cs typeface="B Nazanin" pitchFamily="2" charset="-78"/>
              </a:rPr>
              <a:t>PERT</a:t>
            </a:r>
            <a:r>
              <a:rPr lang="fa-IR" b="1" dirty="0" smtClean="0">
                <a:solidFill>
                  <a:schemeClr val="accent3">
                    <a:lumMod val="50000"/>
                  </a:schemeClr>
                </a:solidFill>
                <a:cs typeface="B Nazanin" pitchFamily="2" charset="-78"/>
              </a:rPr>
              <a:t> چیست؟ </a:t>
            </a:r>
            <a:endParaRPr lang="en-US" dirty="0" smtClean="0">
              <a:solidFill>
                <a:schemeClr val="accent3">
                  <a:lumMod val="50000"/>
                </a:schemeClr>
              </a:solidFill>
              <a:cs typeface="B Nazanin" pitchFamily="2" charset="-78"/>
            </a:endParaRPr>
          </a:p>
          <a:p>
            <a:pPr lvl="0" algn="ctr" rtl="1"/>
            <a:r>
              <a:rPr lang="fa-IR" b="1" dirty="0" smtClean="0">
                <a:solidFill>
                  <a:schemeClr val="accent2">
                    <a:lumMod val="50000"/>
                  </a:schemeClr>
                </a:solidFill>
                <a:cs typeface="B Nazanin" pitchFamily="2" charset="-78"/>
              </a:rPr>
              <a:t>زمانها در </a:t>
            </a:r>
            <a:r>
              <a:rPr lang="en-US" b="1" dirty="0" smtClean="0">
                <a:solidFill>
                  <a:schemeClr val="accent2">
                    <a:lumMod val="50000"/>
                  </a:schemeClr>
                </a:solidFill>
                <a:cs typeface="B Nazanin" pitchFamily="2" charset="-78"/>
              </a:rPr>
              <a:t>CPM</a:t>
            </a:r>
            <a:r>
              <a:rPr lang="fa-IR" b="1" dirty="0" smtClean="0">
                <a:solidFill>
                  <a:schemeClr val="accent2">
                    <a:lumMod val="50000"/>
                  </a:schemeClr>
                </a:solidFill>
                <a:cs typeface="B Nazanin" pitchFamily="2" charset="-78"/>
              </a:rPr>
              <a:t> قطعی و در </a:t>
            </a:r>
            <a:r>
              <a:rPr lang="en-US" b="1" dirty="0" smtClean="0">
                <a:solidFill>
                  <a:schemeClr val="accent2">
                    <a:lumMod val="50000"/>
                  </a:schemeClr>
                </a:solidFill>
                <a:cs typeface="B Nazanin" pitchFamily="2" charset="-78"/>
              </a:rPr>
              <a:t>PERT</a:t>
            </a:r>
            <a:r>
              <a:rPr lang="fa-IR" b="1" dirty="0" smtClean="0">
                <a:solidFill>
                  <a:schemeClr val="accent2">
                    <a:lumMod val="50000"/>
                  </a:schemeClr>
                </a:solidFill>
                <a:cs typeface="B Nazanin" pitchFamily="2" charset="-78"/>
              </a:rPr>
              <a:t> احتمالی است.</a:t>
            </a:r>
            <a:endParaRPr lang="en-US" dirty="0" smtClean="0">
              <a:solidFill>
                <a:schemeClr val="accent2">
                  <a:lumMod val="50000"/>
                </a:schemeClr>
              </a:solidFill>
              <a:cs typeface="B Nazanin" pitchFamily="2" charset="-78"/>
            </a:endParaRPr>
          </a:p>
          <a:p>
            <a:pPr lvl="0" algn="ctr" rtl="1"/>
            <a:r>
              <a:rPr lang="fa-IR" b="1" dirty="0" smtClean="0">
                <a:cs typeface="B Nazanin" pitchFamily="2" charset="-78"/>
              </a:rPr>
              <a:t>بررسی زمان با روش </a:t>
            </a:r>
            <a:r>
              <a:rPr lang="en-US" b="1" dirty="0" smtClean="0">
                <a:cs typeface="B Nazanin" pitchFamily="2" charset="-78"/>
              </a:rPr>
              <a:t>CPM</a:t>
            </a:r>
            <a:r>
              <a:rPr lang="fa-IR" b="1" dirty="0" smtClean="0">
                <a:cs typeface="B Nazanin" pitchFamily="2" charset="-78"/>
              </a:rPr>
              <a:t> متداول تر است.(در </a:t>
            </a:r>
            <a:r>
              <a:rPr lang="en-US" b="1" dirty="0" smtClean="0">
                <a:cs typeface="B Nazanin" pitchFamily="2" charset="-78"/>
              </a:rPr>
              <a:t>MSP </a:t>
            </a:r>
            <a:r>
              <a:rPr lang="fa-IR" b="1" dirty="0" smtClean="0">
                <a:cs typeface="B Nazanin" pitchFamily="2" charset="-78"/>
              </a:rPr>
              <a:t>به طور عادی و معمول این کار صورت میگیرد و اگر بخواهید میتوانید از تحلیل </a:t>
            </a:r>
            <a:r>
              <a:rPr lang="en-US" b="1" dirty="0" smtClean="0">
                <a:cs typeface="B Nazanin" pitchFamily="2" charset="-78"/>
              </a:rPr>
              <a:t>PERT</a:t>
            </a:r>
            <a:r>
              <a:rPr lang="fa-IR" b="1" dirty="0" smtClean="0">
                <a:cs typeface="B Nazanin" pitchFamily="2" charset="-78"/>
              </a:rPr>
              <a:t> استفاده کنید.)</a:t>
            </a:r>
            <a:endParaRPr lang="en-US" dirty="0" smtClean="0">
              <a:cs typeface="B Nazanin" pitchFamily="2" charset="-78"/>
            </a:endParaRPr>
          </a:p>
          <a:p>
            <a:pPr algn="r"/>
            <a:endParaRPr lang="en-US" dirty="0">
              <a:cs typeface="B Nazanin" pitchFamily="2" charset="-78"/>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8458200" cy="762000"/>
          </a:xfrm>
        </p:spPr>
        <p:txBody>
          <a:bodyPr anchor="t">
            <a:noAutofit/>
          </a:bodyPr>
          <a:lstStyle/>
          <a:p>
            <a:pPr lvl="0" algn="r" rtl="1"/>
            <a:r>
              <a:rPr lang="fa-IR" sz="2400" b="1" u="sng" dirty="0" smtClean="0">
                <a:solidFill>
                  <a:schemeClr val="accent2">
                    <a:lumMod val="50000"/>
                  </a:schemeClr>
                </a:solidFill>
                <a:cs typeface="B Nazanin" pitchFamily="2" charset="-78"/>
              </a:rPr>
              <a:t>مهمترین تفاوت های شبکه های گرت و پرت که هر دو احتمالی هستند چیست ؟</a:t>
            </a:r>
            <a:r>
              <a:rPr lang="en-US" sz="2400" b="1" u="sng" dirty="0" smtClean="0">
                <a:solidFill>
                  <a:schemeClr val="accent2">
                    <a:lumMod val="50000"/>
                  </a:schemeClr>
                </a:solidFill>
                <a:cs typeface="B Nazanin" pitchFamily="2" charset="-78"/>
              </a:rPr>
              <a:t/>
            </a:r>
            <a:br>
              <a:rPr lang="en-US" sz="2400" b="1" u="sng" dirty="0" smtClean="0">
                <a:solidFill>
                  <a:schemeClr val="accent2">
                    <a:lumMod val="50000"/>
                  </a:schemeClr>
                </a:solidFill>
                <a:cs typeface="B Nazanin" pitchFamily="2" charset="-78"/>
              </a:rPr>
            </a:br>
            <a:endParaRPr lang="en-US" sz="2400" b="1" u="sng" dirty="0">
              <a:solidFill>
                <a:schemeClr val="accent2">
                  <a:lumMod val="50000"/>
                </a:schemeClr>
              </a:solidFill>
              <a:cs typeface="B Nazanin" pitchFamily="2" charset="-78"/>
            </a:endParaRPr>
          </a:p>
        </p:txBody>
      </p:sp>
      <p:sp>
        <p:nvSpPr>
          <p:cNvPr id="4" name="TextBox 3"/>
          <p:cNvSpPr txBox="1"/>
          <p:nvPr/>
        </p:nvSpPr>
        <p:spPr>
          <a:xfrm>
            <a:off x="152400" y="990600"/>
            <a:ext cx="8610600" cy="4247317"/>
          </a:xfrm>
          <a:prstGeom prst="rect">
            <a:avLst/>
          </a:prstGeom>
          <a:noFill/>
        </p:spPr>
        <p:txBody>
          <a:bodyPr wrap="square" rtlCol="0">
            <a:spAutoFit/>
          </a:bodyPr>
          <a:lstStyle/>
          <a:p>
            <a:pPr lvl="0" algn="just" rtl="1"/>
            <a:r>
              <a:rPr lang="fa-IR" b="1" dirty="0" smtClean="0">
                <a:cs typeface="B Nazanin" pitchFamily="2" charset="-78"/>
              </a:rPr>
              <a:t>1. در شبکه های پرت تابع چگالی احتمال زمان فعالیت ها محدود به توزیه 3 پارامتری بتا می باشد اما در شبکه های گرت از 10 نوع تابع توزیع مختلف برای معرفی پارامتر زمان یک فعالیت میتوان انتخاب کرد.</a:t>
            </a:r>
            <a:endParaRPr lang="en-US" dirty="0" smtClean="0">
              <a:cs typeface="B Nazanin" pitchFamily="2" charset="-78"/>
            </a:endParaRPr>
          </a:p>
          <a:p>
            <a:pPr lvl="0" algn="just" rtl="1"/>
            <a:r>
              <a:rPr lang="fa-IR" b="1" dirty="0" smtClean="0">
                <a:solidFill>
                  <a:schemeClr val="accent3">
                    <a:lumMod val="50000"/>
                  </a:schemeClr>
                </a:solidFill>
                <a:cs typeface="B Nazanin" pitchFamily="2" charset="-78"/>
              </a:rPr>
              <a:t>2. انشعابهای احتمالی در شبکه های گرت مجاز است.در شبکه های </a:t>
            </a:r>
            <a:r>
              <a:rPr lang="en-US" sz="1600" b="1" dirty="0" smtClean="0">
                <a:solidFill>
                  <a:schemeClr val="accent3">
                    <a:lumMod val="50000"/>
                  </a:schemeClr>
                </a:solidFill>
                <a:cs typeface="B Nazanin" pitchFamily="2" charset="-78"/>
              </a:rPr>
              <a:t>CPM</a:t>
            </a:r>
            <a:r>
              <a:rPr lang="fa-IR" b="1" dirty="0" smtClean="0">
                <a:solidFill>
                  <a:schemeClr val="accent3">
                    <a:lumMod val="50000"/>
                  </a:schemeClr>
                </a:solidFill>
                <a:cs typeface="B Nazanin" pitchFamily="2" charset="-78"/>
              </a:rPr>
              <a:t> و </a:t>
            </a:r>
            <a:r>
              <a:rPr lang="en-US" sz="1600" b="1" dirty="0" smtClean="0">
                <a:solidFill>
                  <a:schemeClr val="accent3">
                    <a:lumMod val="50000"/>
                  </a:schemeClr>
                </a:solidFill>
                <a:cs typeface="B Nazanin" pitchFamily="2" charset="-78"/>
              </a:rPr>
              <a:t>PERT</a:t>
            </a:r>
            <a:r>
              <a:rPr lang="en-US" b="1" dirty="0" smtClean="0">
                <a:solidFill>
                  <a:schemeClr val="accent3">
                    <a:lumMod val="50000"/>
                  </a:schemeClr>
                </a:solidFill>
                <a:cs typeface="B Nazanin" pitchFamily="2" charset="-78"/>
              </a:rPr>
              <a:t> </a:t>
            </a:r>
            <a:r>
              <a:rPr lang="fa-IR" b="1" dirty="0" smtClean="0">
                <a:solidFill>
                  <a:schemeClr val="accent3">
                    <a:lumMod val="50000"/>
                  </a:schemeClr>
                </a:solidFill>
                <a:cs typeface="B Nazanin" pitchFamily="2" charset="-78"/>
              </a:rPr>
              <a:t>باید تمام فعالیت ها اجرا شوند ، بنابراین کلیه فعالیت های منشعب از یک گره ، قطعی   می باشد و تمام انها باید انجام شوند در صورتیکه در یک شبکه گرت ممکن است تعدادی از گره ها دارای انشعابهای احتمالی و تعدادی دارای انشعابهای قطعی باشند.</a:t>
            </a:r>
            <a:endParaRPr lang="en-US" dirty="0" smtClean="0">
              <a:solidFill>
                <a:schemeClr val="accent3">
                  <a:lumMod val="50000"/>
                </a:schemeClr>
              </a:solidFill>
              <a:cs typeface="B Nazanin" pitchFamily="2" charset="-78"/>
            </a:endParaRPr>
          </a:p>
          <a:p>
            <a:pPr lvl="0" algn="just" rtl="1"/>
            <a:r>
              <a:rPr lang="fa-IR" b="1" dirty="0" smtClean="0">
                <a:cs typeface="B Nazanin" pitchFamily="2" charset="-78"/>
              </a:rPr>
              <a:t>3. ایجاد حلقه(</a:t>
            </a:r>
            <a:r>
              <a:rPr lang="en-US" sz="1600" b="1" dirty="0" smtClean="0">
                <a:cs typeface="B Nazanin" pitchFamily="2" charset="-78"/>
              </a:rPr>
              <a:t>LOOP</a:t>
            </a:r>
            <a:r>
              <a:rPr lang="fa-IR" b="1" dirty="0" smtClean="0">
                <a:cs typeface="B Nazanin" pitchFamily="2" charset="-78"/>
              </a:rPr>
              <a:t>) در شبکه های گرت مجاز است اما در شبکه های  </a:t>
            </a:r>
            <a:r>
              <a:rPr lang="en-US" sz="1600" b="1" dirty="0" smtClean="0">
                <a:cs typeface="B Nazanin" pitchFamily="2" charset="-78"/>
              </a:rPr>
              <a:t>CPM</a:t>
            </a:r>
            <a:r>
              <a:rPr lang="fa-IR" b="1" dirty="0" smtClean="0">
                <a:cs typeface="B Nazanin" pitchFamily="2" charset="-78"/>
              </a:rPr>
              <a:t> و </a:t>
            </a:r>
            <a:r>
              <a:rPr lang="en-US" sz="1600" b="1" dirty="0" smtClean="0">
                <a:cs typeface="B Nazanin" pitchFamily="2" charset="-78"/>
              </a:rPr>
              <a:t>PERT</a:t>
            </a:r>
            <a:r>
              <a:rPr lang="fa-IR" b="1" dirty="0" smtClean="0">
                <a:cs typeface="B Nazanin" pitchFamily="2" charset="-78"/>
              </a:rPr>
              <a:t>ایجاد هر گونه حلقه غیر مجاز است.</a:t>
            </a:r>
            <a:endParaRPr lang="en-US" dirty="0" smtClean="0">
              <a:cs typeface="B Nazanin" pitchFamily="2" charset="-78"/>
            </a:endParaRPr>
          </a:p>
          <a:p>
            <a:pPr lvl="0" algn="just" rtl="1"/>
            <a:r>
              <a:rPr lang="fa-IR" b="1" dirty="0" smtClean="0">
                <a:solidFill>
                  <a:schemeClr val="accent3">
                    <a:lumMod val="50000"/>
                  </a:schemeClr>
                </a:solidFill>
                <a:cs typeface="B Nazanin" pitchFamily="2" charset="-78"/>
              </a:rPr>
              <a:t>4.</a:t>
            </a:r>
            <a:r>
              <a:rPr lang="fa-IR" b="1" dirty="0" smtClean="0">
                <a:cs typeface="B Nazanin" pitchFamily="2" charset="-78"/>
              </a:rPr>
              <a:t> </a:t>
            </a:r>
            <a:r>
              <a:rPr lang="fa-IR" b="1" dirty="0" smtClean="0">
                <a:solidFill>
                  <a:schemeClr val="accent3">
                    <a:lumMod val="50000"/>
                  </a:schemeClr>
                </a:solidFill>
                <a:cs typeface="B Nazanin" pitchFamily="2" charset="-78"/>
              </a:rPr>
              <a:t>در شبکه های </a:t>
            </a:r>
            <a:r>
              <a:rPr lang="en-US" sz="1600" b="1" dirty="0" smtClean="0">
                <a:solidFill>
                  <a:schemeClr val="accent3">
                    <a:lumMod val="50000"/>
                  </a:schemeClr>
                </a:solidFill>
                <a:cs typeface="B Nazanin" pitchFamily="2" charset="-78"/>
              </a:rPr>
              <a:t>CPM</a:t>
            </a:r>
            <a:r>
              <a:rPr lang="fa-IR" sz="1600" b="1" dirty="0" smtClean="0">
                <a:solidFill>
                  <a:schemeClr val="accent3">
                    <a:lumMod val="50000"/>
                  </a:schemeClr>
                </a:solidFill>
                <a:cs typeface="B Nazanin" pitchFamily="2" charset="-78"/>
              </a:rPr>
              <a:t> </a:t>
            </a:r>
            <a:r>
              <a:rPr lang="fa-IR" b="1" dirty="0" smtClean="0">
                <a:solidFill>
                  <a:schemeClr val="accent3">
                    <a:lumMod val="50000"/>
                  </a:schemeClr>
                </a:solidFill>
                <a:cs typeface="B Nazanin" pitchFamily="2" charset="-78"/>
              </a:rPr>
              <a:t>و </a:t>
            </a:r>
            <a:r>
              <a:rPr lang="en-US" sz="1600" b="1" dirty="0" smtClean="0">
                <a:solidFill>
                  <a:schemeClr val="accent3">
                    <a:lumMod val="50000"/>
                  </a:schemeClr>
                </a:solidFill>
                <a:cs typeface="B Nazanin" pitchFamily="2" charset="-78"/>
              </a:rPr>
              <a:t>PERT</a:t>
            </a:r>
            <a:r>
              <a:rPr lang="fa-IR" b="1" dirty="0" smtClean="0">
                <a:solidFill>
                  <a:schemeClr val="accent3">
                    <a:lumMod val="50000"/>
                  </a:schemeClr>
                </a:solidFill>
                <a:cs typeface="B Nazanin" pitchFamily="2" charset="-78"/>
              </a:rPr>
              <a:t> قبل از تحقق یک رویداد باید تمام فعالیت هایی که به آن رویداد ختم      می شوند به اتمام برسند و هیچ رویدادی بیش از یکبار نمی تواند تحقق پیدا کند. اما در شبکه های گرت این امر امکانپذیر است.</a:t>
            </a:r>
            <a:endParaRPr lang="en-US" dirty="0" smtClean="0">
              <a:solidFill>
                <a:schemeClr val="accent3">
                  <a:lumMod val="50000"/>
                </a:schemeClr>
              </a:solidFill>
              <a:cs typeface="B Nazanin" pitchFamily="2" charset="-78"/>
            </a:endParaRPr>
          </a:p>
          <a:p>
            <a:pPr lvl="0" algn="just" rtl="1"/>
            <a:r>
              <a:rPr lang="fa-IR" b="1" dirty="0" smtClean="0">
                <a:cs typeface="B Nazanin" pitchFamily="2" charset="-78"/>
              </a:rPr>
              <a:t>5. در شبکه های پرت تنها یک رویداد شروع و یک رویداد نهائی که نشانگر پایان پروژه است تعریف              می شود.اما در شبکه های گرت وجود چندین رویداد شروع و چندین رویداد نهائی مجاز می باشد و شبکه های گرت میتواند مدلسازی قوی از واقعیت داشته باشد.</a:t>
            </a:r>
            <a:endParaRPr lang="en-US" dirty="0" smtClean="0">
              <a:cs typeface="B Nazanin" pitchFamily="2" charset="-78"/>
            </a:endParaRPr>
          </a:p>
          <a:p>
            <a:pPr algn="just"/>
            <a:endParaRPr lang="en-US" dirty="0">
              <a:cs typeface="B Nazanin" pitchFamily="2" charset="-78"/>
            </a:endParaRPr>
          </a:p>
        </p:txBody>
      </p:sp>
      <p:graphicFrame>
        <p:nvGraphicFramePr>
          <p:cNvPr id="4098" name="Object 2"/>
          <p:cNvGraphicFramePr>
            <a:graphicFrameLocks noChangeAspect="1"/>
          </p:cNvGraphicFramePr>
          <p:nvPr/>
        </p:nvGraphicFramePr>
        <p:xfrm>
          <a:off x="0" y="4953000"/>
          <a:ext cx="7886700" cy="1905000"/>
        </p:xfrm>
        <a:graphic>
          <a:graphicData uri="http://schemas.openxmlformats.org/presentationml/2006/ole">
            <mc:AlternateContent xmlns:mc="http://schemas.openxmlformats.org/markup-compatibility/2006">
              <mc:Choice xmlns:v="urn:schemas-microsoft-com:vml" Requires="v">
                <p:oleObj spid="_x0000_s4111" name="Document" r:id="rId3" imgW="5647839" imgH="1949643" progId="Word.Document.8">
                  <p:embed/>
                </p:oleObj>
              </mc:Choice>
              <mc:Fallback>
                <p:oleObj name="Document" r:id="rId3" imgW="5647839" imgH="1949643" progId="Word.Document.8">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953000"/>
                        <a:ext cx="7886700"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2743200" y="228600"/>
            <a:ext cx="3962400" cy="1600200"/>
          </a:xfrm>
        </p:spPr>
        <p:txBody>
          <a:bodyPr>
            <a:normAutofit/>
          </a:bodyPr>
          <a:lstStyle/>
          <a:p>
            <a:pPr algn="ctr" rtl="1"/>
            <a:r>
              <a:rPr lang="ar-SA" altLang="en-US" sz="3600" b="1" u="sng" dirty="0">
                <a:solidFill>
                  <a:schemeClr val="accent1">
                    <a:lumMod val="50000"/>
                  </a:schemeClr>
                </a:solidFill>
                <a:cs typeface="B Traffic" pitchFamily="2" charset="-78"/>
              </a:rPr>
              <a:t>ساختار</a:t>
            </a:r>
            <a:r>
              <a:rPr lang="en-US" altLang="en-US" sz="3600" b="1" u="sng" dirty="0">
                <a:solidFill>
                  <a:schemeClr val="accent1">
                    <a:lumMod val="50000"/>
                  </a:schemeClr>
                </a:solidFill>
                <a:cs typeface="B Traffic" pitchFamily="2" charset="-78"/>
              </a:rPr>
              <a:t> </a:t>
            </a:r>
            <a:r>
              <a:rPr lang="ar-SA" altLang="en-US" sz="3600" b="1" u="sng" dirty="0">
                <a:solidFill>
                  <a:schemeClr val="accent1">
                    <a:lumMod val="50000"/>
                  </a:schemeClr>
                </a:solidFill>
                <a:cs typeface="B Traffic" pitchFamily="2" charset="-78"/>
              </a:rPr>
              <a:t>تقسيم كار</a:t>
            </a:r>
            <a:r>
              <a:rPr lang="en-US" altLang="en-US" u="sng" dirty="0">
                <a:solidFill>
                  <a:schemeClr val="accent1">
                    <a:lumMod val="50000"/>
                  </a:schemeClr>
                </a:solidFill>
              </a:rPr>
              <a:t/>
            </a:r>
            <a:br>
              <a:rPr lang="en-US" altLang="en-US" u="sng" dirty="0">
                <a:solidFill>
                  <a:schemeClr val="accent1">
                    <a:lumMod val="50000"/>
                  </a:schemeClr>
                </a:solidFill>
              </a:rPr>
            </a:br>
            <a:r>
              <a:rPr lang="en-US" altLang="ar-SA" u="sng" dirty="0">
                <a:solidFill>
                  <a:schemeClr val="accent1">
                    <a:lumMod val="50000"/>
                  </a:schemeClr>
                </a:solidFill>
              </a:rPr>
              <a:t/>
            </a:r>
            <a:br>
              <a:rPr lang="en-US" altLang="ar-SA" u="sng" dirty="0">
                <a:solidFill>
                  <a:schemeClr val="accent1">
                    <a:lumMod val="50000"/>
                  </a:schemeClr>
                </a:solidFill>
              </a:rPr>
            </a:br>
            <a:endParaRPr lang="en-US" altLang="ar-SA" u="sng" dirty="0">
              <a:solidFill>
                <a:schemeClr val="accent1">
                  <a:lumMod val="50000"/>
                </a:schemeClr>
              </a:solidFill>
            </a:endParaRPr>
          </a:p>
        </p:txBody>
      </p:sp>
      <p:sp>
        <p:nvSpPr>
          <p:cNvPr id="5" name="Rectangle 3"/>
          <p:cNvSpPr txBox="1">
            <a:spLocks noChangeArrowheads="1"/>
          </p:cNvSpPr>
          <p:nvPr/>
        </p:nvSpPr>
        <p:spPr>
          <a:xfrm>
            <a:off x="0" y="2590800"/>
            <a:ext cx="8763000" cy="2117725"/>
          </a:xfrm>
          <a:prstGeom prst="rect">
            <a:avLst/>
          </a:prstGeom>
        </p:spPr>
        <p:txBody>
          <a:bodyPr vert="horz">
            <a:normAutofit/>
          </a:bodyPr>
          <a:lstStyle/>
          <a:p>
            <a:pPr marL="274320" marR="0" lvl="0" indent="-274320" algn="ctr" defTabSz="914400" rtl="1" eaLnBrk="1" fontAlgn="auto" latinLnBrk="0" hangingPunct="1">
              <a:lnSpc>
                <a:spcPct val="80000"/>
              </a:lnSpc>
              <a:spcBef>
                <a:spcPts val="600"/>
              </a:spcBef>
              <a:spcAft>
                <a:spcPts val="0"/>
              </a:spcAft>
              <a:buClr>
                <a:schemeClr val="accent1"/>
              </a:buClr>
              <a:buSzPct val="70000"/>
              <a:buFont typeface="Wingdings" pitchFamily="2" charset="2"/>
              <a:buNone/>
              <a:tabLst/>
              <a:defRPr/>
            </a:pPr>
            <a:r>
              <a:rPr kumimoji="0" lang="en-US" altLang="ar-SA" sz="24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400" b="1" i="0" u="none" strike="noStrike" kern="1200" cap="none" spc="0" normalizeH="0" baseline="0" noProof="0" dirty="0" smtClean="0">
                <a:ln>
                  <a:noFill/>
                </a:ln>
                <a:solidFill>
                  <a:schemeClr val="tx1"/>
                </a:solidFill>
                <a:effectLst/>
                <a:uLnTx/>
                <a:uFillTx/>
                <a:cs typeface="B Nazanin" pitchFamily="2" charset="-78"/>
              </a:rPr>
              <a:t>تكنيك تعريف اقلام قابل تحويل و</a:t>
            </a:r>
            <a:r>
              <a:rPr kumimoji="0" lang="en-US" altLang="en-US" sz="24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400" b="1" i="0" u="none" strike="noStrike" kern="1200" cap="none" spc="0" normalizeH="0" baseline="0" noProof="0" dirty="0" smtClean="0">
                <a:ln>
                  <a:noFill/>
                </a:ln>
                <a:solidFill>
                  <a:schemeClr val="tx1"/>
                </a:solidFill>
                <a:effectLst/>
                <a:uLnTx/>
                <a:uFillTx/>
                <a:cs typeface="B Nazanin" pitchFamily="2" charset="-78"/>
              </a:rPr>
              <a:t>محدوده</a:t>
            </a:r>
            <a:r>
              <a:rPr kumimoji="0" lang="en-US" altLang="en-US" sz="24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400" b="1" i="0" u="none" strike="noStrike" kern="1200" cap="none" spc="0" normalizeH="0" baseline="0" noProof="0" dirty="0" smtClean="0">
                <a:ln>
                  <a:noFill/>
                </a:ln>
                <a:solidFill>
                  <a:schemeClr val="tx1"/>
                </a:solidFill>
                <a:effectLst/>
                <a:uLnTx/>
                <a:uFillTx/>
                <a:cs typeface="B Nazanin" pitchFamily="2" charset="-78"/>
              </a:rPr>
              <a:t>كار</a:t>
            </a:r>
            <a:r>
              <a:rPr kumimoji="0" lang="en-US" altLang="en-US" sz="24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400" b="1" i="0" u="none" strike="noStrike" kern="1200" cap="none" spc="0" normalizeH="0" baseline="0" noProof="0" dirty="0" smtClean="0">
                <a:ln>
                  <a:noFill/>
                </a:ln>
                <a:solidFill>
                  <a:schemeClr val="tx1"/>
                </a:solidFill>
                <a:effectLst/>
                <a:uLnTx/>
                <a:uFillTx/>
                <a:cs typeface="B Nazanin" pitchFamily="2" charset="-78"/>
              </a:rPr>
              <a:t>پروژه</a:t>
            </a:r>
            <a:endParaRPr kumimoji="0" lang="en-US" altLang="en-US" sz="2400" b="1" i="0" u="none" strike="noStrike" kern="1200" cap="none" spc="0" normalizeH="0" baseline="0" noProof="0" dirty="0" smtClean="0">
              <a:ln>
                <a:noFill/>
              </a:ln>
              <a:solidFill>
                <a:schemeClr val="tx1"/>
              </a:solidFill>
              <a:effectLst/>
              <a:uLnTx/>
              <a:uFillTx/>
              <a:cs typeface="B Nazanin" pitchFamily="2" charset="-78"/>
            </a:endParaRPr>
          </a:p>
          <a:p>
            <a:pPr marL="274320" marR="0" lvl="0" indent="-274320" algn="r" defTabSz="914400" rtl="1" eaLnBrk="1" fontAlgn="auto" latinLnBrk="0" hangingPunct="1">
              <a:lnSpc>
                <a:spcPct val="80000"/>
              </a:lnSpc>
              <a:spcBef>
                <a:spcPts val="600"/>
              </a:spcBef>
              <a:spcAft>
                <a:spcPts val="0"/>
              </a:spcAft>
              <a:buClr>
                <a:schemeClr val="accent1"/>
              </a:buClr>
              <a:buSzPct val="70000"/>
              <a:buFont typeface="Wingdings"/>
              <a:buChar char=""/>
              <a:tabLst/>
              <a:defRPr/>
            </a:pPr>
            <a:r>
              <a:rPr kumimoji="0" lang="ar-SA" altLang="en-US" sz="2800" b="0" i="0" u="none" strike="noStrike" kern="1200" cap="none" spc="0" normalizeH="0" baseline="0" noProof="0" dirty="0" smtClean="0">
                <a:ln>
                  <a:noFill/>
                </a:ln>
                <a:solidFill>
                  <a:schemeClr val="tx1"/>
                </a:solidFill>
                <a:effectLst/>
                <a:uLnTx/>
                <a:uFillTx/>
                <a:cs typeface="B Nazanin" pitchFamily="2" charset="-78"/>
              </a:rPr>
              <a:t>محدوده پروژه</a:t>
            </a:r>
            <a:r>
              <a:rPr kumimoji="0" lang="en-US" altLang="en-US" sz="28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800" b="0" i="0" u="none" strike="noStrike" kern="1200" cap="none" spc="0" normalizeH="0" baseline="0" noProof="0" dirty="0" smtClean="0">
                <a:ln>
                  <a:noFill/>
                </a:ln>
                <a:solidFill>
                  <a:schemeClr val="tx1"/>
                </a:solidFill>
                <a:effectLst/>
                <a:uLnTx/>
                <a:uFillTx/>
                <a:cs typeface="B Nazanin" pitchFamily="2" charset="-78"/>
              </a:rPr>
              <a:t>طبق اين</a:t>
            </a:r>
            <a:r>
              <a:rPr kumimoji="0" lang="en-US" altLang="en-US" sz="28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800" b="0" i="0" u="none" strike="noStrike" kern="1200" cap="none" spc="0" normalizeH="0" baseline="0" noProof="0" dirty="0" smtClean="0">
                <a:ln>
                  <a:noFill/>
                </a:ln>
                <a:solidFill>
                  <a:schemeClr val="tx1"/>
                </a:solidFill>
                <a:effectLst/>
                <a:uLnTx/>
                <a:uFillTx/>
                <a:cs typeface="B Nazanin" pitchFamily="2" charset="-78"/>
              </a:rPr>
              <a:t>ساختار</a:t>
            </a:r>
            <a:r>
              <a:rPr kumimoji="0" lang="en-US" altLang="en-US" sz="28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800" b="0" i="0" u="none" strike="noStrike" kern="1200" cap="none" spc="0" normalizeH="0" baseline="0" noProof="0" dirty="0" smtClean="0">
                <a:ln>
                  <a:noFill/>
                </a:ln>
                <a:solidFill>
                  <a:schemeClr val="tx1"/>
                </a:solidFill>
                <a:effectLst/>
                <a:uLnTx/>
                <a:uFillTx/>
                <a:cs typeface="B Nazanin" pitchFamily="2" charset="-78"/>
              </a:rPr>
              <a:t>تعريف مي</a:t>
            </a:r>
            <a:r>
              <a:rPr kumimoji="0" lang="en-US" altLang="en-US" sz="28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800" b="0" i="0" u="none" strike="noStrike" kern="1200" cap="none" spc="0" normalizeH="0" baseline="0" noProof="0" dirty="0" smtClean="0">
                <a:ln>
                  <a:noFill/>
                </a:ln>
                <a:solidFill>
                  <a:schemeClr val="tx1"/>
                </a:solidFill>
                <a:effectLst/>
                <a:uLnTx/>
                <a:uFillTx/>
                <a:cs typeface="B Nazanin" pitchFamily="2" charset="-78"/>
              </a:rPr>
              <a:t>شود</a:t>
            </a:r>
            <a:r>
              <a:rPr kumimoji="0" lang="en-US" altLang="en-US" sz="2800" b="0" i="0" u="none" strike="noStrike" kern="1200" cap="none" spc="0" normalizeH="0" baseline="0" noProof="0" dirty="0" smtClean="0">
                <a:ln>
                  <a:noFill/>
                </a:ln>
                <a:solidFill>
                  <a:schemeClr val="tx1"/>
                </a:solidFill>
                <a:effectLst/>
                <a:uLnTx/>
                <a:uFillTx/>
                <a:cs typeface="B Nazanin" pitchFamily="2" charset="-78"/>
              </a:rPr>
              <a:t>.</a:t>
            </a:r>
          </a:p>
          <a:p>
            <a:pPr marL="274320" marR="0" lvl="0" indent="-274320" algn="r" defTabSz="914400" rtl="1" eaLnBrk="1" fontAlgn="auto" latinLnBrk="0" hangingPunct="1">
              <a:lnSpc>
                <a:spcPct val="80000"/>
              </a:lnSpc>
              <a:spcBef>
                <a:spcPts val="600"/>
              </a:spcBef>
              <a:spcAft>
                <a:spcPts val="0"/>
              </a:spcAft>
              <a:buClr>
                <a:schemeClr val="accent1"/>
              </a:buClr>
              <a:buSzPct val="70000"/>
              <a:buFont typeface="Wingdings"/>
              <a:buChar char=""/>
              <a:tabLst/>
              <a:defRPr/>
            </a:pPr>
            <a:r>
              <a:rPr kumimoji="0" lang="ar-SA" altLang="en-US" sz="2800" b="0" i="0" u="none" strike="noStrike" kern="1200" cap="none" spc="0" normalizeH="0" baseline="0" noProof="0" dirty="0" smtClean="0">
                <a:ln>
                  <a:noFill/>
                </a:ln>
                <a:solidFill>
                  <a:schemeClr val="tx1"/>
                </a:solidFill>
                <a:effectLst/>
                <a:uLnTx/>
                <a:uFillTx/>
                <a:cs typeface="B Nazanin" pitchFamily="2" charset="-78"/>
              </a:rPr>
              <a:t>محور اصلي و</a:t>
            </a:r>
            <a:r>
              <a:rPr kumimoji="0" lang="en-US" altLang="en-US" sz="28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800" b="0" i="0" u="none" strike="noStrike" kern="1200" cap="none" spc="0" normalizeH="0" baseline="0" noProof="0" dirty="0" smtClean="0">
                <a:ln>
                  <a:noFill/>
                </a:ln>
                <a:solidFill>
                  <a:schemeClr val="tx1"/>
                </a:solidFill>
                <a:effectLst/>
                <a:uLnTx/>
                <a:uFillTx/>
                <a:cs typeface="B Nazanin" pitchFamily="2" charset="-78"/>
              </a:rPr>
              <a:t>كليدي</a:t>
            </a:r>
            <a:r>
              <a:rPr kumimoji="0" lang="en-US" altLang="en-US" sz="28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800" b="0" i="0" u="none" strike="noStrike" kern="1200" cap="none" spc="0" normalizeH="0" baseline="0" noProof="0" dirty="0" smtClean="0">
                <a:ln>
                  <a:noFill/>
                </a:ln>
                <a:solidFill>
                  <a:schemeClr val="tx1"/>
                </a:solidFill>
                <a:effectLst/>
                <a:uLnTx/>
                <a:uFillTx/>
                <a:cs typeface="B Nazanin" pitchFamily="2" charset="-78"/>
              </a:rPr>
              <a:t>ترين</a:t>
            </a:r>
            <a:r>
              <a:rPr kumimoji="0" lang="en-US" altLang="en-US" sz="28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800" b="0" i="0" u="none" strike="noStrike" kern="1200" cap="none" spc="0" normalizeH="0" baseline="0" noProof="0" dirty="0" smtClean="0">
                <a:ln>
                  <a:noFill/>
                </a:ln>
                <a:solidFill>
                  <a:schemeClr val="tx1"/>
                </a:solidFill>
                <a:effectLst/>
                <a:uLnTx/>
                <a:uFillTx/>
                <a:cs typeface="B Nazanin" pitchFamily="2" charset="-78"/>
              </a:rPr>
              <a:t>ابزار مديريت پروژه</a:t>
            </a:r>
            <a:r>
              <a:rPr kumimoji="0" lang="en-US" altLang="en-US" sz="28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800" b="0" i="0" u="none" strike="noStrike" kern="1200" cap="none" spc="0" normalizeH="0" baseline="0" noProof="0" dirty="0" smtClean="0">
                <a:ln>
                  <a:noFill/>
                </a:ln>
                <a:solidFill>
                  <a:schemeClr val="tx1"/>
                </a:solidFill>
                <a:effectLst/>
                <a:uLnTx/>
                <a:uFillTx/>
                <a:cs typeface="B Nazanin" pitchFamily="2" charset="-78"/>
              </a:rPr>
              <a:t>به</a:t>
            </a:r>
            <a:r>
              <a:rPr kumimoji="0" lang="en-US" altLang="en-US" sz="28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800" b="0" i="0" u="none" strike="noStrike" kern="1200" cap="none" spc="0" normalizeH="0" baseline="0" noProof="0" dirty="0" smtClean="0">
                <a:ln>
                  <a:noFill/>
                </a:ln>
                <a:solidFill>
                  <a:schemeClr val="tx1"/>
                </a:solidFill>
                <a:effectLst/>
                <a:uLnTx/>
                <a:uFillTx/>
                <a:cs typeface="B Nazanin" pitchFamily="2" charset="-78"/>
              </a:rPr>
              <a:t>شمار</a:t>
            </a:r>
            <a:r>
              <a:rPr kumimoji="0" lang="en-US" altLang="en-US" sz="28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800" b="0" i="0" u="none" strike="noStrike" kern="1200" cap="none" spc="0" normalizeH="0" baseline="0" noProof="0" dirty="0" smtClean="0">
                <a:ln>
                  <a:noFill/>
                </a:ln>
                <a:solidFill>
                  <a:schemeClr val="tx1"/>
                </a:solidFill>
                <a:effectLst/>
                <a:uLnTx/>
                <a:uFillTx/>
                <a:cs typeface="B Nazanin" pitchFamily="2" charset="-78"/>
              </a:rPr>
              <a:t>مي</a:t>
            </a:r>
            <a:r>
              <a:rPr kumimoji="0" lang="en-US" altLang="en-US" sz="28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800" b="0" i="0" u="none" strike="noStrike" kern="1200" cap="none" spc="0" normalizeH="0" baseline="0" noProof="0" dirty="0" smtClean="0">
                <a:ln>
                  <a:noFill/>
                </a:ln>
                <a:solidFill>
                  <a:schemeClr val="tx1"/>
                </a:solidFill>
                <a:effectLst/>
                <a:uLnTx/>
                <a:uFillTx/>
                <a:cs typeface="B Nazanin" pitchFamily="2" charset="-78"/>
              </a:rPr>
              <a:t>آيد</a:t>
            </a:r>
            <a:r>
              <a:rPr kumimoji="0" lang="en-US" altLang="en-US" sz="2800" b="0" i="0" u="none" strike="noStrike" kern="1200" cap="none" spc="0" normalizeH="0" baseline="0" noProof="0" dirty="0" smtClean="0">
                <a:ln>
                  <a:noFill/>
                </a:ln>
                <a:solidFill>
                  <a:schemeClr val="tx1"/>
                </a:solidFill>
                <a:effectLst/>
                <a:uLnTx/>
                <a:uFillTx/>
                <a:cs typeface="B Nazanin" pitchFamily="2" charset="-78"/>
              </a:rPr>
              <a:t> .</a:t>
            </a:r>
            <a:endParaRPr kumimoji="0" lang="en-US" altLang="en-US" sz="2400" b="0" i="0" u="none" strike="noStrike" kern="1200" cap="none" spc="0" normalizeH="0" baseline="0" noProof="0" dirty="0">
              <a:ln>
                <a:noFill/>
              </a:ln>
              <a:solidFill>
                <a:schemeClr val="tx1"/>
              </a:solidFill>
              <a:effectLst/>
              <a:uLnTx/>
              <a:uFillTx/>
              <a:cs typeface="B Nazanin" pitchFamily="2" charset="-78"/>
            </a:endParaRPr>
          </a:p>
        </p:txBody>
      </p:sp>
      <p:sp>
        <p:nvSpPr>
          <p:cNvPr id="6" name="Rectangle 6" descr="Rectangle: Click to edit Master text styles&#10;Second level&#10;Third level&#10;Fourth level&#10;Fifth level"/>
          <p:cNvSpPr>
            <a:spLocks noChangeArrowheads="1"/>
          </p:cNvSpPr>
          <p:nvPr/>
        </p:nvSpPr>
        <p:spPr bwMode="auto">
          <a:xfrm>
            <a:off x="1219200" y="990600"/>
            <a:ext cx="6704012" cy="1524000"/>
          </a:xfrm>
          <a:prstGeom prst="rect">
            <a:avLst/>
          </a:prstGeom>
          <a:noFill/>
          <a:ln w="9525">
            <a:noFill/>
            <a:miter lim="800000"/>
            <a:headEnd/>
            <a:tailEnd/>
          </a:ln>
          <a:effectLst/>
        </p:spPr>
        <p:txBody>
          <a:bodyPr/>
          <a:lstStyle/>
          <a:p>
            <a:pPr marL="342900" indent="-342900" algn="ctr">
              <a:spcBef>
                <a:spcPct val="20000"/>
              </a:spcBef>
              <a:buClr>
                <a:schemeClr val="hlink"/>
              </a:buClr>
              <a:buSzPct val="110000"/>
              <a:buFont typeface="Wingdings" pitchFamily="2" charset="2"/>
              <a:buNone/>
            </a:pPr>
            <a:r>
              <a:rPr lang="en-US" sz="3200" b="1" dirty="0">
                <a:solidFill>
                  <a:srgbClr val="0000FF"/>
                </a:solidFill>
                <a:cs typeface="Times New Roman" pitchFamily="18" charset="0"/>
              </a:rPr>
              <a:t>W</a:t>
            </a:r>
            <a:r>
              <a:rPr lang="en-US" sz="3200" b="1" dirty="0">
                <a:solidFill>
                  <a:srgbClr val="F08E0C"/>
                </a:solidFill>
                <a:cs typeface="Times New Roman" pitchFamily="18" charset="0"/>
              </a:rPr>
              <a:t>ork </a:t>
            </a:r>
            <a:r>
              <a:rPr lang="en-US" sz="3200" b="1" dirty="0">
                <a:solidFill>
                  <a:srgbClr val="0000FF"/>
                </a:solidFill>
                <a:cs typeface="Times New Roman" pitchFamily="18" charset="0"/>
              </a:rPr>
              <a:t>B</a:t>
            </a:r>
            <a:r>
              <a:rPr lang="en-US" sz="3200" b="1" dirty="0">
                <a:solidFill>
                  <a:srgbClr val="F08E0C"/>
                </a:solidFill>
                <a:cs typeface="Times New Roman" pitchFamily="18" charset="0"/>
              </a:rPr>
              <a:t>reakdown </a:t>
            </a:r>
            <a:r>
              <a:rPr lang="en-US" sz="3200" b="1" dirty="0">
                <a:solidFill>
                  <a:srgbClr val="0000FF"/>
                </a:solidFill>
                <a:cs typeface="Times New Roman" pitchFamily="18" charset="0"/>
              </a:rPr>
              <a:t>S</a:t>
            </a:r>
            <a:r>
              <a:rPr lang="en-US" sz="3200" b="1" dirty="0">
                <a:solidFill>
                  <a:srgbClr val="F08E0C"/>
                </a:solidFill>
                <a:cs typeface="Times New Roman" pitchFamily="18" charset="0"/>
              </a:rPr>
              <a:t>tructure</a:t>
            </a:r>
          </a:p>
          <a:p>
            <a:pPr marL="342900" indent="-342900" algn="ctr">
              <a:spcBef>
                <a:spcPct val="20000"/>
              </a:spcBef>
              <a:buClr>
                <a:schemeClr val="hlink"/>
              </a:buClr>
              <a:buSzPct val="110000"/>
              <a:buFont typeface="Wingdings" pitchFamily="2" charset="2"/>
              <a:buNone/>
            </a:pPr>
            <a:r>
              <a:rPr lang="en-US" sz="3200" b="1" dirty="0">
                <a:solidFill>
                  <a:srgbClr val="F08E0C"/>
                </a:solidFill>
                <a:cs typeface="Times New Roman" pitchFamily="18" charset="0"/>
              </a:rPr>
              <a:t>( </a:t>
            </a:r>
            <a:r>
              <a:rPr lang="en-US" sz="3200" b="1" dirty="0">
                <a:solidFill>
                  <a:srgbClr val="0000FF"/>
                </a:solidFill>
                <a:cs typeface="Times New Roman" pitchFamily="18" charset="0"/>
              </a:rPr>
              <a:t>WBS</a:t>
            </a:r>
            <a:r>
              <a:rPr lang="en-US" sz="3200" b="1" dirty="0">
                <a:solidFill>
                  <a:srgbClr val="F08E0C"/>
                </a:solidFill>
                <a:cs typeface="Times New Roman" pitchFamily="18" charset="0"/>
              </a:rPr>
              <a:t> )</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170" name="Object 2"/>
          <p:cNvGraphicFramePr>
            <a:graphicFrameLocks noChangeAspect="1"/>
          </p:cNvGraphicFramePr>
          <p:nvPr/>
        </p:nvGraphicFramePr>
        <p:xfrm>
          <a:off x="381000" y="3810000"/>
          <a:ext cx="5410200" cy="2743201"/>
        </p:xfrm>
        <a:graphic>
          <a:graphicData uri="http://schemas.openxmlformats.org/presentationml/2006/ole">
            <mc:AlternateContent xmlns:mc="http://schemas.openxmlformats.org/markup-compatibility/2006">
              <mc:Choice xmlns:v="urn:schemas-microsoft-com:vml" Requires="v">
                <p:oleObj spid="_x0000_s7183" name="Document" r:id="rId3" imgW="5486400" imgH="2378160" progId="Word.Document.8">
                  <p:embed/>
                </p:oleObj>
              </mc:Choice>
              <mc:Fallback>
                <p:oleObj name="Document" r:id="rId3" imgW="5486400" imgH="2378160" progId="Word.Document.8">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3810000"/>
                        <a:ext cx="5410200" cy="2743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Rectangle 2"/>
          <p:cNvSpPr>
            <a:spLocks noGrp="1" noChangeArrowheads="1"/>
          </p:cNvSpPr>
          <p:nvPr>
            <p:ph type="title"/>
          </p:nvPr>
        </p:nvSpPr>
        <p:spPr>
          <a:xfrm>
            <a:off x="838200" y="0"/>
            <a:ext cx="7772400" cy="1143000"/>
          </a:xfrm>
        </p:spPr>
        <p:txBody>
          <a:bodyPr>
            <a:normAutofit fontScale="90000"/>
          </a:bodyPr>
          <a:lstStyle/>
          <a:p>
            <a:pPr algn="ctr" rtl="1"/>
            <a:r>
              <a:rPr lang="ar-SA" altLang="en-US" sz="2800" b="1" dirty="0">
                <a:solidFill>
                  <a:srgbClr val="0000FF"/>
                </a:solidFill>
                <a:cs typeface="B Nazanin" pitchFamily="2" charset="-78"/>
              </a:rPr>
              <a:t>تعريف</a:t>
            </a:r>
            <a:r>
              <a:rPr lang="en-US" altLang="en-US" sz="2800" b="1" dirty="0">
                <a:solidFill>
                  <a:srgbClr val="0000FF"/>
                </a:solidFill>
                <a:cs typeface="B Nazanin" pitchFamily="2" charset="-78"/>
              </a:rPr>
              <a:t> ( </a:t>
            </a:r>
            <a:r>
              <a:rPr lang="en-US" altLang="ar-SA" sz="2800" b="1" dirty="0">
                <a:solidFill>
                  <a:srgbClr val="0000FF"/>
                </a:solidFill>
                <a:latin typeface="Hanzel Thin" pitchFamily="34" charset="0"/>
                <a:cs typeface="B Nazanin" pitchFamily="2" charset="-78"/>
              </a:rPr>
              <a:t>WBS )</a:t>
            </a:r>
            <a:r>
              <a:rPr lang="en-US" altLang="ar-SA" sz="2400" b="1" dirty="0">
                <a:latin typeface="Hanzel Thin" pitchFamily="34" charset="0"/>
                <a:cs typeface="B Nazanin" pitchFamily="2" charset="-78"/>
              </a:rPr>
              <a:t> :</a:t>
            </a:r>
            <a:br>
              <a:rPr lang="en-US" altLang="ar-SA" sz="2400" b="1" dirty="0">
                <a:latin typeface="Hanzel Thin" pitchFamily="34" charset="0"/>
                <a:cs typeface="B Nazanin" pitchFamily="2" charset="-78"/>
              </a:rPr>
            </a:br>
            <a:r>
              <a:rPr lang="en-US" altLang="ar-SA" sz="2400" b="1" dirty="0">
                <a:solidFill>
                  <a:schemeClr val="tx1"/>
                </a:solidFill>
                <a:latin typeface="Hanzel Thin" pitchFamily="34" charset="0"/>
                <a:cs typeface="B Nazanin" pitchFamily="2" charset="-78"/>
              </a:rPr>
              <a:t>  </a:t>
            </a:r>
            <a:r>
              <a:rPr lang="ar-SA" altLang="en-US" sz="2200" b="1" dirty="0">
                <a:solidFill>
                  <a:schemeClr val="tx1"/>
                </a:solidFill>
                <a:latin typeface="Hanzel Thin" pitchFamily="34" charset="0"/>
                <a:cs typeface="B Nazanin" pitchFamily="2" charset="-78"/>
              </a:rPr>
              <a:t>تجزيه سلسله</a:t>
            </a:r>
            <a:r>
              <a:rPr lang="en-US" altLang="en-US" sz="2200" b="1" dirty="0">
                <a:solidFill>
                  <a:schemeClr val="tx1"/>
                </a:solidFill>
                <a:latin typeface="Hanzel Thin" pitchFamily="34" charset="0"/>
                <a:cs typeface="B Nazanin" pitchFamily="2" charset="-78"/>
              </a:rPr>
              <a:t> </a:t>
            </a:r>
            <a:r>
              <a:rPr lang="ar-SA" altLang="en-US" sz="2200" b="1" dirty="0">
                <a:solidFill>
                  <a:schemeClr val="tx1"/>
                </a:solidFill>
                <a:latin typeface="Hanzel Thin" pitchFamily="34" charset="0"/>
                <a:cs typeface="B Nazanin" pitchFamily="2" charset="-78"/>
              </a:rPr>
              <a:t>مراتبي</a:t>
            </a:r>
            <a:r>
              <a:rPr lang="en-US" altLang="en-US" sz="2200" b="1" dirty="0">
                <a:solidFill>
                  <a:schemeClr val="tx1"/>
                </a:solidFill>
                <a:latin typeface="Hanzel Thin" pitchFamily="34" charset="0"/>
                <a:cs typeface="B Nazanin" pitchFamily="2" charset="-78"/>
              </a:rPr>
              <a:t> </a:t>
            </a:r>
            <a:r>
              <a:rPr lang="ar-SA" altLang="en-US" sz="2200" b="1" dirty="0">
                <a:solidFill>
                  <a:schemeClr val="tx1"/>
                </a:solidFill>
                <a:latin typeface="Hanzel Thin" pitchFamily="34" charset="0"/>
                <a:cs typeface="B Nazanin" pitchFamily="2" charset="-78"/>
              </a:rPr>
              <a:t>سطح به سطح</a:t>
            </a:r>
            <a:r>
              <a:rPr lang="en-US" altLang="en-US" sz="2200" b="1" dirty="0">
                <a:solidFill>
                  <a:schemeClr val="tx1"/>
                </a:solidFill>
                <a:latin typeface="Hanzel Thin" pitchFamily="34" charset="0"/>
                <a:cs typeface="B Nazanin" pitchFamily="2" charset="-78"/>
              </a:rPr>
              <a:t> </a:t>
            </a:r>
            <a:r>
              <a:rPr lang="ar-SA" altLang="en-US" sz="2200" b="1" dirty="0">
                <a:solidFill>
                  <a:schemeClr val="tx1"/>
                </a:solidFill>
                <a:latin typeface="Hanzel Thin" pitchFamily="34" charset="0"/>
                <a:cs typeface="B Nazanin" pitchFamily="2" charset="-78"/>
              </a:rPr>
              <a:t>يك پروژه</a:t>
            </a:r>
            <a:r>
              <a:rPr lang="en-US" altLang="en-US" sz="2200" b="1" dirty="0">
                <a:solidFill>
                  <a:schemeClr val="tx1"/>
                </a:solidFill>
                <a:latin typeface="Hanzel Thin" pitchFamily="34" charset="0"/>
                <a:cs typeface="B Nazanin" pitchFamily="2" charset="-78"/>
              </a:rPr>
              <a:t> </a:t>
            </a:r>
            <a:r>
              <a:rPr lang="ar-SA" altLang="en-US" sz="2200" b="1" dirty="0">
                <a:solidFill>
                  <a:schemeClr val="tx1"/>
                </a:solidFill>
                <a:latin typeface="Hanzel Thin" pitchFamily="34" charset="0"/>
                <a:cs typeface="B Nazanin" pitchFamily="2" charset="-78"/>
              </a:rPr>
              <a:t>به اقلام قابل تحويل است</a:t>
            </a:r>
            <a:r>
              <a:rPr lang="en-US" altLang="en-US" sz="2200" b="1" dirty="0">
                <a:solidFill>
                  <a:schemeClr val="tx1"/>
                </a:solidFill>
                <a:latin typeface="Hanzel Thin" pitchFamily="34" charset="0"/>
                <a:cs typeface="B Nazanin" pitchFamily="2" charset="-78"/>
              </a:rPr>
              <a:t> </a:t>
            </a:r>
            <a:r>
              <a:rPr lang="en-US" altLang="en-US" sz="2200" b="1" dirty="0">
                <a:latin typeface="Hanzel Thin" pitchFamily="34" charset="0"/>
                <a:cs typeface="B Nazanin" pitchFamily="2" charset="-78"/>
              </a:rPr>
              <a:t>.</a:t>
            </a:r>
            <a:r>
              <a:rPr lang="en-US" altLang="en-US" sz="2400" b="1" dirty="0">
                <a:cs typeface="B Nazanin" pitchFamily="2" charset="-78"/>
              </a:rPr>
              <a:t/>
            </a:r>
            <a:br>
              <a:rPr lang="en-US" altLang="en-US" sz="2400" b="1" dirty="0">
                <a:cs typeface="B Nazanin" pitchFamily="2" charset="-78"/>
              </a:rPr>
            </a:br>
            <a:endParaRPr lang="en-US" altLang="en-US" sz="2400" b="1" dirty="0">
              <a:cs typeface="B Nazanin" pitchFamily="2" charset="-78"/>
            </a:endParaRPr>
          </a:p>
        </p:txBody>
      </p:sp>
      <p:sp>
        <p:nvSpPr>
          <p:cNvPr id="6" name="Rectangle 3"/>
          <p:cNvSpPr txBox="1">
            <a:spLocks noChangeArrowheads="1"/>
          </p:cNvSpPr>
          <p:nvPr/>
        </p:nvSpPr>
        <p:spPr>
          <a:xfrm>
            <a:off x="4876800" y="990600"/>
            <a:ext cx="3657600" cy="2971800"/>
          </a:xfrm>
          <a:prstGeom prst="rect">
            <a:avLst/>
          </a:prstGeom>
        </p:spPr>
        <p:txBody>
          <a:bodyPr vert="horz">
            <a:normAutofit/>
          </a:bodyPr>
          <a:lstStyle/>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pitchFamily="2" charset="2"/>
              <a:buNone/>
              <a:tabLst/>
              <a:defRPr/>
            </a:pPr>
            <a:r>
              <a:rPr kumimoji="0" lang="ar-SA" altLang="en-US" sz="2800" b="1" i="0" u="none" strike="noStrike" kern="1200" cap="none" spc="0" normalizeH="0" baseline="0" noProof="0" dirty="0" smtClean="0">
                <a:ln>
                  <a:noFill/>
                </a:ln>
                <a:solidFill>
                  <a:schemeClr val="tx1"/>
                </a:solidFill>
                <a:effectLst/>
                <a:uLnTx/>
                <a:uFillTx/>
                <a:cs typeface="B Nazanin" pitchFamily="2" charset="-78"/>
              </a:rPr>
              <a:t>اقلام قابل تحويل</a:t>
            </a:r>
            <a:r>
              <a:rPr kumimoji="0" lang="en-US" altLang="en-US" sz="2800" b="1" i="0" u="none" strike="noStrike" kern="1200" cap="none" spc="0" normalizeH="0" baseline="0" noProof="0" dirty="0" smtClean="0">
                <a:ln>
                  <a:noFill/>
                </a:ln>
                <a:solidFill>
                  <a:schemeClr val="tx1"/>
                </a:solidFill>
                <a:effectLst/>
                <a:uLnTx/>
                <a:uFillTx/>
                <a:cs typeface="B Nazanin" pitchFamily="2" charset="-78"/>
              </a:rPr>
              <a:t> :</a:t>
            </a:r>
          </a:p>
          <a:p>
            <a:pPr marL="914400" marR="0" lvl="2" indent="-182880" algn="r" defTabSz="914400" rtl="1" eaLnBrk="1" fontAlgn="auto" latinLnBrk="0" hangingPunct="1">
              <a:lnSpc>
                <a:spcPct val="100000"/>
              </a:lnSpc>
              <a:spcBef>
                <a:spcPct val="20000"/>
              </a:spcBef>
              <a:spcAft>
                <a:spcPts val="0"/>
              </a:spcAft>
              <a:buClr>
                <a:schemeClr val="accent1">
                  <a:shade val="75000"/>
                </a:schemeClr>
              </a:buClr>
              <a:buSzPct val="60000"/>
              <a:buFont typeface="Wingdings"/>
              <a:buChar char=""/>
              <a:tabLst/>
              <a:defRPr/>
            </a:pPr>
            <a:r>
              <a:rPr kumimoji="0" lang="ar-SA" altLang="en-US" sz="1800" b="1" i="0" u="none" strike="noStrike" kern="1200" cap="none" spc="0" normalizeH="0" baseline="0" noProof="0" dirty="0" smtClean="0">
                <a:ln>
                  <a:noFill/>
                </a:ln>
                <a:solidFill>
                  <a:schemeClr val="tx1"/>
                </a:solidFill>
                <a:effectLst/>
                <a:uLnTx/>
                <a:uFillTx/>
                <a:cs typeface="B Nazanin" pitchFamily="2" charset="-78"/>
              </a:rPr>
              <a:t>مدارك</a:t>
            </a:r>
            <a:endParaRPr kumimoji="0" lang="en-US" altLang="en-US" sz="1800" b="1" i="0" u="none" strike="noStrike" kern="1200" cap="none" spc="0" normalizeH="0" baseline="0" noProof="0" dirty="0" smtClean="0">
              <a:ln>
                <a:noFill/>
              </a:ln>
              <a:solidFill>
                <a:schemeClr val="tx1"/>
              </a:solidFill>
              <a:effectLst/>
              <a:uLnTx/>
              <a:uFillTx/>
              <a:cs typeface="B Nazanin" pitchFamily="2" charset="-78"/>
            </a:endParaRPr>
          </a:p>
          <a:p>
            <a:pPr marL="914400" marR="0" lvl="2" indent="-182880" algn="r" defTabSz="914400" rtl="1" eaLnBrk="1" fontAlgn="auto" latinLnBrk="0" hangingPunct="1">
              <a:lnSpc>
                <a:spcPct val="100000"/>
              </a:lnSpc>
              <a:spcBef>
                <a:spcPct val="20000"/>
              </a:spcBef>
              <a:spcAft>
                <a:spcPts val="0"/>
              </a:spcAft>
              <a:buClr>
                <a:schemeClr val="accent1">
                  <a:shade val="75000"/>
                </a:schemeClr>
              </a:buClr>
              <a:buSzPct val="60000"/>
              <a:buFont typeface="Wingdings"/>
              <a:buChar char=""/>
              <a:tabLst/>
              <a:defRPr/>
            </a:pPr>
            <a:r>
              <a:rPr kumimoji="0" lang="ar-SA" altLang="en-US" sz="1800" b="1" i="0" u="none" strike="noStrike" kern="1200" cap="none" spc="0" normalizeH="0" baseline="0" noProof="0" dirty="0" smtClean="0">
                <a:ln>
                  <a:noFill/>
                </a:ln>
                <a:solidFill>
                  <a:schemeClr val="tx1"/>
                </a:solidFill>
                <a:effectLst/>
                <a:uLnTx/>
                <a:uFillTx/>
                <a:cs typeface="B Nazanin" pitchFamily="2" charset="-78"/>
              </a:rPr>
              <a:t>محصولات</a:t>
            </a:r>
            <a:endParaRPr kumimoji="0" lang="en-US" altLang="en-US" sz="1800" b="1" i="0" u="none" strike="noStrike" kern="1200" cap="none" spc="0" normalizeH="0" baseline="0" noProof="0" dirty="0" smtClean="0">
              <a:ln>
                <a:noFill/>
              </a:ln>
              <a:solidFill>
                <a:schemeClr val="tx1"/>
              </a:solidFill>
              <a:effectLst/>
              <a:uLnTx/>
              <a:uFillTx/>
              <a:cs typeface="B Nazanin" pitchFamily="2" charset="-78"/>
            </a:endParaRPr>
          </a:p>
          <a:p>
            <a:pPr marL="914400" marR="0" lvl="2" indent="-182880" algn="r" defTabSz="914400" rtl="1" eaLnBrk="1" fontAlgn="auto" latinLnBrk="0" hangingPunct="1">
              <a:lnSpc>
                <a:spcPct val="100000"/>
              </a:lnSpc>
              <a:spcBef>
                <a:spcPct val="20000"/>
              </a:spcBef>
              <a:spcAft>
                <a:spcPts val="0"/>
              </a:spcAft>
              <a:buClr>
                <a:schemeClr val="accent1">
                  <a:shade val="75000"/>
                </a:schemeClr>
              </a:buClr>
              <a:buSzPct val="60000"/>
              <a:buFont typeface="Wingdings"/>
              <a:buChar char=""/>
              <a:tabLst/>
              <a:defRPr/>
            </a:pPr>
            <a:r>
              <a:rPr kumimoji="0" lang="ar-SA" altLang="en-US" sz="1800" b="1" i="0" u="none" strike="noStrike" kern="1200" cap="none" spc="0" normalizeH="0" baseline="0" noProof="0" dirty="0" smtClean="0">
                <a:ln>
                  <a:noFill/>
                </a:ln>
                <a:solidFill>
                  <a:schemeClr val="tx1"/>
                </a:solidFill>
                <a:effectLst/>
                <a:uLnTx/>
                <a:uFillTx/>
                <a:cs typeface="B Nazanin" pitchFamily="2" charset="-78"/>
              </a:rPr>
              <a:t>تجهيزات</a:t>
            </a:r>
            <a:endParaRPr kumimoji="0" lang="en-US" altLang="en-US" sz="1800" b="1" i="0" u="none" strike="noStrike" kern="1200" cap="none" spc="0" normalizeH="0" baseline="0" noProof="0" dirty="0" smtClean="0">
              <a:ln>
                <a:noFill/>
              </a:ln>
              <a:solidFill>
                <a:schemeClr val="tx1"/>
              </a:solidFill>
              <a:effectLst/>
              <a:uLnTx/>
              <a:uFillTx/>
              <a:cs typeface="B Nazanin" pitchFamily="2" charset="-78"/>
            </a:endParaRPr>
          </a:p>
          <a:p>
            <a:pPr marL="914400" marR="0" lvl="2" indent="-182880" algn="r" defTabSz="914400" rtl="1" eaLnBrk="1" fontAlgn="auto" latinLnBrk="0" hangingPunct="1">
              <a:lnSpc>
                <a:spcPct val="100000"/>
              </a:lnSpc>
              <a:spcBef>
                <a:spcPct val="20000"/>
              </a:spcBef>
              <a:spcAft>
                <a:spcPts val="0"/>
              </a:spcAft>
              <a:buClr>
                <a:schemeClr val="accent1">
                  <a:shade val="75000"/>
                </a:schemeClr>
              </a:buClr>
              <a:buSzPct val="60000"/>
              <a:buFont typeface="Wingdings"/>
              <a:buChar char=""/>
              <a:tabLst/>
              <a:defRPr/>
            </a:pPr>
            <a:r>
              <a:rPr kumimoji="0" lang="ar-SA" altLang="en-US" sz="1800" b="1" i="0" u="none" strike="noStrike" kern="1200" cap="none" spc="0" normalizeH="0" baseline="0" noProof="0" dirty="0" smtClean="0">
                <a:ln>
                  <a:noFill/>
                </a:ln>
                <a:solidFill>
                  <a:schemeClr val="tx1"/>
                </a:solidFill>
                <a:effectLst/>
                <a:uLnTx/>
                <a:uFillTx/>
                <a:cs typeface="B Nazanin" pitchFamily="2" charset="-78"/>
              </a:rPr>
              <a:t>ماشين آلات</a:t>
            </a:r>
            <a:endParaRPr kumimoji="0" lang="en-US" altLang="en-US" sz="1800" b="1" i="0" u="none" strike="noStrike" kern="1200" cap="none" spc="0" normalizeH="0" baseline="0" noProof="0" dirty="0" smtClean="0">
              <a:ln>
                <a:noFill/>
              </a:ln>
              <a:solidFill>
                <a:schemeClr val="tx1"/>
              </a:solidFill>
              <a:effectLst/>
              <a:uLnTx/>
              <a:uFillTx/>
              <a:cs typeface="B Nazanin" pitchFamily="2" charset="-78"/>
            </a:endParaRPr>
          </a:p>
          <a:p>
            <a:pPr marL="914400" marR="0" lvl="2" indent="-182880" algn="r" defTabSz="914400" rtl="1" eaLnBrk="1" fontAlgn="auto" latinLnBrk="0" hangingPunct="1">
              <a:lnSpc>
                <a:spcPct val="100000"/>
              </a:lnSpc>
              <a:spcBef>
                <a:spcPct val="20000"/>
              </a:spcBef>
              <a:spcAft>
                <a:spcPts val="0"/>
              </a:spcAft>
              <a:buClr>
                <a:schemeClr val="accent1">
                  <a:shade val="75000"/>
                </a:schemeClr>
              </a:buClr>
              <a:buSzPct val="60000"/>
              <a:buFont typeface="Wingdings"/>
              <a:buChar char=""/>
              <a:tabLst/>
              <a:defRPr/>
            </a:pPr>
            <a:r>
              <a:rPr kumimoji="0" lang="ar-SA" altLang="en-US" sz="1800" b="1" i="0" u="none" strike="noStrike" kern="1200" cap="none" spc="0" normalizeH="0" baseline="0" noProof="0" dirty="0" smtClean="0">
                <a:ln>
                  <a:noFill/>
                </a:ln>
                <a:solidFill>
                  <a:schemeClr val="tx1"/>
                </a:solidFill>
                <a:effectLst/>
                <a:uLnTx/>
                <a:uFillTx/>
                <a:cs typeface="B Nazanin" pitchFamily="2" charset="-78"/>
              </a:rPr>
              <a:t>تسهيلات</a:t>
            </a:r>
            <a:endParaRPr kumimoji="0" lang="en-US" altLang="en-US" sz="1800" b="1" i="0" u="none" strike="noStrike" kern="1200" cap="none" spc="0" normalizeH="0" baseline="0" noProof="0" dirty="0" smtClean="0">
              <a:ln>
                <a:noFill/>
              </a:ln>
              <a:solidFill>
                <a:schemeClr val="tx1"/>
              </a:solidFill>
              <a:effectLst/>
              <a:uLnTx/>
              <a:uFillTx/>
              <a:cs typeface="B Nazanin" pitchFamily="2" charset="-78"/>
            </a:endParaRPr>
          </a:p>
          <a:p>
            <a:pPr marL="914400" marR="0" lvl="2" indent="-182880" algn="r" defTabSz="914400" rtl="1" eaLnBrk="1" fontAlgn="auto" latinLnBrk="0" hangingPunct="1">
              <a:lnSpc>
                <a:spcPct val="100000"/>
              </a:lnSpc>
              <a:spcBef>
                <a:spcPct val="20000"/>
              </a:spcBef>
              <a:spcAft>
                <a:spcPts val="0"/>
              </a:spcAft>
              <a:buClr>
                <a:schemeClr val="accent1">
                  <a:shade val="75000"/>
                </a:schemeClr>
              </a:buClr>
              <a:buSzPct val="60000"/>
              <a:buFont typeface="Wingdings"/>
              <a:buChar char=""/>
              <a:tabLst/>
              <a:defRPr/>
            </a:pPr>
            <a:r>
              <a:rPr kumimoji="0" lang="ar-SA" altLang="en-US" sz="1800" b="1" i="0" u="none" strike="noStrike" kern="1200" cap="none" spc="0" normalizeH="0" baseline="0" noProof="0" dirty="0" smtClean="0">
                <a:ln>
                  <a:noFill/>
                </a:ln>
                <a:solidFill>
                  <a:schemeClr val="tx1"/>
                </a:solidFill>
                <a:effectLst/>
                <a:uLnTx/>
                <a:uFillTx/>
                <a:cs typeface="B Nazanin" pitchFamily="2" charset="-78"/>
              </a:rPr>
              <a:t>نرم افزار و سخت افزار</a:t>
            </a:r>
            <a:endParaRPr kumimoji="0" lang="en-US" altLang="en-US" sz="1800" b="1" i="0" u="none" strike="noStrike" kern="1200" cap="none" spc="0" normalizeH="0" baseline="0" noProof="0" dirty="0" smtClean="0">
              <a:ln>
                <a:noFill/>
              </a:ln>
              <a:solidFill>
                <a:schemeClr val="tx1"/>
              </a:solidFill>
              <a:effectLst/>
              <a:uLnTx/>
              <a:uFillTx/>
              <a:cs typeface="B Nazanin" pitchFamily="2" charset="-78"/>
            </a:endParaRPr>
          </a:p>
          <a:p>
            <a:pPr marL="914400" marR="0" lvl="2" indent="-182880" algn="r" defTabSz="914400" rtl="1" eaLnBrk="1" fontAlgn="auto" latinLnBrk="0" hangingPunct="1">
              <a:lnSpc>
                <a:spcPct val="100000"/>
              </a:lnSpc>
              <a:spcBef>
                <a:spcPct val="20000"/>
              </a:spcBef>
              <a:spcAft>
                <a:spcPts val="0"/>
              </a:spcAft>
              <a:buClr>
                <a:schemeClr val="accent1">
                  <a:shade val="75000"/>
                </a:schemeClr>
              </a:buClr>
              <a:buSzPct val="60000"/>
              <a:buFont typeface="Wingdings"/>
              <a:buChar char=""/>
              <a:tabLst/>
              <a:defRPr/>
            </a:pPr>
            <a:r>
              <a:rPr kumimoji="0" lang="ar-SA" altLang="en-US" sz="1800" b="1" i="0" u="none" strike="noStrike" kern="1200" cap="none" spc="0" normalizeH="0" baseline="0" noProof="0" dirty="0" smtClean="0">
                <a:ln>
                  <a:noFill/>
                </a:ln>
                <a:solidFill>
                  <a:schemeClr val="tx1"/>
                </a:solidFill>
                <a:effectLst/>
                <a:uLnTx/>
                <a:uFillTx/>
                <a:cs typeface="B Nazanin" pitchFamily="2" charset="-78"/>
              </a:rPr>
              <a:t>دستورالعملها</a:t>
            </a:r>
            <a:endParaRPr kumimoji="0" lang="en-US" altLang="en-US" sz="1800" b="1" i="0" u="none" strike="noStrike" kern="1200" cap="none" spc="0" normalizeH="0" baseline="0" noProof="0" dirty="0" smtClean="0">
              <a:ln>
                <a:noFill/>
              </a:ln>
              <a:solidFill>
                <a:schemeClr val="tx1"/>
              </a:solidFill>
              <a:effectLst/>
              <a:uLnTx/>
              <a:uFillTx/>
              <a:cs typeface="B Nazanin" pitchFamily="2" charset="-78"/>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a:buChar char=""/>
              <a:tabLst/>
              <a:defRPr/>
            </a:pPr>
            <a:endParaRPr kumimoji="0" lang="en-US" altLang="en-US" sz="2200" b="1" i="0" u="none" strike="noStrike" kern="1200" cap="none" spc="0" normalizeH="0" baseline="0" noProof="0" dirty="0" smtClean="0">
              <a:ln>
                <a:noFill/>
              </a:ln>
              <a:solidFill>
                <a:schemeClr val="tx1"/>
              </a:solidFill>
              <a:effectLst/>
              <a:uLnTx/>
              <a:uFillTx/>
              <a:cs typeface="B Nazanin" pitchFamily="2" charset="-78"/>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a:buChar char=""/>
              <a:tabLst/>
              <a:defRPr/>
            </a:pPr>
            <a:endParaRPr kumimoji="0" lang="en-US" altLang="en-US" sz="2400" b="1" i="0" u="none" strike="noStrike" kern="1200" cap="none" spc="0" normalizeH="0" baseline="0" noProof="0" dirty="0">
              <a:ln>
                <a:noFill/>
              </a:ln>
              <a:solidFill>
                <a:schemeClr val="tx1"/>
              </a:solidFill>
              <a:effectLst/>
              <a:uLnTx/>
              <a:uFillTx/>
              <a:cs typeface="B Nazanin" pitchFamily="2" charset="-78"/>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3124200" y="152400"/>
            <a:ext cx="3048000" cy="609600"/>
          </a:xfrm>
        </p:spPr>
        <p:txBody>
          <a:bodyPr>
            <a:normAutofit fontScale="90000"/>
          </a:bodyPr>
          <a:lstStyle/>
          <a:p>
            <a:pPr algn="ctr" rtl="1"/>
            <a:r>
              <a:rPr lang="ar-SA" altLang="en-US" sz="3600" b="1" u="sng" dirty="0">
                <a:solidFill>
                  <a:schemeClr val="accent1">
                    <a:lumMod val="50000"/>
                  </a:schemeClr>
                </a:solidFill>
                <a:cs typeface="B Traffic" pitchFamily="2" charset="-78"/>
              </a:rPr>
              <a:t>هدف</a:t>
            </a:r>
            <a:r>
              <a:rPr lang="en-US" altLang="en-US" sz="3600" b="1" u="sng" dirty="0">
                <a:solidFill>
                  <a:schemeClr val="accent1">
                    <a:lumMod val="50000"/>
                  </a:schemeClr>
                </a:solidFill>
                <a:cs typeface="B Traffic" pitchFamily="2" charset="-78"/>
              </a:rPr>
              <a:t> </a:t>
            </a:r>
            <a:r>
              <a:rPr lang="ar-SA" altLang="en-US" sz="3600" b="1" u="sng" dirty="0">
                <a:solidFill>
                  <a:schemeClr val="accent1">
                    <a:lumMod val="50000"/>
                  </a:schemeClr>
                </a:solidFill>
                <a:cs typeface="B Traffic" pitchFamily="2" charset="-78"/>
              </a:rPr>
              <a:t>از</a:t>
            </a:r>
            <a:r>
              <a:rPr lang="en-US" altLang="en-US" u="sng" dirty="0">
                <a:solidFill>
                  <a:schemeClr val="accent1">
                    <a:lumMod val="50000"/>
                  </a:schemeClr>
                </a:solidFill>
                <a:cs typeface="B Traffic" pitchFamily="2" charset="-78"/>
              </a:rPr>
              <a:t> </a:t>
            </a:r>
            <a:r>
              <a:rPr lang="en-US" altLang="en-US" sz="3600" u="sng" dirty="0">
                <a:solidFill>
                  <a:schemeClr val="accent1">
                    <a:lumMod val="50000"/>
                  </a:schemeClr>
                </a:solidFill>
                <a:latin typeface="Hanzel Thin" pitchFamily="34" charset="0"/>
                <a:cs typeface="B Traffic" pitchFamily="2" charset="-78"/>
              </a:rPr>
              <a:t>WBS</a:t>
            </a:r>
            <a:endParaRPr lang="en-US" altLang="ar-SA" u="sng" dirty="0">
              <a:solidFill>
                <a:schemeClr val="accent1">
                  <a:lumMod val="50000"/>
                </a:schemeClr>
              </a:solidFill>
              <a:cs typeface="B Traffic" pitchFamily="2" charset="-78"/>
            </a:endParaRPr>
          </a:p>
        </p:txBody>
      </p:sp>
      <p:sp>
        <p:nvSpPr>
          <p:cNvPr id="6" name="Rectangle 3"/>
          <p:cNvSpPr txBox="1">
            <a:spLocks noChangeArrowheads="1"/>
          </p:cNvSpPr>
          <p:nvPr/>
        </p:nvSpPr>
        <p:spPr>
          <a:xfrm>
            <a:off x="152400" y="914400"/>
            <a:ext cx="8610600" cy="4495800"/>
          </a:xfrm>
          <a:prstGeom prst="rect">
            <a:avLst/>
          </a:prstGeom>
        </p:spPr>
        <p:txBody>
          <a:bodyPr vert="horz">
            <a:normAutofit/>
          </a:bodyPr>
          <a:lstStyle/>
          <a:p>
            <a:pPr marL="274320" marR="0" lvl="0" indent="-274320" algn="r" defTabSz="914400" rtl="1" eaLnBrk="1" fontAlgn="auto" latinLnBrk="0" hangingPunct="1">
              <a:lnSpc>
                <a:spcPct val="90000"/>
              </a:lnSpc>
              <a:spcBef>
                <a:spcPts val="600"/>
              </a:spcBef>
              <a:spcAft>
                <a:spcPts val="0"/>
              </a:spcAft>
              <a:buClr>
                <a:schemeClr val="accent1"/>
              </a:buClr>
              <a:buSzPct val="70000"/>
              <a:buFont typeface="Wingdings"/>
              <a:buChar char=""/>
              <a:tabLst/>
              <a:defRPr/>
            </a:pPr>
            <a:r>
              <a:rPr kumimoji="0" lang="ar-SA" altLang="en-US" sz="2200" b="0" i="0" u="none" strike="noStrike" kern="1200" cap="none" spc="0" normalizeH="0" baseline="0" noProof="0" dirty="0" smtClean="0">
                <a:ln>
                  <a:noFill/>
                </a:ln>
                <a:solidFill>
                  <a:schemeClr val="tx1"/>
                </a:solidFill>
                <a:effectLst/>
                <a:uLnTx/>
                <a:uFillTx/>
                <a:cs typeface="B Nazanin" pitchFamily="2" charset="-78"/>
              </a:rPr>
              <a:t>احراز</a:t>
            </a:r>
            <a:r>
              <a:rPr kumimoji="0" lang="en-US" altLang="en-US" sz="22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200" b="0" i="0" u="none" strike="noStrike" kern="1200" cap="none" spc="0" normalizeH="0" baseline="0" noProof="0" dirty="0" smtClean="0">
                <a:ln>
                  <a:noFill/>
                </a:ln>
                <a:solidFill>
                  <a:schemeClr val="tx1"/>
                </a:solidFill>
                <a:effectLst/>
                <a:uLnTx/>
                <a:uFillTx/>
                <a:cs typeface="B Nazanin" pitchFamily="2" charset="-78"/>
              </a:rPr>
              <a:t>اطمينان از بررسي تمامي</a:t>
            </a:r>
            <a:r>
              <a:rPr kumimoji="0" lang="en-US" altLang="en-US" sz="22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200" b="0" i="0" u="none" strike="noStrike" kern="1200" cap="none" spc="0" normalizeH="0" baseline="0" noProof="0" dirty="0" smtClean="0">
                <a:ln>
                  <a:noFill/>
                </a:ln>
                <a:solidFill>
                  <a:schemeClr val="tx1"/>
                </a:solidFill>
                <a:effectLst/>
                <a:uLnTx/>
                <a:uFillTx/>
                <a:cs typeface="B Nazanin" pitchFamily="2" charset="-78"/>
              </a:rPr>
              <a:t>اقلامي</a:t>
            </a:r>
            <a:r>
              <a:rPr kumimoji="0" lang="en-US" altLang="en-US" sz="22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200" b="0" i="0" u="none" strike="noStrike" kern="1200" cap="none" spc="0" normalizeH="0" baseline="0" noProof="0" dirty="0" smtClean="0">
                <a:ln>
                  <a:noFill/>
                </a:ln>
                <a:solidFill>
                  <a:schemeClr val="tx1"/>
                </a:solidFill>
                <a:effectLst/>
                <a:uLnTx/>
                <a:uFillTx/>
                <a:cs typeface="B Nazanin" pitchFamily="2" charset="-78"/>
              </a:rPr>
              <a:t>كه</a:t>
            </a:r>
            <a:r>
              <a:rPr kumimoji="0" lang="en-US" altLang="en-US" sz="22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200" b="0" i="0" u="none" strike="noStrike" kern="1200" cap="none" spc="0" normalizeH="0" baseline="0" noProof="0" dirty="0" smtClean="0">
                <a:ln>
                  <a:noFill/>
                </a:ln>
                <a:solidFill>
                  <a:schemeClr val="tx1"/>
                </a:solidFill>
                <a:effectLst/>
                <a:uLnTx/>
                <a:uFillTx/>
                <a:cs typeface="B Nazanin" pitchFamily="2" charset="-78"/>
              </a:rPr>
              <a:t>بدون تكرار شدن ، در</a:t>
            </a:r>
            <a:r>
              <a:rPr kumimoji="0" lang="en-US" altLang="en-US" sz="22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200" b="0" i="0" u="none" strike="noStrike" kern="1200" cap="none" spc="0" normalizeH="0" baseline="0" noProof="0" dirty="0" smtClean="0">
                <a:ln>
                  <a:noFill/>
                </a:ln>
                <a:solidFill>
                  <a:schemeClr val="tx1"/>
                </a:solidFill>
                <a:effectLst/>
                <a:uLnTx/>
                <a:uFillTx/>
                <a:cs typeface="B Nazanin" pitchFamily="2" charset="-78"/>
              </a:rPr>
              <a:t>انتهاي پروژه</a:t>
            </a:r>
            <a:r>
              <a:rPr kumimoji="0" lang="en-US" altLang="en-US" sz="22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200" b="0" i="0" u="none" strike="noStrike" kern="1200" cap="none" spc="0" normalizeH="0" baseline="0" noProof="0" dirty="0" smtClean="0">
                <a:ln>
                  <a:noFill/>
                </a:ln>
                <a:solidFill>
                  <a:schemeClr val="tx1"/>
                </a:solidFill>
                <a:effectLst/>
                <a:uLnTx/>
                <a:uFillTx/>
                <a:cs typeface="B Nazanin" pitchFamily="2" charset="-78"/>
              </a:rPr>
              <a:t>بايد تحويل</a:t>
            </a:r>
            <a:r>
              <a:rPr kumimoji="0" lang="en-US" altLang="en-US" sz="22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200" b="0" i="0" u="none" strike="noStrike" kern="1200" cap="none" spc="0" normalizeH="0" baseline="0" noProof="0" dirty="0" smtClean="0">
                <a:ln>
                  <a:noFill/>
                </a:ln>
                <a:solidFill>
                  <a:schemeClr val="tx1"/>
                </a:solidFill>
                <a:effectLst/>
                <a:uLnTx/>
                <a:uFillTx/>
                <a:cs typeface="B Nazanin" pitchFamily="2" charset="-78"/>
              </a:rPr>
              <a:t>داده شوند</a:t>
            </a:r>
            <a:r>
              <a:rPr kumimoji="0" lang="en-US" altLang="en-US" sz="2200" b="0" i="0" u="none" strike="noStrike" kern="1200" cap="none" spc="0" normalizeH="0" baseline="0" noProof="0" dirty="0" smtClean="0">
                <a:ln>
                  <a:noFill/>
                </a:ln>
                <a:solidFill>
                  <a:schemeClr val="tx1"/>
                </a:solidFill>
                <a:effectLst/>
                <a:uLnTx/>
                <a:uFillTx/>
                <a:cs typeface="B Nazanin" pitchFamily="2" charset="-78"/>
              </a:rPr>
              <a:t> .</a:t>
            </a:r>
          </a:p>
          <a:p>
            <a:pPr marL="274320" marR="0" lvl="0" indent="-274320" algn="r" defTabSz="914400" rtl="1" eaLnBrk="1" fontAlgn="auto" latinLnBrk="0" hangingPunct="1">
              <a:lnSpc>
                <a:spcPct val="90000"/>
              </a:lnSpc>
              <a:spcBef>
                <a:spcPts val="600"/>
              </a:spcBef>
              <a:spcAft>
                <a:spcPts val="0"/>
              </a:spcAft>
              <a:buClr>
                <a:schemeClr val="accent1"/>
              </a:buClr>
              <a:buSzPct val="70000"/>
              <a:buFont typeface="Wingdings"/>
              <a:buChar char=""/>
              <a:tabLst/>
              <a:defRPr/>
            </a:pPr>
            <a:r>
              <a:rPr kumimoji="0" lang="ar-SA" altLang="en-US" sz="2200" b="0" i="0" u="none" strike="noStrike" kern="1200" cap="none" spc="0" normalizeH="0" baseline="0" noProof="0" dirty="0" smtClean="0">
                <a:ln>
                  <a:noFill/>
                </a:ln>
                <a:solidFill>
                  <a:schemeClr val="tx1"/>
                </a:solidFill>
                <a:effectLst/>
                <a:uLnTx/>
                <a:uFillTx/>
                <a:cs typeface="B Nazanin" pitchFamily="2" charset="-78"/>
              </a:rPr>
              <a:t>به</a:t>
            </a:r>
            <a:r>
              <a:rPr kumimoji="0" lang="en-US" altLang="en-US" sz="22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200" b="0" i="0" u="none" strike="noStrike" kern="1200" cap="none" spc="0" normalizeH="0" baseline="0" noProof="0" dirty="0" smtClean="0">
                <a:ln>
                  <a:noFill/>
                </a:ln>
                <a:solidFill>
                  <a:schemeClr val="tx1"/>
                </a:solidFill>
                <a:effectLst/>
                <a:uLnTx/>
                <a:uFillTx/>
                <a:cs typeface="B Nazanin" pitchFamily="2" charset="-78"/>
              </a:rPr>
              <a:t>حداقل رساندن</a:t>
            </a:r>
            <a:r>
              <a:rPr kumimoji="0" lang="en-US" altLang="en-US" sz="22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200" b="0" i="0" u="none" strike="noStrike" kern="1200" cap="none" spc="0" normalizeH="0" baseline="0" noProof="0" dirty="0" smtClean="0">
                <a:ln>
                  <a:noFill/>
                </a:ln>
                <a:solidFill>
                  <a:schemeClr val="tx1"/>
                </a:solidFill>
                <a:effectLst/>
                <a:uLnTx/>
                <a:uFillTx/>
                <a:cs typeface="B Nazanin" pitchFamily="2" charset="-78"/>
              </a:rPr>
              <a:t>احتمال</a:t>
            </a:r>
            <a:r>
              <a:rPr kumimoji="0" lang="en-US" altLang="en-US" sz="22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200" b="0" i="0" u="none" strike="noStrike" kern="1200" cap="none" spc="0" normalizeH="0" baseline="0" noProof="0" dirty="0" smtClean="0">
                <a:ln>
                  <a:noFill/>
                </a:ln>
                <a:solidFill>
                  <a:schemeClr val="tx1"/>
                </a:solidFill>
                <a:effectLst/>
                <a:uLnTx/>
                <a:uFillTx/>
                <a:cs typeface="B Nazanin" pitchFamily="2" charset="-78"/>
              </a:rPr>
              <a:t>ناديده</a:t>
            </a:r>
            <a:r>
              <a:rPr kumimoji="0" lang="en-US" altLang="en-US" sz="22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200" b="0" i="0" u="none" strike="noStrike" kern="1200" cap="none" spc="0" normalizeH="0" baseline="0" noProof="0" dirty="0" smtClean="0">
                <a:ln>
                  <a:noFill/>
                </a:ln>
                <a:solidFill>
                  <a:schemeClr val="tx1"/>
                </a:solidFill>
                <a:effectLst/>
                <a:uLnTx/>
                <a:uFillTx/>
                <a:cs typeface="B Nazanin" pitchFamily="2" charset="-78"/>
              </a:rPr>
              <a:t>گرفتن</a:t>
            </a:r>
            <a:r>
              <a:rPr kumimoji="0" lang="en-US" altLang="en-US" sz="22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200" b="0" i="0" u="none" strike="noStrike" kern="1200" cap="none" spc="0" normalizeH="0" baseline="0" noProof="0" dirty="0" smtClean="0">
                <a:ln>
                  <a:noFill/>
                </a:ln>
                <a:solidFill>
                  <a:schemeClr val="tx1"/>
                </a:solidFill>
                <a:effectLst/>
                <a:uLnTx/>
                <a:uFillTx/>
                <a:cs typeface="B Nazanin" pitchFamily="2" charset="-78"/>
              </a:rPr>
              <a:t>بخشي از پروژه</a:t>
            </a:r>
            <a:endParaRPr kumimoji="0" lang="en-US" altLang="en-US" sz="2200" b="0" i="0" u="none" strike="noStrike" kern="1200" cap="none" spc="0" normalizeH="0" baseline="0" noProof="0" dirty="0" smtClean="0">
              <a:ln>
                <a:noFill/>
              </a:ln>
              <a:solidFill>
                <a:schemeClr val="tx1"/>
              </a:solidFill>
              <a:effectLst/>
              <a:uLnTx/>
              <a:uFillTx/>
              <a:cs typeface="B Nazanin" pitchFamily="2" charset="-78"/>
            </a:endParaRPr>
          </a:p>
          <a:p>
            <a:pPr marL="274320" marR="0" lvl="0" indent="-274320" algn="r" defTabSz="914400" rtl="1" eaLnBrk="1" fontAlgn="auto" latinLnBrk="0" hangingPunct="1">
              <a:lnSpc>
                <a:spcPct val="90000"/>
              </a:lnSpc>
              <a:spcBef>
                <a:spcPts val="600"/>
              </a:spcBef>
              <a:spcAft>
                <a:spcPts val="0"/>
              </a:spcAft>
              <a:buClr>
                <a:schemeClr val="accent1"/>
              </a:buClr>
              <a:buSzPct val="70000"/>
              <a:buFont typeface="Wingdings"/>
              <a:buChar char=""/>
              <a:tabLst/>
              <a:defRPr/>
            </a:pPr>
            <a:r>
              <a:rPr kumimoji="0" lang="ar-SA" altLang="en-US" sz="2200" b="0" i="0" u="none" strike="noStrike" kern="1200" cap="none" spc="0" normalizeH="0" baseline="0" noProof="0" dirty="0" smtClean="0">
                <a:ln>
                  <a:noFill/>
                </a:ln>
                <a:solidFill>
                  <a:schemeClr val="tx1"/>
                </a:solidFill>
                <a:effectLst/>
                <a:uLnTx/>
                <a:uFillTx/>
                <a:cs typeface="B Nazanin" pitchFamily="2" charset="-78"/>
              </a:rPr>
              <a:t>گروه بندي منطقي اقلام قابل تحويل</a:t>
            </a:r>
            <a:r>
              <a:rPr kumimoji="0" lang="en-US" altLang="en-US" sz="22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200" b="0" i="0" u="none" strike="noStrike" kern="1200" cap="none" spc="0" normalizeH="0" baseline="0" noProof="0" dirty="0" smtClean="0">
                <a:ln>
                  <a:noFill/>
                </a:ln>
                <a:solidFill>
                  <a:schemeClr val="tx1"/>
                </a:solidFill>
                <a:effectLst/>
                <a:uLnTx/>
                <a:uFillTx/>
                <a:cs typeface="B Nazanin" pitchFamily="2" charset="-78"/>
              </a:rPr>
              <a:t>پروژه</a:t>
            </a:r>
            <a:r>
              <a:rPr kumimoji="0" lang="en-US" altLang="en-US" sz="2200" b="0" i="0" u="none" strike="noStrike" kern="1200" cap="none" spc="0" normalizeH="0" baseline="0" noProof="0" dirty="0" smtClean="0">
                <a:ln>
                  <a:noFill/>
                </a:ln>
                <a:solidFill>
                  <a:schemeClr val="tx1"/>
                </a:solidFill>
                <a:effectLst/>
                <a:uLnTx/>
                <a:uFillTx/>
                <a:cs typeface="B Nazanin" pitchFamily="2" charset="-78"/>
              </a:rPr>
              <a:t> :</a:t>
            </a:r>
          </a:p>
          <a:p>
            <a:pPr marL="914400" marR="0" lvl="2" indent="-182880" algn="r" defTabSz="914400" rtl="1" eaLnBrk="1" fontAlgn="auto" latinLnBrk="0" hangingPunct="1">
              <a:lnSpc>
                <a:spcPct val="90000"/>
              </a:lnSpc>
              <a:spcBef>
                <a:spcPct val="20000"/>
              </a:spcBef>
              <a:spcAft>
                <a:spcPts val="0"/>
              </a:spcAft>
              <a:buClr>
                <a:schemeClr val="accent1">
                  <a:shade val="75000"/>
                </a:schemeClr>
              </a:buClr>
              <a:buSzPct val="60000"/>
              <a:buFont typeface="Wingdings"/>
              <a:buChar char=""/>
              <a:tabLst/>
              <a:defRPr/>
            </a:pPr>
            <a:r>
              <a:rPr kumimoji="0" lang="ar-SA" altLang="en-US" sz="1800" b="0" i="0" u="none" strike="noStrike" kern="1200" cap="none" spc="0" normalizeH="0" baseline="0" noProof="0" dirty="0" smtClean="0">
                <a:ln>
                  <a:noFill/>
                </a:ln>
                <a:solidFill>
                  <a:schemeClr val="tx1"/>
                </a:solidFill>
                <a:effectLst/>
                <a:uLnTx/>
                <a:uFillTx/>
                <a:cs typeface="B Nazanin" pitchFamily="2" charset="-78"/>
              </a:rPr>
              <a:t>گروه بندي افقي ، اقلام</a:t>
            </a:r>
            <a:r>
              <a:rPr kumimoji="0" lang="en-US" altLang="en-US" sz="18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1800" b="0" i="0" u="none" strike="noStrike" kern="1200" cap="none" spc="0" normalizeH="0" baseline="0" noProof="0" dirty="0" smtClean="0">
                <a:ln>
                  <a:noFill/>
                </a:ln>
                <a:solidFill>
                  <a:schemeClr val="tx1"/>
                </a:solidFill>
                <a:effectLst/>
                <a:uLnTx/>
                <a:uFillTx/>
                <a:cs typeface="B Nazanin" pitchFamily="2" charset="-78"/>
              </a:rPr>
              <a:t>را از يكديگر مجزا</a:t>
            </a:r>
            <a:r>
              <a:rPr kumimoji="0" lang="en-US" altLang="en-US" sz="18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1800" b="0" i="0" u="none" strike="noStrike" kern="1200" cap="none" spc="0" normalizeH="0" baseline="0" noProof="0" dirty="0" smtClean="0">
                <a:ln>
                  <a:noFill/>
                </a:ln>
                <a:solidFill>
                  <a:schemeClr val="tx1"/>
                </a:solidFill>
                <a:effectLst/>
                <a:uLnTx/>
                <a:uFillTx/>
                <a:cs typeface="B Nazanin" pitchFamily="2" charset="-78"/>
              </a:rPr>
              <a:t>مي</a:t>
            </a:r>
            <a:r>
              <a:rPr kumimoji="0" lang="en-US" altLang="en-US" sz="18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1800" b="0" i="0" u="none" strike="noStrike" kern="1200" cap="none" spc="0" normalizeH="0" baseline="0" noProof="0" dirty="0" smtClean="0">
                <a:ln>
                  <a:noFill/>
                </a:ln>
                <a:solidFill>
                  <a:schemeClr val="tx1"/>
                </a:solidFill>
                <a:effectLst/>
                <a:uLnTx/>
                <a:uFillTx/>
                <a:cs typeface="B Nazanin" pitchFamily="2" charset="-78"/>
              </a:rPr>
              <a:t>سازد</a:t>
            </a:r>
            <a:r>
              <a:rPr kumimoji="0" lang="en-US" altLang="en-US" sz="1800" b="0" i="0" u="none" strike="noStrike" kern="1200" cap="none" spc="0" normalizeH="0" baseline="0" noProof="0" dirty="0" smtClean="0">
                <a:ln>
                  <a:noFill/>
                </a:ln>
                <a:solidFill>
                  <a:schemeClr val="tx1"/>
                </a:solidFill>
                <a:effectLst/>
                <a:uLnTx/>
                <a:uFillTx/>
                <a:cs typeface="B Nazanin" pitchFamily="2" charset="-78"/>
              </a:rPr>
              <a:t> .</a:t>
            </a:r>
          </a:p>
          <a:p>
            <a:pPr marL="914400" marR="0" lvl="2" indent="-182880" algn="r" defTabSz="914400" rtl="1" eaLnBrk="1" fontAlgn="auto" latinLnBrk="0" hangingPunct="1">
              <a:lnSpc>
                <a:spcPct val="90000"/>
              </a:lnSpc>
              <a:spcBef>
                <a:spcPct val="20000"/>
              </a:spcBef>
              <a:spcAft>
                <a:spcPts val="0"/>
              </a:spcAft>
              <a:buClr>
                <a:schemeClr val="accent1">
                  <a:shade val="75000"/>
                </a:schemeClr>
              </a:buClr>
              <a:buSzPct val="60000"/>
              <a:buFont typeface="Wingdings"/>
              <a:buChar char=""/>
              <a:tabLst/>
              <a:defRPr/>
            </a:pPr>
            <a:r>
              <a:rPr kumimoji="0" lang="ar-SA" altLang="en-US" sz="1800" b="0" i="0" u="none" strike="noStrike" kern="1200" cap="none" spc="0" normalizeH="0" baseline="0" noProof="0" dirty="0" smtClean="0">
                <a:ln>
                  <a:noFill/>
                </a:ln>
                <a:solidFill>
                  <a:schemeClr val="tx1"/>
                </a:solidFill>
                <a:effectLst/>
                <a:uLnTx/>
                <a:uFillTx/>
                <a:cs typeface="B Nazanin" pitchFamily="2" charset="-78"/>
              </a:rPr>
              <a:t>گروه بندي عمودي</a:t>
            </a:r>
            <a:r>
              <a:rPr kumimoji="0" lang="en-US" altLang="en-US" sz="1800" b="0" i="0" u="none" strike="noStrike" kern="1200" cap="none" spc="0" normalizeH="0" baseline="0" noProof="0" dirty="0" smtClean="0">
                <a:ln>
                  <a:noFill/>
                </a:ln>
                <a:solidFill>
                  <a:schemeClr val="tx1"/>
                </a:solidFill>
                <a:effectLst/>
                <a:uLnTx/>
                <a:uFillTx/>
                <a:cs typeface="B Nazanin" pitchFamily="2" charset="-78"/>
              </a:rPr>
              <a:t> ، </a:t>
            </a:r>
            <a:r>
              <a:rPr kumimoji="0" lang="ar-SA" altLang="en-US" sz="1800" b="0" i="0" u="none" strike="noStrike" kern="1200" cap="none" spc="0" normalizeH="0" baseline="0" noProof="0" dirty="0" smtClean="0">
                <a:ln>
                  <a:noFill/>
                </a:ln>
                <a:solidFill>
                  <a:schemeClr val="tx1"/>
                </a:solidFill>
                <a:effectLst/>
                <a:uLnTx/>
                <a:uFillTx/>
                <a:cs typeface="B Nazanin" pitchFamily="2" charset="-78"/>
              </a:rPr>
              <a:t>اندازه ها</a:t>
            </a:r>
            <a:r>
              <a:rPr kumimoji="0" lang="en-US" altLang="en-US" sz="18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1800" b="0" i="0" u="none" strike="noStrike" kern="1200" cap="none" spc="0" normalizeH="0" baseline="0" noProof="0" dirty="0" smtClean="0">
                <a:ln>
                  <a:noFill/>
                </a:ln>
                <a:solidFill>
                  <a:schemeClr val="tx1"/>
                </a:solidFill>
                <a:effectLst/>
                <a:uLnTx/>
                <a:uFillTx/>
                <a:cs typeface="B Nazanin" pitchFamily="2" charset="-78"/>
              </a:rPr>
              <a:t>و</a:t>
            </a:r>
            <a:r>
              <a:rPr kumimoji="0" lang="en-US" altLang="en-US" sz="18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1800" b="0" i="0" u="none" strike="noStrike" kern="1200" cap="none" spc="0" normalizeH="0" baseline="0" noProof="0" dirty="0" smtClean="0">
                <a:ln>
                  <a:noFill/>
                </a:ln>
                <a:solidFill>
                  <a:schemeClr val="tx1"/>
                </a:solidFill>
                <a:effectLst/>
                <a:uLnTx/>
                <a:uFillTx/>
                <a:cs typeface="B Nazanin" pitchFamily="2" charset="-78"/>
              </a:rPr>
              <a:t>سايز</a:t>
            </a:r>
            <a:r>
              <a:rPr kumimoji="0" lang="en-US" altLang="en-US" sz="18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1800" b="0" i="0" u="none" strike="noStrike" kern="1200" cap="none" spc="0" normalizeH="0" baseline="0" noProof="0" dirty="0" smtClean="0">
                <a:ln>
                  <a:noFill/>
                </a:ln>
                <a:solidFill>
                  <a:schemeClr val="tx1"/>
                </a:solidFill>
                <a:effectLst/>
                <a:uLnTx/>
                <a:uFillTx/>
                <a:cs typeface="B Nazanin" pitchFamily="2" charset="-78"/>
              </a:rPr>
              <a:t>اقلام</a:t>
            </a:r>
            <a:r>
              <a:rPr kumimoji="0" lang="en-US" altLang="en-US" sz="18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1800" b="0" i="0" u="none" strike="noStrike" kern="1200" cap="none" spc="0" normalizeH="0" baseline="0" noProof="0" dirty="0" smtClean="0">
                <a:ln>
                  <a:noFill/>
                </a:ln>
                <a:solidFill>
                  <a:schemeClr val="tx1"/>
                </a:solidFill>
                <a:effectLst/>
                <a:uLnTx/>
                <a:uFillTx/>
                <a:cs typeface="B Nazanin" pitchFamily="2" charset="-78"/>
              </a:rPr>
              <a:t>را</a:t>
            </a:r>
            <a:r>
              <a:rPr kumimoji="0" lang="en-US" altLang="en-US" sz="18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1800" b="0" i="0" u="none" strike="noStrike" kern="1200" cap="none" spc="0" normalizeH="0" baseline="0" noProof="0" dirty="0" smtClean="0">
                <a:ln>
                  <a:noFill/>
                </a:ln>
                <a:solidFill>
                  <a:schemeClr val="tx1"/>
                </a:solidFill>
                <a:effectLst/>
                <a:uLnTx/>
                <a:uFillTx/>
                <a:cs typeface="B Nazanin" pitchFamily="2" charset="-78"/>
              </a:rPr>
              <a:t>مشخص مي كند</a:t>
            </a:r>
            <a:r>
              <a:rPr kumimoji="0" lang="en-US" altLang="en-US" sz="1800" b="0" i="0" u="none" strike="noStrike" kern="1200" cap="none" spc="0" normalizeH="0" baseline="0" noProof="0" dirty="0" smtClean="0">
                <a:ln>
                  <a:noFill/>
                </a:ln>
                <a:solidFill>
                  <a:schemeClr val="tx1"/>
                </a:solidFill>
                <a:effectLst/>
                <a:uLnTx/>
                <a:uFillTx/>
                <a:cs typeface="B Nazanin" pitchFamily="2" charset="-78"/>
              </a:rPr>
              <a:t> .</a:t>
            </a:r>
          </a:p>
          <a:p>
            <a:pPr marL="274320" marR="0" lvl="0" indent="-274320" algn="r" defTabSz="914400" rtl="1" eaLnBrk="1" fontAlgn="auto" latinLnBrk="0" hangingPunct="1">
              <a:lnSpc>
                <a:spcPct val="90000"/>
              </a:lnSpc>
              <a:spcBef>
                <a:spcPts val="600"/>
              </a:spcBef>
              <a:spcAft>
                <a:spcPts val="0"/>
              </a:spcAft>
              <a:buClr>
                <a:schemeClr val="accent1"/>
              </a:buClr>
              <a:buSzPct val="70000"/>
              <a:buFont typeface="Wingdings"/>
              <a:buChar char=""/>
              <a:tabLst/>
              <a:defRPr/>
            </a:pPr>
            <a:r>
              <a:rPr kumimoji="0" lang="ar-SA" altLang="en-US" sz="2200" b="0" i="0" u="none" strike="noStrike" kern="1200" cap="none" spc="0" normalizeH="0" baseline="0" noProof="0" dirty="0" smtClean="0">
                <a:ln>
                  <a:noFill/>
                </a:ln>
                <a:solidFill>
                  <a:schemeClr val="tx1"/>
                </a:solidFill>
                <a:effectLst/>
                <a:uLnTx/>
                <a:uFillTx/>
                <a:cs typeface="B Nazanin" pitchFamily="2" charset="-78"/>
              </a:rPr>
              <a:t>ايجاد</a:t>
            </a:r>
            <a:r>
              <a:rPr kumimoji="0" lang="en-US" altLang="en-US" sz="22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200" b="0" i="0" u="none" strike="noStrike" kern="1200" cap="none" spc="0" normalizeH="0" baseline="0" noProof="0" dirty="0" smtClean="0">
                <a:ln>
                  <a:noFill/>
                </a:ln>
                <a:solidFill>
                  <a:schemeClr val="tx1"/>
                </a:solidFill>
                <a:effectLst/>
                <a:uLnTx/>
                <a:uFillTx/>
                <a:cs typeface="B Nazanin" pitchFamily="2" charset="-78"/>
              </a:rPr>
              <a:t>همزباني</a:t>
            </a:r>
            <a:r>
              <a:rPr kumimoji="0" lang="en-US" altLang="en-US" sz="22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200" b="0" i="0" u="none" strike="noStrike" kern="1200" cap="none" spc="0" normalizeH="0" baseline="0" noProof="0" dirty="0" smtClean="0">
                <a:ln>
                  <a:noFill/>
                </a:ln>
                <a:solidFill>
                  <a:schemeClr val="tx1"/>
                </a:solidFill>
                <a:effectLst/>
                <a:uLnTx/>
                <a:uFillTx/>
                <a:cs typeface="B Nazanin" pitchFamily="2" charset="-78"/>
              </a:rPr>
              <a:t>بين صاحبان</a:t>
            </a:r>
            <a:r>
              <a:rPr kumimoji="0" lang="en-US" altLang="en-US" sz="2200" b="0" i="0" u="none" strike="noStrike" kern="1200" cap="none" spc="0" normalizeH="0" baseline="0" noProof="0" dirty="0" smtClean="0">
                <a:ln>
                  <a:noFill/>
                </a:ln>
                <a:solidFill>
                  <a:schemeClr val="tx1"/>
                </a:solidFill>
                <a:effectLst/>
                <a:uLnTx/>
                <a:uFillTx/>
                <a:cs typeface="B Nazanin" pitchFamily="2" charset="-78"/>
              </a:rPr>
              <a:t> ، </a:t>
            </a:r>
            <a:r>
              <a:rPr kumimoji="0" lang="ar-SA" altLang="en-US" sz="2200" b="0" i="0" u="none" strike="noStrike" kern="1200" cap="none" spc="0" normalizeH="0" baseline="0" noProof="0" dirty="0" smtClean="0">
                <a:ln>
                  <a:noFill/>
                </a:ln>
                <a:solidFill>
                  <a:schemeClr val="tx1"/>
                </a:solidFill>
                <a:effectLst/>
                <a:uLnTx/>
                <a:uFillTx/>
                <a:cs typeface="B Nazanin" pitchFamily="2" charset="-78"/>
              </a:rPr>
              <a:t>پيمانكاران</a:t>
            </a:r>
            <a:r>
              <a:rPr kumimoji="0" lang="en-US" altLang="en-US" sz="2200" b="0" i="0" u="none" strike="noStrike" kern="1200" cap="none" spc="0" normalizeH="0" baseline="0" noProof="0" dirty="0" smtClean="0">
                <a:ln>
                  <a:noFill/>
                </a:ln>
                <a:solidFill>
                  <a:schemeClr val="tx1"/>
                </a:solidFill>
                <a:effectLst/>
                <a:uLnTx/>
                <a:uFillTx/>
                <a:cs typeface="B Nazanin" pitchFamily="2" charset="-78"/>
              </a:rPr>
              <a:t> ، </a:t>
            </a:r>
            <a:r>
              <a:rPr kumimoji="0" lang="ar-SA" altLang="en-US" sz="2200" b="0" i="0" u="none" strike="noStrike" kern="1200" cap="none" spc="0" normalizeH="0" baseline="0" noProof="0" dirty="0" smtClean="0">
                <a:ln>
                  <a:noFill/>
                </a:ln>
                <a:solidFill>
                  <a:schemeClr val="tx1"/>
                </a:solidFill>
                <a:effectLst/>
                <a:uLnTx/>
                <a:uFillTx/>
                <a:cs typeface="B Nazanin" pitchFamily="2" charset="-78"/>
              </a:rPr>
              <a:t>مشاوران و دست اندر كاران</a:t>
            </a:r>
            <a:r>
              <a:rPr kumimoji="0" lang="en-US" altLang="en-US" sz="22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200" b="0" i="0" u="none" strike="noStrike" kern="1200" cap="none" spc="0" normalizeH="0" baseline="0" noProof="0" dirty="0" smtClean="0">
                <a:ln>
                  <a:noFill/>
                </a:ln>
                <a:solidFill>
                  <a:schemeClr val="tx1"/>
                </a:solidFill>
                <a:effectLst/>
                <a:uLnTx/>
                <a:uFillTx/>
                <a:cs typeface="B Nazanin" pitchFamily="2" charset="-78"/>
              </a:rPr>
              <a:t>پروژه</a:t>
            </a:r>
            <a:endParaRPr kumimoji="0" lang="en-US" altLang="en-US" sz="2200" b="0" i="0" u="none" strike="noStrike" kern="1200" cap="none" spc="0" normalizeH="0" baseline="0" noProof="0" dirty="0" smtClean="0">
              <a:ln>
                <a:noFill/>
              </a:ln>
              <a:solidFill>
                <a:schemeClr val="tx1"/>
              </a:solidFill>
              <a:effectLst/>
              <a:uLnTx/>
              <a:uFillTx/>
              <a:cs typeface="B Nazanin" pitchFamily="2" charset="-78"/>
            </a:endParaRPr>
          </a:p>
          <a:p>
            <a:pPr marL="274320" marR="0" lvl="0" indent="-274320" algn="r" defTabSz="914400" rtl="1" eaLnBrk="1" fontAlgn="auto" latinLnBrk="0" hangingPunct="1">
              <a:lnSpc>
                <a:spcPct val="90000"/>
              </a:lnSpc>
              <a:spcBef>
                <a:spcPts val="600"/>
              </a:spcBef>
              <a:spcAft>
                <a:spcPts val="0"/>
              </a:spcAft>
              <a:buClr>
                <a:schemeClr val="accent1"/>
              </a:buClr>
              <a:buSzPct val="70000"/>
              <a:buFont typeface="Wingdings"/>
              <a:buChar char=""/>
              <a:tabLst/>
              <a:defRPr/>
            </a:pPr>
            <a:r>
              <a:rPr kumimoji="0" lang="ar-SA" altLang="en-US" sz="2200" b="0" i="0" u="none" strike="noStrike" kern="1200" cap="none" spc="0" normalizeH="0" baseline="0" noProof="0" dirty="0" smtClean="0">
                <a:ln>
                  <a:noFill/>
                </a:ln>
                <a:solidFill>
                  <a:schemeClr val="tx1"/>
                </a:solidFill>
                <a:effectLst/>
                <a:uLnTx/>
                <a:uFillTx/>
                <a:cs typeface="B Nazanin" pitchFamily="2" charset="-78"/>
              </a:rPr>
              <a:t>ايجاد بستر مناسب</a:t>
            </a:r>
            <a:r>
              <a:rPr kumimoji="0" lang="en-US" altLang="en-US" sz="22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200" b="0" i="0" u="none" strike="noStrike" kern="1200" cap="none" spc="0" normalizeH="0" baseline="0" noProof="0" dirty="0" smtClean="0">
                <a:ln>
                  <a:noFill/>
                </a:ln>
                <a:solidFill>
                  <a:schemeClr val="tx1"/>
                </a:solidFill>
                <a:effectLst/>
                <a:uLnTx/>
                <a:uFillTx/>
                <a:cs typeface="B Nazanin" pitchFamily="2" charset="-78"/>
              </a:rPr>
              <a:t>براي</a:t>
            </a:r>
            <a:r>
              <a:rPr kumimoji="0" lang="en-US" altLang="en-US" sz="22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200" b="0" i="0" u="none" strike="noStrike" kern="1200" cap="none" spc="0" normalizeH="0" baseline="0" noProof="0" dirty="0" smtClean="0">
                <a:ln>
                  <a:noFill/>
                </a:ln>
                <a:solidFill>
                  <a:schemeClr val="tx1"/>
                </a:solidFill>
                <a:effectLst/>
                <a:uLnTx/>
                <a:uFillTx/>
                <a:cs typeface="B Nazanin" pitchFamily="2" charset="-78"/>
              </a:rPr>
              <a:t>توليد</a:t>
            </a:r>
            <a:r>
              <a:rPr kumimoji="0" lang="en-US" altLang="en-US" sz="22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200" b="0" i="0" u="none" strike="noStrike" kern="1200" cap="none" spc="0" normalizeH="0" baseline="0" noProof="0" dirty="0" smtClean="0">
                <a:ln>
                  <a:noFill/>
                </a:ln>
                <a:solidFill>
                  <a:schemeClr val="tx1"/>
                </a:solidFill>
                <a:effectLst/>
                <a:uLnTx/>
                <a:uFillTx/>
                <a:cs typeface="B Nazanin" pitchFamily="2" charset="-78"/>
              </a:rPr>
              <a:t>برنامه</a:t>
            </a:r>
            <a:r>
              <a:rPr kumimoji="0" lang="en-US" altLang="en-US" sz="22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200" b="0" i="0" u="none" strike="noStrike" kern="1200" cap="none" spc="0" normalizeH="0" baseline="0" noProof="0" dirty="0" smtClean="0">
                <a:ln>
                  <a:noFill/>
                </a:ln>
                <a:solidFill>
                  <a:schemeClr val="tx1"/>
                </a:solidFill>
                <a:effectLst/>
                <a:uLnTx/>
                <a:uFillTx/>
                <a:cs typeface="B Nazanin" pitchFamily="2" charset="-78"/>
              </a:rPr>
              <a:t>اي</a:t>
            </a:r>
            <a:r>
              <a:rPr kumimoji="0" lang="en-US" altLang="en-US" sz="22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200" b="0" i="0" u="none" strike="noStrike" kern="1200" cap="none" spc="0" normalizeH="0" baseline="0" noProof="0" dirty="0" smtClean="0">
                <a:ln>
                  <a:noFill/>
                </a:ln>
                <a:solidFill>
                  <a:schemeClr val="tx1"/>
                </a:solidFill>
                <a:effectLst/>
                <a:uLnTx/>
                <a:uFillTx/>
                <a:cs typeface="B Nazanin" pitchFamily="2" charset="-78"/>
              </a:rPr>
              <a:t>يكپارچه</a:t>
            </a:r>
            <a:r>
              <a:rPr kumimoji="0" lang="en-US" altLang="en-US" sz="22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200" b="0" i="0" u="none" strike="noStrike" kern="1200" cap="none" spc="0" normalizeH="0" baseline="0" noProof="0" dirty="0" smtClean="0">
                <a:ln>
                  <a:noFill/>
                </a:ln>
                <a:solidFill>
                  <a:schemeClr val="tx1"/>
                </a:solidFill>
                <a:effectLst/>
                <a:uLnTx/>
                <a:uFillTx/>
                <a:cs typeface="B Nazanin" pitchFamily="2" charset="-78"/>
              </a:rPr>
              <a:t>اي</a:t>
            </a:r>
            <a:endParaRPr kumimoji="0" lang="en-US" altLang="en-US" sz="2200" b="0" i="0" u="none" strike="noStrike" kern="1200" cap="none" spc="0" normalizeH="0" baseline="0" noProof="0" dirty="0" smtClean="0">
              <a:ln>
                <a:noFill/>
              </a:ln>
              <a:solidFill>
                <a:schemeClr val="tx1"/>
              </a:solidFill>
              <a:effectLst/>
              <a:uLnTx/>
              <a:uFillTx/>
              <a:cs typeface="B Nazanin" pitchFamily="2" charset="-78"/>
            </a:endParaRPr>
          </a:p>
          <a:p>
            <a:pPr marL="274320" marR="0" lvl="0" indent="-274320" algn="r" defTabSz="914400" rtl="1" eaLnBrk="1" fontAlgn="auto" latinLnBrk="0" hangingPunct="1">
              <a:lnSpc>
                <a:spcPct val="90000"/>
              </a:lnSpc>
              <a:spcBef>
                <a:spcPts val="600"/>
              </a:spcBef>
              <a:spcAft>
                <a:spcPts val="0"/>
              </a:spcAft>
              <a:buClr>
                <a:schemeClr val="accent1"/>
              </a:buClr>
              <a:buSzPct val="70000"/>
              <a:buFont typeface="Wingdings"/>
              <a:buChar char=""/>
              <a:tabLst/>
              <a:defRPr/>
            </a:pPr>
            <a:r>
              <a:rPr kumimoji="0" lang="ar-SA" altLang="en-US" sz="2200" b="0" i="0" u="none" strike="noStrike" kern="1200" cap="none" spc="0" normalizeH="0" baseline="0" noProof="0" dirty="0" smtClean="0">
                <a:ln>
                  <a:noFill/>
                </a:ln>
                <a:solidFill>
                  <a:schemeClr val="tx1"/>
                </a:solidFill>
                <a:effectLst/>
                <a:uLnTx/>
                <a:uFillTx/>
                <a:cs typeface="B Nazanin" pitchFamily="2" charset="-78"/>
              </a:rPr>
              <a:t>ايجاد نظام مناسب</a:t>
            </a:r>
            <a:r>
              <a:rPr kumimoji="0" lang="en-US" altLang="en-US" sz="22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200" b="0" i="0" u="none" strike="noStrike" kern="1200" cap="none" spc="0" normalizeH="0" baseline="0" noProof="0" dirty="0" smtClean="0">
                <a:ln>
                  <a:noFill/>
                </a:ln>
                <a:solidFill>
                  <a:schemeClr val="tx1"/>
                </a:solidFill>
                <a:effectLst/>
                <a:uLnTx/>
                <a:uFillTx/>
                <a:cs typeface="B Nazanin" pitchFamily="2" charset="-78"/>
              </a:rPr>
              <a:t>گزارش</a:t>
            </a:r>
            <a:r>
              <a:rPr kumimoji="0" lang="en-US" altLang="en-US" sz="22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200" b="0" i="0" u="none" strike="noStrike" kern="1200" cap="none" spc="0" normalizeH="0" baseline="0" noProof="0" dirty="0" smtClean="0">
                <a:ln>
                  <a:noFill/>
                </a:ln>
                <a:solidFill>
                  <a:schemeClr val="tx1"/>
                </a:solidFill>
                <a:effectLst/>
                <a:uLnTx/>
                <a:uFillTx/>
                <a:cs typeface="B Nazanin" pitchFamily="2" charset="-78"/>
              </a:rPr>
              <a:t>دهي</a:t>
            </a:r>
            <a:endParaRPr kumimoji="0" lang="en-US" altLang="en-US" sz="2200" b="0" i="0" u="none" strike="noStrike" kern="1200" cap="none" spc="0" normalizeH="0" baseline="0" noProof="0" dirty="0" smtClean="0">
              <a:ln>
                <a:noFill/>
              </a:ln>
              <a:solidFill>
                <a:schemeClr val="tx1"/>
              </a:solidFill>
              <a:effectLst/>
              <a:uLnTx/>
              <a:uFillTx/>
              <a:cs typeface="B Nazanin" pitchFamily="2" charset="-78"/>
            </a:endParaRPr>
          </a:p>
          <a:p>
            <a:pPr marL="274320" marR="0" lvl="0" indent="-274320" algn="r" defTabSz="914400" rtl="1" eaLnBrk="1" fontAlgn="auto" latinLnBrk="0" hangingPunct="1">
              <a:lnSpc>
                <a:spcPct val="90000"/>
              </a:lnSpc>
              <a:spcBef>
                <a:spcPts val="600"/>
              </a:spcBef>
              <a:spcAft>
                <a:spcPts val="0"/>
              </a:spcAft>
              <a:buClr>
                <a:schemeClr val="accent1"/>
              </a:buClr>
              <a:buSzPct val="70000"/>
              <a:buFont typeface="Wingdings"/>
              <a:buChar char=""/>
              <a:tabLst/>
              <a:defRPr/>
            </a:pPr>
            <a:r>
              <a:rPr kumimoji="0" lang="ar-SA" altLang="en-US" sz="2200" b="0" i="0" u="none" strike="noStrike" kern="1200" cap="none" spc="0" normalizeH="0" baseline="0" noProof="0" dirty="0" smtClean="0">
                <a:ln>
                  <a:noFill/>
                </a:ln>
                <a:solidFill>
                  <a:schemeClr val="tx1"/>
                </a:solidFill>
                <a:effectLst/>
                <a:uLnTx/>
                <a:uFillTx/>
                <a:cs typeface="B Nazanin" pitchFamily="2" charset="-78"/>
              </a:rPr>
              <a:t>تعيين مسئوليتها و مسئولين كار</a:t>
            </a:r>
            <a:r>
              <a:rPr kumimoji="0" lang="en-US" altLang="en-US" sz="22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200" b="0" i="0" u="none" strike="noStrike" kern="1200" cap="none" spc="0" normalizeH="0" baseline="0" noProof="0" dirty="0" smtClean="0">
                <a:ln>
                  <a:noFill/>
                </a:ln>
                <a:solidFill>
                  <a:schemeClr val="tx1"/>
                </a:solidFill>
                <a:effectLst/>
                <a:uLnTx/>
                <a:uFillTx/>
                <a:cs typeface="B Nazanin" pitchFamily="2" charset="-78"/>
              </a:rPr>
              <a:t>ها</a:t>
            </a:r>
            <a:r>
              <a:rPr kumimoji="0" lang="en-US" altLang="en-US" sz="22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200" b="0" i="0" u="none" strike="noStrike" kern="1200" cap="none" spc="0" normalizeH="0" baseline="0" noProof="0" dirty="0" smtClean="0">
                <a:ln>
                  <a:noFill/>
                </a:ln>
                <a:solidFill>
                  <a:schemeClr val="tx1"/>
                </a:solidFill>
                <a:effectLst/>
                <a:uLnTx/>
                <a:uFillTx/>
                <a:cs typeface="B Nazanin" pitchFamily="2" charset="-78"/>
              </a:rPr>
              <a:t>به گونه اي</a:t>
            </a:r>
            <a:r>
              <a:rPr kumimoji="0" lang="en-US" altLang="en-US" sz="22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200" b="0" i="0" u="none" strike="noStrike" kern="1200" cap="none" spc="0" normalizeH="0" baseline="0" noProof="0" dirty="0" smtClean="0">
                <a:ln>
                  <a:noFill/>
                </a:ln>
                <a:solidFill>
                  <a:schemeClr val="tx1"/>
                </a:solidFill>
                <a:effectLst/>
                <a:uLnTx/>
                <a:uFillTx/>
                <a:cs typeface="B Nazanin" pitchFamily="2" charset="-78"/>
              </a:rPr>
              <a:t>كه براي</a:t>
            </a:r>
            <a:r>
              <a:rPr kumimoji="0" lang="en-US" altLang="en-US" sz="22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200" b="0" i="0" u="none" strike="noStrike" kern="1200" cap="none" spc="0" normalizeH="0" baseline="0" noProof="0" dirty="0" smtClean="0">
                <a:ln>
                  <a:noFill/>
                </a:ln>
                <a:solidFill>
                  <a:schemeClr val="tx1"/>
                </a:solidFill>
                <a:effectLst/>
                <a:uLnTx/>
                <a:uFillTx/>
                <a:cs typeface="B Nazanin" pitchFamily="2" charset="-78"/>
              </a:rPr>
              <a:t>هر كار</a:t>
            </a:r>
            <a:r>
              <a:rPr kumimoji="0" lang="en-US" altLang="en-US" sz="22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200" b="0" i="0" u="none" strike="noStrike" kern="1200" cap="none" spc="0" normalizeH="0" baseline="0" noProof="0" dirty="0" smtClean="0">
                <a:ln>
                  <a:noFill/>
                </a:ln>
                <a:solidFill>
                  <a:schemeClr val="tx1"/>
                </a:solidFill>
                <a:effectLst/>
                <a:uLnTx/>
                <a:uFillTx/>
                <a:cs typeface="B Nazanin" pitchFamily="2" charset="-78"/>
              </a:rPr>
              <a:t>يك</a:t>
            </a:r>
            <a:r>
              <a:rPr kumimoji="0" lang="en-US" altLang="en-US" sz="22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200" b="0" i="0" u="none" strike="noStrike" kern="1200" cap="none" spc="0" normalizeH="0" baseline="0" noProof="0" dirty="0" smtClean="0">
                <a:ln>
                  <a:noFill/>
                </a:ln>
                <a:solidFill>
                  <a:schemeClr val="tx1"/>
                </a:solidFill>
                <a:effectLst/>
                <a:uLnTx/>
                <a:uFillTx/>
                <a:cs typeface="B Nazanin" pitchFamily="2" charset="-78"/>
              </a:rPr>
              <a:t>مسئول</a:t>
            </a:r>
            <a:r>
              <a:rPr kumimoji="0" lang="en-US" altLang="en-US" sz="22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2200" b="0" i="0" u="none" strike="noStrike" kern="1200" cap="none" spc="0" normalizeH="0" baseline="0" noProof="0" dirty="0" smtClean="0">
                <a:ln>
                  <a:noFill/>
                </a:ln>
                <a:solidFill>
                  <a:schemeClr val="tx1"/>
                </a:solidFill>
                <a:effectLst/>
                <a:uLnTx/>
                <a:uFillTx/>
                <a:cs typeface="B Nazanin" pitchFamily="2" charset="-78"/>
              </a:rPr>
              <a:t>شناخته شود</a:t>
            </a:r>
            <a:r>
              <a:rPr kumimoji="0" lang="en-US" altLang="en-US" sz="2200" b="0" i="0" u="none" strike="noStrike" kern="1200" cap="none" spc="0" normalizeH="0" baseline="0" noProof="0" dirty="0" smtClean="0">
                <a:ln>
                  <a:noFill/>
                </a:ln>
                <a:solidFill>
                  <a:schemeClr val="tx1"/>
                </a:solidFill>
                <a:effectLst/>
                <a:uLnTx/>
                <a:uFillTx/>
                <a:cs typeface="B Nazanin" pitchFamily="2" charset="-78"/>
              </a:rPr>
              <a:t> .</a:t>
            </a:r>
            <a:endParaRPr kumimoji="0" lang="en-US" altLang="en-US" sz="2200" b="0" i="0" u="none" strike="noStrike" kern="1200" cap="none" spc="0" normalizeH="0" baseline="0" noProof="0" dirty="0">
              <a:ln>
                <a:noFill/>
              </a:ln>
              <a:solidFill>
                <a:schemeClr val="tx1"/>
              </a:solidFill>
              <a:effectLst/>
              <a:uLnTx/>
              <a:uFillTx/>
              <a:cs typeface="B Nazanin" pitchFamily="2" charset="-78"/>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5791200" y="3505200"/>
            <a:ext cx="2971800" cy="533400"/>
          </a:xfrm>
        </p:spPr>
        <p:txBody>
          <a:bodyPr>
            <a:normAutofit fontScale="90000"/>
          </a:bodyPr>
          <a:lstStyle/>
          <a:p>
            <a:pPr algn="r" rtl="1"/>
            <a:r>
              <a:rPr lang="ar-SA" altLang="en-US" sz="3600" b="1" dirty="0">
                <a:cs typeface="B Traffic" pitchFamily="2" charset="-78"/>
              </a:rPr>
              <a:t>امتيازات</a:t>
            </a:r>
            <a:r>
              <a:rPr lang="fa-IR" altLang="en-US" sz="3600" b="1" dirty="0">
                <a:cs typeface="B Traffic" pitchFamily="2" charset="-78"/>
              </a:rPr>
              <a:t> </a:t>
            </a:r>
            <a:r>
              <a:rPr lang="en-US" altLang="en-US" dirty="0">
                <a:cs typeface="B Traffic" pitchFamily="2" charset="-78"/>
              </a:rPr>
              <a:t> </a:t>
            </a:r>
            <a:r>
              <a:rPr lang="en-US" altLang="en-US" sz="3600" dirty="0">
                <a:latin typeface="Hanzel Thin" pitchFamily="34" charset="0"/>
                <a:cs typeface="B Traffic" pitchFamily="2" charset="-78"/>
              </a:rPr>
              <a:t>WBS</a:t>
            </a:r>
          </a:p>
        </p:txBody>
      </p:sp>
      <p:sp>
        <p:nvSpPr>
          <p:cNvPr id="5" name="Rectangle 3"/>
          <p:cNvSpPr txBox="1">
            <a:spLocks noChangeArrowheads="1"/>
          </p:cNvSpPr>
          <p:nvPr/>
        </p:nvSpPr>
        <p:spPr>
          <a:xfrm>
            <a:off x="0" y="4038600"/>
            <a:ext cx="8610600" cy="1981200"/>
          </a:xfrm>
          <a:prstGeom prst="rect">
            <a:avLst/>
          </a:prstGeom>
        </p:spPr>
        <p:txBody>
          <a:bodyPr vert="horz">
            <a:noAutofit/>
          </a:bodyPr>
          <a:lstStyle/>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محيط</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بهتري را براي كنترل پروژه فراهم</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مي</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سازد</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با</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عث مي</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شود كه</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كار در</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قالبهاي شناخته</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شده و</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همگون براي</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اجرا آماده</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شود</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با</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عث مي</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شود كه</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كار در سطح مناسب</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براي</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تخمين ( زمـــــان و</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هزينه ) و</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كنترل</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تعريف</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شود</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مي توان</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ريسك پروژه را</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در چار</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چوب آن</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كنترل نمود</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pitchFamily="2" charset="2"/>
              <a:buNone/>
              <a:tabLst/>
              <a:defRPr/>
            </a:pPr>
            <a:endParaRPr kumimoji="0" lang="en-US" altLang="en-US" sz="2000" b="1" i="0" u="none" strike="noStrike" kern="1200" cap="none" spc="0" normalizeH="0" baseline="0" noProof="0" dirty="0">
              <a:ln>
                <a:noFill/>
              </a:ln>
              <a:solidFill>
                <a:schemeClr val="tx1"/>
              </a:solidFill>
              <a:effectLst/>
              <a:uLnTx/>
              <a:uFillTx/>
              <a:cs typeface="B Nazanin" pitchFamily="2" charset="-78"/>
            </a:endParaRPr>
          </a:p>
        </p:txBody>
      </p:sp>
      <p:sp>
        <p:nvSpPr>
          <p:cNvPr id="6" name="Rectangle 2"/>
          <p:cNvSpPr txBox="1">
            <a:spLocks noChangeArrowheads="1"/>
          </p:cNvSpPr>
          <p:nvPr/>
        </p:nvSpPr>
        <p:spPr>
          <a:xfrm>
            <a:off x="2133600" y="0"/>
            <a:ext cx="5105400" cy="838200"/>
          </a:xfrm>
          <a:prstGeom prst="rect">
            <a:avLst/>
          </a:prstGeom>
        </p:spPr>
        <p:txBody>
          <a:bodyPr vert="horz" anchor="b">
            <a:norm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altLang="en-US" sz="3200" b="1" i="0" u="sng" strike="noStrike" kern="1200" cap="small" spc="0" normalizeH="0" baseline="0" noProof="0" dirty="0" smtClean="0">
                <a:ln>
                  <a:noFill/>
                </a:ln>
                <a:solidFill>
                  <a:schemeClr val="accent1">
                    <a:lumMod val="50000"/>
                  </a:schemeClr>
                </a:solidFill>
                <a:effectLst/>
                <a:uLnTx/>
                <a:uFillTx/>
                <a:latin typeface="+mj-lt"/>
                <a:ea typeface="+mj-ea"/>
                <a:cs typeface="B Traffic" pitchFamily="2" charset="-78"/>
              </a:rPr>
              <a:t>مشخصات</a:t>
            </a:r>
            <a:r>
              <a:rPr kumimoji="0" lang="en-US" altLang="en-US" sz="3200" b="1" i="0" u="sng" strike="noStrike" kern="1200" cap="small" spc="0" normalizeH="0" baseline="0" noProof="0" dirty="0" smtClean="0">
                <a:ln>
                  <a:noFill/>
                </a:ln>
                <a:solidFill>
                  <a:schemeClr val="accent1">
                    <a:lumMod val="50000"/>
                  </a:schemeClr>
                </a:solidFill>
                <a:effectLst/>
                <a:uLnTx/>
                <a:uFillTx/>
                <a:latin typeface="+mj-lt"/>
                <a:ea typeface="+mj-ea"/>
                <a:cs typeface="B Traffic" pitchFamily="2" charset="-78"/>
              </a:rPr>
              <a:t> / </a:t>
            </a:r>
            <a:r>
              <a:rPr kumimoji="0" lang="ar-SA" altLang="en-US" sz="3200" b="1" i="0" u="sng" strike="noStrike" kern="1200" cap="small" spc="0" normalizeH="0" baseline="0" noProof="0" dirty="0" smtClean="0">
                <a:ln>
                  <a:noFill/>
                </a:ln>
                <a:solidFill>
                  <a:schemeClr val="accent1">
                    <a:lumMod val="50000"/>
                  </a:schemeClr>
                </a:solidFill>
                <a:effectLst/>
                <a:uLnTx/>
                <a:uFillTx/>
                <a:latin typeface="+mj-lt"/>
                <a:ea typeface="+mj-ea"/>
                <a:cs typeface="B Traffic" pitchFamily="2" charset="-78"/>
              </a:rPr>
              <a:t>قابليتهاي</a:t>
            </a:r>
            <a:r>
              <a:rPr kumimoji="0" lang="en-US" altLang="en-US" sz="2800" b="0" i="0" u="sng" strike="noStrike" kern="1200" cap="small" spc="0" normalizeH="0" baseline="0" noProof="0" dirty="0" smtClean="0">
                <a:ln>
                  <a:noFill/>
                </a:ln>
                <a:solidFill>
                  <a:schemeClr val="accent1">
                    <a:lumMod val="50000"/>
                  </a:schemeClr>
                </a:solidFill>
                <a:effectLst/>
                <a:uLnTx/>
                <a:uFillTx/>
                <a:latin typeface="+mj-lt"/>
                <a:ea typeface="+mj-ea"/>
                <a:cs typeface="B Traffic" pitchFamily="2" charset="-78"/>
              </a:rPr>
              <a:t> </a:t>
            </a:r>
            <a:r>
              <a:rPr kumimoji="0" lang="en-US" altLang="en-US" sz="3200" b="0" i="0" u="sng" strike="noStrike" kern="1200" cap="small" spc="0" normalizeH="0" baseline="0" noProof="0" dirty="0" smtClean="0">
                <a:ln>
                  <a:noFill/>
                </a:ln>
                <a:solidFill>
                  <a:schemeClr val="accent1">
                    <a:lumMod val="50000"/>
                  </a:schemeClr>
                </a:solidFill>
                <a:effectLst/>
                <a:uLnTx/>
                <a:uFillTx/>
                <a:latin typeface="Hanzel Thin" pitchFamily="34" charset="0"/>
                <a:ea typeface="+mj-ea"/>
                <a:cs typeface="B Traffic" pitchFamily="2" charset="-78"/>
              </a:rPr>
              <a:t>WBS</a:t>
            </a:r>
            <a:endParaRPr kumimoji="0" lang="en-US" altLang="en-US" sz="3200" b="0" i="0" u="sng" strike="noStrike" kern="1200" cap="small" spc="0" normalizeH="0" baseline="0" noProof="0" dirty="0">
              <a:ln>
                <a:noFill/>
              </a:ln>
              <a:solidFill>
                <a:schemeClr val="accent1">
                  <a:lumMod val="50000"/>
                </a:schemeClr>
              </a:solidFill>
              <a:effectLst/>
              <a:uLnTx/>
              <a:uFillTx/>
              <a:latin typeface="Hanzel Thin" pitchFamily="34" charset="0"/>
              <a:ea typeface="+mj-ea"/>
              <a:cs typeface="B Traffic" pitchFamily="2" charset="-78"/>
            </a:endParaRPr>
          </a:p>
        </p:txBody>
      </p:sp>
      <p:sp>
        <p:nvSpPr>
          <p:cNvPr id="7" name="Rectangle 3"/>
          <p:cNvSpPr txBox="1">
            <a:spLocks noChangeArrowheads="1"/>
          </p:cNvSpPr>
          <p:nvPr/>
        </p:nvSpPr>
        <p:spPr>
          <a:xfrm>
            <a:off x="1752600" y="990600"/>
            <a:ext cx="6858000" cy="2590800"/>
          </a:xfrm>
          <a:prstGeom prst="rect">
            <a:avLst/>
          </a:prstGeom>
        </p:spPr>
        <p:txBody>
          <a:bodyPr vert="horz">
            <a:normAutofit/>
          </a:bodyPr>
          <a:lstStyle/>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جمع</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پذيري</a:t>
            </a:r>
            <a:endParaRPr kumimoji="0" lang="en-US" altLang="en-US" sz="2000" b="1" i="0" u="none" strike="noStrike" kern="1200" cap="none" spc="0" normalizeH="0" baseline="0" noProof="0" dirty="0" smtClean="0">
              <a:ln>
                <a:noFill/>
              </a:ln>
              <a:solidFill>
                <a:schemeClr val="tx1"/>
              </a:solidFill>
              <a:effectLst/>
              <a:uLnTx/>
              <a:uFillTx/>
              <a:cs typeface="B Nazanin" pitchFamily="2" charset="-78"/>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بررسي از</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بالا به</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پايين</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كمك مي كند</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كه</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قسمتي</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از</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قلم</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نيفتد</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هدايت</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طبيعي</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برنامه ريزي از</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قدم اول به قدم دوم</a:t>
            </a:r>
            <a:endParaRPr kumimoji="0" lang="en-US" altLang="en-US" sz="2000" b="1" i="0" u="none" strike="noStrike" kern="1200" cap="none" spc="0" normalizeH="0" baseline="0" noProof="0" dirty="0" smtClean="0">
              <a:ln>
                <a:noFill/>
              </a:ln>
              <a:solidFill>
                <a:schemeClr val="tx1"/>
              </a:solidFill>
              <a:effectLst/>
              <a:uLnTx/>
              <a:uFillTx/>
              <a:cs typeface="B Nazanin" pitchFamily="2" charset="-78"/>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ايجاد</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زمينه نظارت</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بر</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پروژه</a:t>
            </a:r>
            <a:endParaRPr kumimoji="0" lang="en-US" altLang="en-US" sz="2000" b="1" i="0" u="none" strike="noStrike" kern="1200" cap="none" spc="0" normalizeH="0" baseline="0" noProof="0" dirty="0" smtClean="0">
              <a:ln>
                <a:noFill/>
              </a:ln>
              <a:solidFill>
                <a:schemeClr val="tx1"/>
              </a:solidFill>
              <a:effectLst/>
              <a:uLnTx/>
              <a:uFillTx/>
              <a:cs typeface="B Nazanin" pitchFamily="2" charset="-78"/>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روشن ساختن</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مسئوليتها در</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قبال نتايج</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r>
              <a:rPr kumimoji="0" lang="fa-IR" altLang="en-US" sz="2000" b="1" i="0" u="none" strike="noStrike" kern="1200" cap="none" spc="0" normalizeH="0" baseline="0" noProof="0" dirty="0" smtClean="0">
                <a:ln>
                  <a:noFill/>
                </a:ln>
                <a:solidFill>
                  <a:schemeClr val="tx1"/>
                </a:solidFill>
                <a:effectLst/>
                <a:uLnTx/>
                <a:uFillTx/>
                <a:cs typeface="B Nazanin" pitchFamily="2" charset="-78"/>
              </a:rPr>
              <a:t>(</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از</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طريق</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ماتريس مسئوليت</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r>
              <a:rPr kumimoji="0" lang="fa-IR" altLang="en-US" sz="2000" b="1" i="0" u="none" strike="noStrike" kern="1200" cap="none" spc="0" normalizeH="0" baseline="0" noProof="0" dirty="0" smtClean="0">
                <a:ln>
                  <a:noFill/>
                </a:ln>
                <a:solidFill>
                  <a:schemeClr val="tx1"/>
                </a:solidFill>
                <a:effectLst/>
                <a:uLnTx/>
                <a:uFillTx/>
                <a:cs typeface="B Nazanin" pitchFamily="2" charset="-78"/>
              </a:rPr>
              <a:t>)</a:t>
            </a:r>
            <a:endParaRPr kumimoji="0" lang="en-US" altLang="en-US" sz="2000" b="1" i="0" u="none" strike="noStrike" kern="1200" cap="none" spc="0" normalizeH="0" baseline="0" noProof="0" dirty="0" smtClean="0">
              <a:ln>
                <a:noFill/>
              </a:ln>
              <a:solidFill>
                <a:schemeClr val="tx1"/>
              </a:solidFill>
              <a:effectLst/>
              <a:uLnTx/>
              <a:uFillTx/>
              <a:cs typeface="B Nazanin" pitchFamily="2" charset="-78"/>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تاكيد</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بر</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چيز ها</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نه فعاليتها</a:t>
            </a:r>
            <a:endParaRPr kumimoji="0" lang="en-US" altLang="en-US" sz="2000" b="1" i="0" u="none" strike="noStrike" kern="1200" cap="none" spc="0" normalizeH="0" baseline="0" noProof="0" dirty="0" smtClean="0">
              <a:ln>
                <a:noFill/>
              </a:ln>
              <a:solidFill>
                <a:schemeClr val="tx1"/>
              </a:solidFill>
              <a:effectLst/>
              <a:uLnTx/>
              <a:uFillTx/>
              <a:cs typeface="B Nazanin" pitchFamily="2" charset="-78"/>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pitchFamily="2" charset="2"/>
              <a:buNone/>
              <a:tabLst/>
              <a:defRPr/>
            </a:pPr>
            <a:endParaRPr kumimoji="0" lang="en-US" altLang="en-US" sz="2000" b="1" i="0" u="none" strike="noStrike" kern="1200" cap="none" spc="0" normalizeH="0" baseline="0" noProof="0" dirty="0">
              <a:ln>
                <a:noFill/>
              </a:ln>
              <a:solidFill>
                <a:schemeClr val="tx1"/>
              </a:solidFill>
              <a:effectLst/>
              <a:uLnTx/>
              <a:uFillTx/>
              <a:cs typeface="B Nazanin" pitchFamily="2" charset="-78"/>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4"/>
          <p:cNvSpPr txBox="1">
            <a:spLocks noGrp="1" noChangeArrowheads="1"/>
          </p:cNvSpPr>
          <p:nvPr>
            <p:ph type="title"/>
          </p:nvPr>
        </p:nvSpPr>
        <p:spPr>
          <a:xfrm>
            <a:off x="4038600" y="3810000"/>
            <a:ext cx="4648200" cy="381000"/>
          </a:xfrm>
          <a:noFill/>
          <a:ln w="12700">
            <a:solidFill>
              <a:srgbClr val="003300"/>
            </a:solidFill>
          </a:ln>
        </p:spPr>
        <p:txBody>
          <a:bodyPr>
            <a:normAutofit fontScale="90000"/>
          </a:bodyPr>
          <a:lstStyle/>
          <a:p>
            <a:pPr algn="r" rtl="1">
              <a:spcBef>
                <a:spcPct val="50000"/>
              </a:spcBef>
            </a:pPr>
            <a:r>
              <a:rPr lang="ar-SA" altLang="en-US" sz="2400" b="1" dirty="0">
                <a:latin typeface="Hanzel Thin" pitchFamily="34" charset="0"/>
                <a:cs typeface="B Traffic" pitchFamily="2" charset="-78"/>
              </a:rPr>
              <a:t>تعريف فعاليتها و نحوه استخراج</a:t>
            </a:r>
            <a:r>
              <a:rPr lang="en-US" altLang="en-US" sz="2400" b="1" dirty="0">
                <a:latin typeface="Hanzel Thin" pitchFamily="34" charset="0"/>
                <a:cs typeface="B Traffic" pitchFamily="2" charset="-78"/>
              </a:rPr>
              <a:t> </a:t>
            </a:r>
            <a:r>
              <a:rPr lang="ar-SA" altLang="en-US" sz="2400" b="1" dirty="0">
                <a:latin typeface="Hanzel Thin" pitchFamily="34" charset="0"/>
                <a:cs typeface="B Traffic" pitchFamily="2" charset="-78"/>
              </a:rPr>
              <a:t>آنها</a:t>
            </a:r>
            <a:endParaRPr lang="en-US" altLang="ar-SA" sz="2800" dirty="0">
              <a:cs typeface="B Traffic" pitchFamily="2" charset="-78"/>
            </a:endParaRPr>
          </a:p>
        </p:txBody>
      </p:sp>
      <p:sp>
        <p:nvSpPr>
          <p:cNvPr id="6" name="Rectangle 3"/>
          <p:cNvSpPr txBox="1">
            <a:spLocks noChangeArrowheads="1"/>
          </p:cNvSpPr>
          <p:nvPr/>
        </p:nvSpPr>
        <p:spPr>
          <a:xfrm>
            <a:off x="0" y="4191000"/>
            <a:ext cx="8534400" cy="2667000"/>
          </a:xfrm>
          <a:prstGeom prst="rect">
            <a:avLst/>
          </a:prstGeom>
        </p:spPr>
        <p:txBody>
          <a:bodyPr vert="horz">
            <a:normAutofit/>
          </a:bodyPr>
          <a:lstStyle/>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altLang="en-US" b="0" i="0" u="none" strike="noStrike" kern="1200" cap="none" spc="0" normalizeH="0" baseline="0" noProof="0" dirty="0" smtClean="0">
                <a:ln>
                  <a:noFill/>
                </a:ln>
                <a:solidFill>
                  <a:schemeClr val="tx1"/>
                </a:solidFill>
                <a:effectLst/>
                <a:uLnTx/>
                <a:uFillTx/>
                <a:latin typeface="+mn-lt"/>
                <a:ea typeface="+mn-ea"/>
                <a:cs typeface="B Traffic" pitchFamily="2" charset="-78"/>
              </a:rPr>
              <a:t>فعاليت عبارت</a:t>
            </a:r>
            <a:r>
              <a:rPr kumimoji="0" lang="en-US" altLang="en-US" b="0" i="0" u="none" strike="noStrike" kern="1200" cap="none" spc="0" normalizeH="0" baseline="0" noProof="0" dirty="0" smtClean="0">
                <a:ln>
                  <a:noFill/>
                </a:ln>
                <a:solidFill>
                  <a:schemeClr val="tx1"/>
                </a:solidFill>
                <a:effectLst/>
                <a:uLnTx/>
                <a:uFillTx/>
                <a:latin typeface="+mn-lt"/>
                <a:ea typeface="+mn-ea"/>
                <a:cs typeface="B Traffic" pitchFamily="2" charset="-78"/>
              </a:rPr>
              <a:t> </a:t>
            </a:r>
            <a:r>
              <a:rPr kumimoji="0" lang="ar-SA" altLang="en-US" b="0" i="0" u="none" strike="noStrike" kern="1200" cap="none" spc="0" normalizeH="0" baseline="0" noProof="0" dirty="0" smtClean="0">
                <a:ln>
                  <a:noFill/>
                </a:ln>
                <a:solidFill>
                  <a:schemeClr val="tx1"/>
                </a:solidFill>
                <a:effectLst/>
                <a:uLnTx/>
                <a:uFillTx/>
                <a:latin typeface="+mn-lt"/>
                <a:ea typeface="+mn-ea"/>
                <a:cs typeface="B Traffic" pitchFamily="2" charset="-78"/>
              </a:rPr>
              <a:t>است</a:t>
            </a:r>
            <a:r>
              <a:rPr kumimoji="0" lang="en-US" altLang="en-US" b="0" i="0" u="none" strike="noStrike" kern="1200" cap="none" spc="0" normalizeH="0" baseline="0" noProof="0" dirty="0" smtClean="0">
                <a:ln>
                  <a:noFill/>
                </a:ln>
                <a:solidFill>
                  <a:schemeClr val="tx1"/>
                </a:solidFill>
                <a:effectLst/>
                <a:uLnTx/>
                <a:uFillTx/>
                <a:latin typeface="+mn-lt"/>
                <a:ea typeface="+mn-ea"/>
                <a:cs typeface="B Traffic" pitchFamily="2" charset="-78"/>
              </a:rPr>
              <a:t> </a:t>
            </a:r>
            <a:r>
              <a:rPr kumimoji="0" lang="ar-SA" altLang="en-US" b="0" i="0" u="none" strike="noStrike" kern="1200" cap="none" spc="0" normalizeH="0" baseline="0" noProof="0" dirty="0" smtClean="0">
                <a:ln>
                  <a:noFill/>
                </a:ln>
                <a:solidFill>
                  <a:schemeClr val="tx1"/>
                </a:solidFill>
                <a:effectLst/>
                <a:uLnTx/>
                <a:uFillTx/>
                <a:latin typeface="+mn-lt"/>
                <a:ea typeface="+mn-ea"/>
                <a:cs typeface="B Traffic" pitchFamily="2" charset="-78"/>
              </a:rPr>
              <a:t>از</a:t>
            </a:r>
            <a:r>
              <a:rPr kumimoji="0" lang="en-US" altLang="en-US" b="0" i="0" u="none" strike="noStrike" kern="1200" cap="none" spc="0" normalizeH="0" baseline="0" noProof="0" dirty="0" smtClean="0">
                <a:ln>
                  <a:noFill/>
                </a:ln>
                <a:solidFill>
                  <a:schemeClr val="tx1"/>
                </a:solidFill>
                <a:effectLst/>
                <a:uLnTx/>
                <a:uFillTx/>
                <a:latin typeface="+mn-lt"/>
                <a:ea typeface="+mn-ea"/>
                <a:cs typeface="B Traffic" pitchFamily="2" charset="-78"/>
              </a:rPr>
              <a:t> </a:t>
            </a:r>
            <a:r>
              <a:rPr kumimoji="0" lang="ar-SA" altLang="en-US" b="0" i="0" u="none" strike="noStrike" kern="1200" cap="none" spc="0" normalizeH="0" baseline="0" noProof="0" dirty="0" smtClean="0">
                <a:ln>
                  <a:noFill/>
                </a:ln>
                <a:solidFill>
                  <a:schemeClr val="tx1"/>
                </a:solidFill>
                <a:effectLst/>
                <a:uLnTx/>
                <a:uFillTx/>
                <a:latin typeface="+mn-lt"/>
                <a:ea typeface="+mn-ea"/>
                <a:cs typeface="B Traffic" pitchFamily="2" charset="-78"/>
              </a:rPr>
              <a:t>عملياتي</a:t>
            </a:r>
            <a:r>
              <a:rPr kumimoji="0" lang="en-US" altLang="en-US" b="0" i="0" u="none" strike="noStrike" kern="1200" cap="none" spc="0" normalizeH="0" baseline="0" noProof="0" dirty="0" smtClean="0">
                <a:ln>
                  <a:noFill/>
                </a:ln>
                <a:solidFill>
                  <a:schemeClr val="tx1"/>
                </a:solidFill>
                <a:effectLst/>
                <a:uLnTx/>
                <a:uFillTx/>
                <a:latin typeface="+mn-lt"/>
                <a:ea typeface="+mn-ea"/>
                <a:cs typeface="B Traffic" pitchFamily="2" charset="-78"/>
              </a:rPr>
              <a:t> </a:t>
            </a:r>
            <a:r>
              <a:rPr kumimoji="0" lang="ar-SA" altLang="en-US" b="0" i="0" u="none" strike="noStrike" kern="1200" cap="none" spc="0" normalizeH="0" baseline="0" noProof="0" dirty="0" smtClean="0">
                <a:ln>
                  <a:noFill/>
                </a:ln>
                <a:solidFill>
                  <a:schemeClr val="tx1"/>
                </a:solidFill>
                <a:effectLst/>
                <a:uLnTx/>
                <a:uFillTx/>
                <a:latin typeface="+mn-lt"/>
                <a:ea typeface="+mn-ea"/>
                <a:cs typeface="B Traffic" pitchFamily="2" charset="-78"/>
              </a:rPr>
              <a:t>كه</a:t>
            </a:r>
            <a:r>
              <a:rPr kumimoji="0" lang="en-US" altLang="en-US" b="0" i="0" u="none" strike="noStrike" kern="1200" cap="none" spc="0" normalizeH="0" baseline="0" noProof="0" dirty="0" smtClean="0">
                <a:ln>
                  <a:noFill/>
                </a:ln>
                <a:solidFill>
                  <a:schemeClr val="tx1"/>
                </a:solidFill>
                <a:effectLst/>
                <a:uLnTx/>
                <a:uFillTx/>
                <a:latin typeface="+mn-lt"/>
                <a:ea typeface="+mn-ea"/>
                <a:cs typeface="B Traffic" pitchFamily="2" charset="-78"/>
              </a:rPr>
              <a:t> </a:t>
            </a:r>
            <a:r>
              <a:rPr kumimoji="0" lang="ar-SA" altLang="en-US" b="0" i="0" u="none" strike="noStrike" kern="1200" cap="none" spc="0" normalizeH="0" baseline="0" noProof="0" dirty="0" smtClean="0">
                <a:ln>
                  <a:noFill/>
                </a:ln>
                <a:solidFill>
                  <a:schemeClr val="tx1"/>
                </a:solidFill>
                <a:effectLst/>
                <a:uLnTx/>
                <a:uFillTx/>
                <a:latin typeface="+mn-lt"/>
                <a:ea typeface="+mn-ea"/>
                <a:cs typeface="B Traffic" pitchFamily="2" charset="-78"/>
              </a:rPr>
              <a:t>در</a:t>
            </a:r>
            <a:r>
              <a:rPr kumimoji="0" lang="en-US" altLang="en-US" b="0" i="0" u="none" strike="noStrike" kern="1200" cap="none" spc="0" normalizeH="0" baseline="0" noProof="0" dirty="0" smtClean="0">
                <a:ln>
                  <a:noFill/>
                </a:ln>
                <a:solidFill>
                  <a:schemeClr val="tx1"/>
                </a:solidFill>
                <a:effectLst/>
                <a:uLnTx/>
                <a:uFillTx/>
                <a:latin typeface="+mn-lt"/>
                <a:ea typeface="+mn-ea"/>
                <a:cs typeface="B Traffic" pitchFamily="2" charset="-78"/>
              </a:rPr>
              <a:t> </a:t>
            </a:r>
            <a:r>
              <a:rPr kumimoji="0" lang="ar-SA" altLang="en-US" b="0" i="0" u="none" strike="noStrike" kern="1200" cap="none" spc="0" normalizeH="0" baseline="0" noProof="0" dirty="0" smtClean="0">
                <a:ln>
                  <a:noFill/>
                </a:ln>
                <a:solidFill>
                  <a:schemeClr val="tx1"/>
                </a:solidFill>
                <a:effectLst/>
                <a:uLnTx/>
                <a:uFillTx/>
                <a:latin typeface="+mn-lt"/>
                <a:ea typeface="+mn-ea"/>
                <a:cs typeface="B Traffic" pitchFamily="2" charset="-78"/>
              </a:rPr>
              <a:t>راستاي يكي از خروجيهاي پروژه</a:t>
            </a:r>
            <a:r>
              <a:rPr kumimoji="0" lang="en-US" altLang="en-US" b="0" i="0" u="none" strike="noStrike" kern="1200" cap="none" spc="0" normalizeH="0" baseline="0" noProof="0" dirty="0" smtClean="0">
                <a:ln>
                  <a:noFill/>
                </a:ln>
                <a:solidFill>
                  <a:schemeClr val="tx1"/>
                </a:solidFill>
                <a:effectLst/>
                <a:uLnTx/>
                <a:uFillTx/>
                <a:latin typeface="+mn-lt"/>
                <a:ea typeface="+mn-ea"/>
                <a:cs typeface="B Traffic" pitchFamily="2" charset="-78"/>
              </a:rPr>
              <a:t> </a:t>
            </a:r>
            <a:r>
              <a:rPr kumimoji="0" lang="ar-SA" altLang="en-US" b="0" i="0" u="none" strike="noStrike" kern="1200" cap="none" spc="0" normalizeH="0" baseline="0" noProof="0" dirty="0" smtClean="0">
                <a:ln>
                  <a:noFill/>
                </a:ln>
                <a:solidFill>
                  <a:schemeClr val="tx1"/>
                </a:solidFill>
                <a:effectLst/>
                <a:uLnTx/>
                <a:uFillTx/>
                <a:latin typeface="+mn-lt"/>
                <a:ea typeface="+mn-ea"/>
                <a:cs typeface="B Traffic" pitchFamily="2" charset="-78"/>
              </a:rPr>
              <a:t>صورت مي</a:t>
            </a:r>
            <a:r>
              <a:rPr kumimoji="0" lang="en-US" altLang="en-US" b="0" i="0" u="none" strike="noStrike" kern="1200" cap="none" spc="0" normalizeH="0" baseline="0" noProof="0" dirty="0" smtClean="0">
                <a:ln>
                  <a:noFill/>
                </a:ln>
                <a:solidFill>
                  <a:schemeClr val="tx1"/>
                </a:solidFill>
                <a:effectLst/>
                <a:uLnTx/>
                <a:uFillTx/>
                <a:latin typeface="+mn-lt"/>
                <a:ea typeface="+mn-ea"/>
                <a:cs typeface="B Traffic" pitchFamily="2" charset="-78"/>
              </a:rPr>
              <a:t> </a:t>
            </a:r>
            <a:r>
              <a:rPr kumimoji="0" lang="ar-SA" altLang="en-US" b="0" i="0" u="none" strike="noStrike" kern="1200" cap="none" spc="0" normalizeH="0" baseline="0" noProof="0" dirty="0" smtClean="0">
                <a:ln>
                  <a:noFill/>
                </a:ln>
                <a:solidFill>
                  <a:schemeClr val="tx1"/>
                </a:solidFill>
                <a:effectLst/>
                <a:uLnTx/>
                <a:uFillTx/>
                <a:latin typeface="+mn-lt"/>
                <a:ea typeface="+mn-ea"/>
                <a:cs typeface="B Traffic" pitchFamily="2" charset="-78"/>
              </a:rPr>
              <a:t>پذيرد</a:t>
            </a:r>
            <a:r>
              <a:rPr kumimoji="0" lang="en-US" altLang="en-US" b="0" i="0" u="none" strike="noStrike" kern="1200" cap="none" spc="0" normalizeH="0" baseline="0" noProof="0" dirty="0" smtClean="0">
                <a:ln>
                  <a:noFill/>
                </a:ln>
                <a:solidFill>
                  <a:schemeClr val="tx1"/>
                </a:solidFill>
                <a:effectLst/>
                <a:uLnTx/>
                <a:uFillTx/>
                <a:latin typeface="+mn-lt"/>
                <a:ea typeface="+mn-ea"/>
                <a:cs typeface="B Traffic" pitchFamily="2" charset="-78"/>
              </a:rPr>
              <a:t> .</a:t>
            </a: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pitchFamily="2" charset="2"/>
              <a:buNone/>
              <a:tabLst/>
              <a:defRPr/>
            </a:pPr>
            <a:r>
              <a:rPr kumimoji="0" lang="en-US" altLang="en-US" b="0" i="0" u="none" strike="noStrike" kern="1200" cap="none" spc="0" normalizeH="0" baseline="0" noProof="0" dirty="0" smtClean="0">
                <a:ln>
                  <a:noFill/>
                </a:ln>
                <a:solidFill>
                  <a:schemeClr val="tx1"/>
                </a:solidFill>
                <a:effectLst/>
                <a:uLnTx/>
                <a:uFillTx/>
                <a:latin typeface="+mn-lt"/>
                <a:ea typeface="+mn-ea"/>
                <a:cs typeface="B Traffic" pitchFamily="2" charset="-78"/>
              </a:rPr>
              <a:t>      </a:t>
            </a:r>
            <a:r>
              <a:rPr kumimoji="0" lang="ar-SA" altLang="en-US" b="0" i="0" u="none" strike="noStrike" kern="1200" cap="none" spc="0" normalizeH="0" baseline="0" noProof="0" dirty="0" smtClean="0">
                <a:ln>
                  <a:noFill/>
                </a:ln>
                <a:solidFill>
                  <a:schemeClr val="tx1"/>
                </a:solidFill>
                <a:effectLst/>
                <a:uLnTx/>
                <a:uFillTx/>
                <a:latin typeface="+mn-lt"/>
                <a:ea typeface="+mn-ea"/>
                <a:cs typeface="B Traffic" pitchFamily="2" charset="-78"/>
              </a:rPr>
              <a:t>فعاليت از دو</a:t>
            </a:r>
            <a:r>
              <a:rPr kumimoji="0" lang="en-US" altLang="en-US" b="0" i="0" u="none" strike="noStrike" kern="1200" cap="none" spc="0" normalizeH="0" baseline="0" noProof="0" dirty="0" smtClean="0">
                <a:ln>
                  <a:noFill/>
                </a:ln>
                <a:solidFill>
                  <a:schemeClr val="tx1"/>
                </a:solidFill>
                <a:effectLst/>
                <a:uLnTx/>
                <a:uFillTx/>
                <a:latin typeface="+mn-lt"/>
                <a:ea typeface="+mn-ea"/>
                <a:cs typeface="B Traffic" pitchFamily="2" charset="-78"/>
              </a:rPr>
              <a:t> </a:t>
            </a:r>
            <a:r>
              <a:rPr kumimoji="0" lang="ar-SA" altLang="en-US" b="0" i="0" u="none" strike="noStrike" kern="1200" cap="none" spc="0" normalizeH="0" baseline="0" noProof="0" dirty="0" smtClean="0">
                <a:ln>
                  <a:noFill/>
                </a:ln>
                <a:solidFill>
                  <a:schemeClr val="tx1"/>
                </a:solidFill>
                <a:effectLst/>
                <a:uLnTx/>
                <a:uFillTx/>
                <a:latin typeface="+mn-lt"/>
                <a:ea typeface="+mn-ea"/>
                <a:cs typeface="B Traffic" pitchFamily="2" charset="-78"/>
              </a:rPr>
              <a:t>جزء تشكيل مي</a:t>
            </a:r>
            <a:r>
              <a:rPr kumimoji="0" lang="en-US" altLang="en-US" b="0" i="0" u="none" strike="noStrike" kern="1200" cap="none" spc="0" normalizeH="0" baseline="0" noProof="0" dirty="0" smtClean="0">
                <a:ln>
                  <a:noFill/>
                </a:ln>
                <a:solidFill>
                  <a:schemeClr val="tx1"/>
                </a:solidFill>
                <a:effectLst/>
                <a:uLnTx/>
                <a:uFillTx/>
                <a:latin typeface="+mn-lt"/>
                <a:ea typeface="+mn-ea"/>
                <a:cs typeface="B Traffic" pitchFamily="2" charset="-78"/>
              </a:rPr>
              <a:t> </a:t>
            </a:r>
            <a:r>
              <a:rPr kumimoji="0" lang="ar-SA" altLang="en-US" b="0" i="0" u="none" strike="noStrike" kern="1200" cap="none" spc="0" normalizeH="0" baseline="0" noProof="0" dirty="0" smtClean="0">
                <a:ln>
                  <a:noFill/>
                </a:ln>
                <a:solidFill>
                  <a:schemeClr val="tx1"/>
                </a:solidFill>
                <a:effectLst/>
                <a:uLnTx/>
                <a:uFillTx/>
                <a:latin typeface="+mn-lt"/>
                <a:ea typeface="+mn-ea"/>
                <a:cs typeface="B Traffic" pitchFamily="2" charset="-78"/>
              </a:rPr>
              <a:t>شود</a:t>
            </a:r>
            <a:r>
              <a:rPr kumimoji="0" lang="en-US" altLang="en-US" b="0" i="0" u="none" strike="noStrike" kern="1200" cap="none" spc="0" normalizeH="0" baseline="0" noProof="0" dirty="0" smtClean="0">
                <a:ln>
                  <a:noFill/>
                </a:ln>
                <a:solidFill>
                  <a:schemeClr val="tx1"/>
                </a:solidFill>
                <a:effectLst/>
                <a:uLnTx/>
                <a:uFillTx/>
                <a:latin typeface="+mn-lt"/>
                <a:ea typeface="+mn-ea"/>
                <a:cs typeface="B Traffic" pitchFamily="2" charset="-78"/>
              </a:rPr>
              <a:t> :</a:t>
            </a: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pitchFamily="2" charset="2"/>
              <a:buNone/>
              <a:tabLst/>
              <a:defRPr/>
            </a:pPr>
            <a:r>
              <a:rPr kumimoji="0" lang="en-US" altLang="en-US" b="0" i="0" u="none" strike="noStrike" kern="1200" cap="none" spc="0" normalizeH="0" baseline="0" noProof="0" dirty="0" smtClean="0">
                <a:ln>
                  <a:noFill/>
                </a:ln>
                <a:solidFill>
                  <a:schemeClr val="tx1"/>
                </a:solidFill>
                <a:effectLst/>
                <a:uLnTx/>
                <a:uFillTx/>
                <a:latin typeface="+mn-lt"/>
                <a:ea typeface="+mn-ea"/>
                <a:cs typeface="B Traffic" pitchFamily="2" charset="-78"/>
              </a:rPr>
              <a:t>           - </a:t>
            </a:r>
            <a:r>
              <a:rPr kumimoji="0" lang="ar-SA" altLang="en-US" b="0" i="0" u="none" strike="noStrike" kern="1200" cap="none" spc="0" normalizeH="0" baseline="0" noProof="0" dirty="0" smtClean="0">
                <a:ln>
                  <a:noFill/>
                </a:ln>
                <a:solidFill>
                  <a:schemeClr val="tx1"/>
                </a:solidFill>
                <a:effectLst/>
                <a:uLnTx/>
                <a:uFillTx/>
                <a:latin typeface="Calisto MT" pitchFamily="26" charset="0"/>
                <a:ea typeface="+mn-ea"/>
                <a:cs typeface="B Traffic" pitchFamily="2" charset="-78"/>
              </a:rPr>
              <a:t>عمليات</a:t>
            </a:r>
            <a:r>
              <a:rPr kumimoji="0" lang="fa-IR" altLang="en-US" b="0" i="0" u="none" strike="noStrike" kern="1200" cap="none" spc="0" normalizeH="0" baseline="0" noProof="0" dirty="0" smtClean="0">
                <a:ln>
                  <a:noFill/>
                </a:ln>
                <a:solidFill>
                  <a:schemeClr val="tx1"/>
                </a:solidFill>
                <a:effectLst/>
                <a:uLnTx/>
                <a:uFillTx/>
                <a:latin typeface="Calisto MT" pitchFamily="26" charset="0"/>
                <a:ea typeface="+mn-ea"/>
                <a:cs typeface="B Traffic" pitchFamily="2" charset="-78"/>
              </a:rPr>
              <a:t> </a:t>
            </a:r>
            <a:r>
              <a:rPr kumimoji="0" lang="en-US" altLang="en-US" b="0" i="0" u="none" strike="noStrike" kern="1200" cap="none" spc="0" normalizeH="0" baseline="0" noProof="0" dirty="0" smtClean="0">
                <a:ln>
                  <a:noFill/>
                </a:ln>
                <a:solidFill>
                  <a:schemeClr val="tx1"/>
                </a:solidFill>
                <a:effectLst/>
                <a:uLnTx/>
                <a:uFillTx/>
                <a:latin typeface="Calisto MT" pitchFamily="26" charset="0"/>
                <a:ea typeface="+mn-ea"/>
                <a:cs typeface="B Traffic" pitchFamily="2" charset="-78"/>
              </a:rPr>
              <a:t> (</a:t>
            </a:r>
            <a:r>
              <a:rPr kumimoji="0" lang="en-US" altLang="ar-SA" b="0" i="0" u="none" strike="noStrike" kern="1200" cap="none" spc="0" normalizeH="0" baseline="0" noProof="0" dirty="0" smtClean="0">
                <a:ln>
                  <a:noFill/>
                </a:ln>
                <a:solidFill>
                  <a:schemeClr val="tx1"/>
                </a:solidFill>
                <a:effectLst/>
                <a:uLnTx/>
                <a:uFillTx/>
                <a:latin typeface="Calisto MT" pitchFamily="26" charset="0"/>
                <a:ea typeface="+mn-ea"/>
                <a:cs typeface="B Traffic" pitchFamily="2" charset="-78"/>
              </a:rPr>
              <a:t>Function )</a:t>
            </a:r>
            <a:r>
              <a:rPr kumimoji="0" lang="fa-IR" altLang="ar-SA" b="0" i="0" u="none" strike="noStrike" kern="1200" cap="none" spc="0" normalizeH="0" baseline="0" noProof="0" dirty="0" smtClean="0">
                <a:ln>
                  <a:noFill/>
                </a:ln>
                <a:solidFill>
                  <a:schemeClr val="tx1"/>
                </a:solidFill>
                <a:effectLst/>
                <a:uLnTx/>
                <a:uFillTx/>
                <a:latin typeface="Calisto MT" pitchFamily="26" charset="0"/>
                <a:ea typeface="+mn-ea"/>
                <a:cs typeface="B Traffic" pitchFamily="2" charset="-78"/>
              </a:rPr>
              <a:t> </a:t>
            </a:r>
            <a:endParaRPr kumimoji="0" lang="en-US" altLang="ar-SA" b="0" i="0" u="none" strike="noStrike" kern="1200" cap="none" spc="0" normalizeH="0" baseline="0" noProof="0" dirty="0" smtClean="0">
              <a:ln>
                <a:noFill/>
              </a:ln>
              <a:solidFill>
                <a:schemeClr val="tx1"/>
              </a:solidFill>
              <a:effectLst/>
              <a:uLnTx/>
              <a:uFillTx/>
              <a:latin typeface="Calisto MT" pitchFamily="26" charset="0"/>
              <a:ea typeface="+mn-ea"/>
              <a:cs typeface="B Traffic" pitchFamily="2" charset="-78"/>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pitchFamily="2" charset="2"/>
              <a:buNone/>
              <a:tabLst/>
              <a:defRPr/>
            </a:pPr>
            <a:r>
              <a:rPr kumimoji="0" lang="en-US" altLang="ar-SA" b="0" i="0" u="none" strike="noStrike" kern="1200" cap="none" spc="0" normalizeH="0" baseline="0" noProof="0" dirty="0" smtClean="0">
                <a:ln>
                  <a:noFill/>
                </a:ln>
                <a:solidFill>
                  <a:schemeClr val="tx1"/>
                </a:solidFill>
                <a:effectLst/>
                <a:uLnTx/>
                <a:uFillTx/>
                <a:latin typeface="Calisto MT" pitchFamily="26" charset="0"/>
                <a:ea typeface="+mn-ea"/>
                <a:cs typeface="B Traffic" pitchFamily="2" charset="-78"/>
              </a:rPr>
              <a:t>         - </a:t>
            </a:r>
            <a:r>
              <a:rPr kumimoji="0" lang="ar-SA" altLang="en-US" b="0" i="0" u="none" strike="noStrike" kern="1200" cap="none" spc="0" normalizeH="0" baseline="0" noProof="0" dirty="0" smtClean="0">
                <a:ln>
                  <a:noFill/>
                </a:ln>
                <a:solidFill>
                  <a:schemeClr val="tx1"/>
                </a:solidFill>
                <a:effectLst/>
                <a:uLnTx/>
                <a:uFillTx/>
                <a:latin typeface="Calisto MT" pitchFamily="26" charset="0"/>
                <a:ea typeface="+mn-ea"/>
                <a:cs typeface="B Traffic" pitchFamily="2" charset="-78"/>
              </a:rPr>
              <a:t>خروجي</a:t>
            </a:r>
            <a:r>
              <a:rPr kumimoji="0" lang="en-US" altLang="en-US" b="0" i="0" u="none" strike="noStrike" kern="1200" cap="none" spc="0" normalizeH="0" baseline="0" noProof="0" dirty="0" smtClean="0">
                <a:ln>
                  <a:noFill/>
                </a:ln>
                <a:solidFill>
                  <a:schemeClr val="tx1"/>
                </a:solidFill>
                <a:effectLst/>
                <a:uLnTx/>
                <a:uFillTx/>
                <a:latin typeface="Calisto MT" pitchFamily="26" charset="0"/>
                <a:ea typeface="+mn-ea"/>
                <a:cs typeface="B Traffic" pitchFamily="2" charset="-78"/>
              </a:rPr>
              <a:t> (</a:t>
            </a:r>
            <a:r>
              <a:rPr kumimoji="0" lang="en-US" altLang="ar-SA" b="0" i="0" u="none" strike="noStrike" kern="1200" cap="none" spc="0" normalizeH="0" baseline="0" noProof="0" dirty="0" smtClean="0">
                <a:ln>
                  <a:noFill/>
                </a:ln>
                <a:solidFill>
                  <a:schemeClr val="tx1"/>
                </a:solidFill>
                <a:effectLst/>
                <a:uLnTx/>
                <a:uFillTx/>
                <a:latin typeface="Calisto MT" pitchFamily="26" charset="0"/>
                <a:ea typeface="+mn-ea"/>
                <a:cs typeface="B Traffic" pitchFamily="2" charset="-78"/>
              </a:rPr>
              <a:t>Deliverable ) </a:t>
            </a: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pitchFamily="2" charset="2"/>
              <a:buNone/>
              <a:tabLst/>
              <a:defRPr/>
            </a:pPr>
            <a:r>
              <a:rPr kumimoji="0" lang="ar-SA" altLang="en-US" b="0" i="0" u="none" strike="noStrike" kern="1200" cap="none" spc="0" normalizeH="0" baseline="0" noProof="0" dirty="0" smtClean="0">
                <a:ln>
                  <a:noFill/>
                </a:ln>
                <a:solidFill>
                  <a:schemeClr val="tx1"/>
                </a:solidFill>
                <a:effectLst/>
                <a:uLnTx/>
                <a:uFillTx/>
                <a:latin typeface="Calisto MT" pitchFamily="26" charset="0"/>
                <a:ea typeface="+mn-ea"/>
                <a:cs typeface="B Traffic" pitchFamily="2" charset="-78"/>
              </a:rPr>
              <a:t>طراحي</a:t>
            </a:r>
            <a:r>
              <a:rPr kumimoji="0" lang="en-US" altLang="en-US" b="0" i="0" u="none" strike="noStrike" kern="1200" cap="none" spc="0" normalizeH="0" baseline="0" noProof="0" dirty="0" smtClean="0">
                <a:ln>
                  <a:noFill/>
                </a:ln>
                <a:solidFill>
                  <a:schemeClr val="tx1"/>
                </a:solidFill>
                <a:effectLst/>
                <a:uLnTx/>
                <a:uFillTx/>
                <a:latin typeface="Calisto MT" pitchFamily="26" charset="0"/>
                <a:ea typeface="+mn-ea"/>
                <a:cs typeface="B Traffic" pitchFamily="2" charset="-78"/>
              </a:rPr>
              <a:t> </a:t>
            </a:r>
            <a:r>
              <a:rPr kumimoji="0" lang="ar-SA" altLang="en-US" b="0" i="0" u="none" strike="noStrike" kern="1200" cap="none" spc="0" normalizeH="0" baseline="0" noProof="0" dirty="0" smtClean="0">
                <a:ln>
                  <a:noFill/>
                </a:ln>
                <a:solidFill>
                  <a:schemeClr val="tx1"/>
                </a:solidFill>
                <a:effectLst/>
                <a:uLnTx/>
                <a:uFillTx/>
                <a:latin typeface="Calisto MT" pitchFamily="26" charset="0"/>
                <a:ea typeface="+mn-ea"/>
                <a:cs typeface="B Traffic" pitchFamily="2" charset="-78"/>
              </a:rPr>
              <a:t>پايه</a:t>
            </a:r>
            <a:r>
              <a:rPr kumimoji="0" lang="en-US" altLang="en-US" b="0" i="0" u="none" strike="noStrike" kern="1200" cap="none" spc="0" normalizeH="0" baseline="0" noProof="0" dirty="0" smtClean="0">
                <a:ln>
                  <a:noFill/>
                </a:ln>
                <a:solidFill>
                  <a:schemeClr val="tx1"/>
                </a:solidFill>
                <a:effectLst/>
                <a:uLnTx/>
                <a:uFillTx/>
                <a:latin typeface="Calisto MT" pitchFamily="26" charset="0"/>
                <a:ea typeface="+mn-ea"/>
                <a:cs typeface="B Traffic" pitchFamily="2" charset="-78"/>
              </a:rPr>
              <a:t> </a:t>
            </a:r>
            <a:r>
              <a:rPr kumimoji="0" lang="ar-SA" altLang="en-US" b="0" i="0" u="none" strike="noStrike" kern="1200" cap="none" spc="0" normalizeH="0" baseline="0" noProof="0" dirty="0" smtClean="0">
                <a:ln>
                  <a:noFill/>
                </a:ln>
                <a:solidFill>
                  <a:schemeClr val="tx1"/>
                </a:solidFill>
                <a:effectLst/>
                <a:uLnTx/>
                <a:uFillTx/>
                <a:latin typeface="Calisto MT" pitchFamily="26" charset="0"/>
                <a:ea typeface="+mn-ea"/>
                <a:cs typeface="B Traffic" pitchFamily="2" charset="-78"/>
              </a:rPr>
              <a:t>پروژه</a:t>
            </a:r>
            <a:r>
              <a:rPr kumimoji="0" lang="en-US" altLang="en-US" b="0" i="0" u="none" strike="noStrike" kern="1200" cap="none" spc="0" normalizeH="0" baseline="0" noProof="0" dirty="0" smtClean="0">
                <a:ln>
                  <a:noFill/>
                </a:ln>
                <a:solidFill>
                  <a:schemeClr val="tx1"/>
                </a:solidFill>
                <a:effectLst/>
                <a:uLnTx/>
                <a:uFillTx/>
                <a:latin typeface="Calisto MT" pitchFamily="26" charset="0"/>
                <a:ea typeface="+mn-ea"/>
                <a:cs typeface="B Traffic" pitchFamily="2" charset="-78"/>
              </a:rPr>
              <a:t> = </a:t>
            </a:r>
            <a:r>
              <a:rPr kumimoji="0" lang="ar-SA" altLang="en-US" b="0" i="0" u="none" strike="noStrike" kern="1200" cap="none" spc="0" normalizeH="0" baseline="0" noProof="0" dirty="0" smtClean="0">
                <a:ln>
                  <a:noFill/>
                </a:ln>
                <a:solidFill>
                  <a:schemeClr val="tx1"/>
                </a:solidFill>
                <a:effectLst/>
                <a:uLnTx/>
                <a:uFillTx/>
                <a:latin typeface="Calisto MT" pitchFamily="26" charset="0"/>
                <a:ea typeface="+mn-ea"/>
                <a:cs typeface="B Traffic" pitchFamily="2" charset="-78"/>
              </a:rPr>
              <a:t>طراحي</a:t>
            </a:r>
            <a:r>
              <a:rPr kumimoji="0" lang="en-US" altLang="en-US" b="0" i="0" u="none" strike="noStrike" kern="1200" cap="none" spc="0" normalizeH="0" baseline="0" noProof="0" dirty="0" smtClean="0">
                <a:ln>
                  <a:noFill/>
                </a:ln>
                <a:solidFill>
                  <a:schemeClr val="tx1"/>
                </a:solidFill>
                <a:effectLst/>
                <a:uLnTx/>
                <a:uFillTx/>
                <a:latin typeface="Calisto MT" pitchFamily="26" charset="0"/>
                <a:ea typeface="+mn-ea"/>
                <a:cs typeface="B Traffic" pitchFamily="2" charset="-78"/>
              </a:rPr>
              <a:t> </a:t>
            </a:r>
            <a:r>
              <a:rPr kumimoji="0" lang="ar-SA" altLang="en-US" b="0" i="0" u="none" strike="noStrike" kern="1200" cap="none" spc="0" normalizeH="0" baseline="0" noProof="0" dirty="0" smtClean="0">
                <a:ln>
                  <a:noFill/>
                </a:ln>
                <a:solidFill>
                  <a:schemeClr val="tx1"/>
                </a:solidFill>
                <a:effectLst/>
                <a:uLnTx/>
                <a:uFillTx/>
                <a:latin typeface="Calisto MT" pitchFamily="26" charset="0"/>
                <a:ea typeface="+mn-ea"/>
                <a:cs typeface="B Traffic" pitchFamily="2" charset="-78"/>
              </a:rPr>
              <a:t>پايه </a:t>
            </a:r>
            <a:r>
              <a:rPr kumimoji="0" lang="fa-IR" altLang="en-US" b="0" i="0" u="none" strike="noStrike" kern="1200" cap="none" spc="0" normalizeH="0" baseline="0" noProof="0" dirty="0" smtClean="0">
                <a:ln>
                  <a:noFill/>
                </a:ln>
                <a:solidFill>
                  <a:schemeClr val="tx1"/>
                </a:solidFill>
                <a:effectLst/>
                <a:uLnTx/>
                <a:uFillTx/>
                <a:latin typeface="Calisto MT" pitchFamily="26" charset="0"/>
                <a:ea typeface="+mn-ea"/>
                <a:cs typeface="B Traffic" pitchFamily="2" charset="-78"/>
              </a:rPr>
              <a:t>(</a:t>
            </a:r>
            <a:r>
              <a:rPr kumimoji="0" lang="ar-SA" altLang="en-US"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rPr>
              <a:t> عمليات</a:t>
            </a:r>
            <a:r>
              <a:rPr kumimoji="0" lang="en-US" altLang="en-US"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rPr>
              <a:t> </a:t>
            </a:r>
            <a:r>
              <a:rPr kumimoji="0" lang="fa-IR" altLang="en-US"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rPr>
              <a:t>)</a:t>
            </a:r>
            <a:r>
              <a:rPr kumimoji="0" lang="en-US" altLang="en-US"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rPr>
              <a:t> + </a:t>
            </a:r>
            <a:r>
              <a:rPr kumimoji="0" lang="ar-SA" altLang="en-US"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rPr>
              <a:t>پروژه</a:t>
            </a:r>
            <a:r>
              <a:rPr kumimoji="0" lang="en-US" altLang="en-US"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rPr>
              <a:t> </a:t>
            </a:r>
            <a:r>
              <a:rPr kumimoji="0" lang="fa-IR" altLang="en-US"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rPr>
              <a:t>(</a:t>
            </a:r>
            <a:r>
              <a:rPr kumimoji="0" lang="en-US" altLang="en-US"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rPr>
              <a:t> </a:t>
            </a:r>
            <a:r>
              <a:rPr kumimoji="0" lang="ar-SA" altLang="en-US"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rPr>
              <a:t>خروجي</a:t>
            </a:r>
            <a:r>
              <a:rPr kumimoji="0" lang="en-US" altLang="en-US"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rPr>
              <a:t> </a:t>
            </a:r>
            <a:r>
              <a:rPr kumimoji="0" lang="fa-IR" altLang="en-US"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rPr>
              <a:t>)</a:t>
            </a:r>
            <a:endParaRPr kumimoji="0" lang="en-US" altLang="en-US"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pitchFamily="2" charset="2"/>
              <a:buNone/>
              <a:tabLst/>
              <a:defRPr/>
            </a:pPr>
            <a:r>
              <a:rPr kumimoji="0" lang="ar-SA" altLang="en-US"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rPr>
              <a:t>ساخت</a:t>
            </a:r>
            <a:r>
              <a:rPr kumimoji="0" lang="en-US" altLang="en-US"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rPr>
              <a:t> </a:t>
            </a:r>
            <a:r>
              <a:rPr kumimoji="0" lang="ar-SA" altLang="en-US"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rPr>
              <a:t>اسكلت</a:t>
            </a:r>
            <a:r>
              <a:rPr kumimoji="0" lang="en-US" altLang="en-US"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rPr>
              <a:t> = </a:t>
            </a:r>
            <a:r>
              <a:rPr kumimoji="0" lang="ar-SA" altLang="en-US"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rPr>
              <a:t>ساخت ( عمليات</a:t>
            </a:r>
            <a:r>
              <a:rPr kumimoji="0" lang="en-US" altLang="en-US"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rPr>
              <a:t> </a:t>
            </a:r>
            <a:r>
              <a:rPr kumimoji="0" lang="fa-IR" altLang="en-US"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rPr>
              <a:t>)</a:t>
            </a:r>
            <a:r>
              <a:rPr kumimoji="0" lang="en-US" altLang="en-US"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rPr>
              <a:t> + </a:t>
            </a:r>
            <a:r>
              <a:rPr kumimoji="0" lang="ar-SA" altLang="en-US"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rPr>
              <a:t>اسكلت</a:t>
            </a:r>
            <a:r>
              <a:rPr kumimoji="0" lang="en-US" altLang="en-US"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rPr>
              <a:t> </a:t>
            </a:r>
            <a:r>
              <a:rPr kumimoji="0" lang="fa-IR" altLang="en-US"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rPr>
              <a:t>(</a:t>
            </a:r>
            <a:r>
              <a:rPr kumimoji="0" lang="en-US" altLang="en-US"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rPr>
              <a:t> </a:t>
            </a:r>
            <a:r>
              <a:rPr kumimoji="0" lang="ar-SA" altLang="en-US"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rPr>
              <a:t>خروجي</a:t>
            </a:r>
            <a:r>
              <a:rPr kumimoji="0" lang="en-US" altLang="en-US"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rPr>
              <a:t> </a:t>
            </a:r>
            <a:r>
              <a:rPr kumimoji="0" lang="fa-IR" altLang="en-US"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rPr>
              <a:t>)</a:t>
            </a:r>
            <a:endParaRPr kumimoji="0" lang="en-US" altLang="en-US"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pitchFamily="2" charset="2"/>
              <a:buNone/>
              <a:tabLst/>
              <a:defRPr/>
            </a:pPr>
            <a:r>
              <a:rPr kumimoji="0" lang="ar-SA" altLang="en-US"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rPr>
              <a:t>خريد</a:t>
            </a:r>
            <a:r>
              <a:rPr kumimoji="0" lang="en-US" altLang="en-US"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rPr>
              <a:t> </a:t>
            </a:r>
            <a:r>
              <a:rPr kumimoji="0" lang="ar-SA" altLang="en-US"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rPr>
              <a:t>پمپ</a:t>
            </a:r>
            <a:r>
              <a:rPr kumimoji="0" lang="en-US" altLang="en-US"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rPr>
              <a:t> = </a:t>
            </a:r>
            <a:r>
              <a:rPr kumimoji="0" lang="ar-SA" altLang="en-US"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rPr>
              <a:t>خريد</a:t>
            </a:r>
            <a:r>
              <a:rPr kumimoji="0" lang="en-US" altLang="en-US"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rPr>
              <a:t> </a:t>
            </a:r>
            <a:r>
              <a:rPr kumimoji="0" lang="fa-IR" altLang="en-US"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rPr>
              <a:t>(</a:t>
            </a:r>
            <a:r>
              <a:rPr kumimoji="0" lang="en-US" altLang="en-US"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rPr>
              <a:t> </a:t>
            </a:r>
            <a:r>
              <a:rPr kumimoji="0" lang="ar-SA" altLang="en-US"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rPr>
              <a:t>عمليات ) + پمپ ( خروجي</a:t>
            </a:r>
            <a:r>
              <a:rPr kumimoji="0" lang="en-US" altLang="en-US"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rPr>
              <a:t> </a:t>
            </a:r>
            <a:r>
              <a:rPr kumimoji="0" lang="fa-IR" altLang="en-US"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rPr>
              <a:t>)</a:t>
            </a:r>
            <a:r>
              <a:rPr kumimoji="0" lang="en-US" altLang="en-US"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rPr>
              <a:t>  </a:t>
            </a:r>
            <a:endParaRPr kumimoji="0" lang="en-US" altLang="en-US" b="0" i="0" u="none" strike="noStrike" kern="1200" cap="none" spc="0" normalizeH="0" baseline="0" noProof="0" dirty="0">
              <a:ln>
                <a:noFill/>
              </a:ln>
              <a:solidFill>
                <a:schemeClr val="tx1"/>
              </a:solidFill>
              <a:effectLst/>
              <a:uLnTx/>
              <a:uFillTx/>
              <a:latin typeface="+mn-lt"/>
              <a:ea typeface="+mn-ea"/>
              <a:cs typeface="B Traffic" pitchFamily="2" charset="-78"/>
            </a:endParaRPr>
          </a:p>
        </p:txBody>
      </p:sp>
      <p:sp>
        <p:nvSpPr>
          <p:cNvPr id="7" name="Rectangle 2"/>
          <p:cNvSpPr txBox="1">
            <a:spLocks noChangeArrowheads="1"/>
          </p:cNvSpPr>
          <p:nvPr/>
        </p:nvSpPr>
        <p:spPr>
          <a:xfrm>
            <a:off x="6324600" y="0"/>
            <a:ext cx="2209800" cy="609600"/>
          </a:xfrm>
          <a:prstGeom prst="rect">
            <a:avLst/>
          </a:prstGeom>
        </p:spPr>
        <p:txBody>
          <a:bodyPr vert="horz" anchor="b">
            <a:normAutofit/>
          </a:bodyPr>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ar-SA" altLang="en-US" sz="2800" b="1" i="0" u="none" strike="noStrike" kern="1200" cap="small" spc="0" normalizeH="0" baseline="0" noProof="0" dirty="0" smtClean="0">
                <a:ln>
                  <a:noFill/>
                </a:ln>
                <a:solidFill>
                  <a:schemeClr val="tx2"/>
                </a:solidFill>
                <a:effectLst/>
                <a:uLnTx/>
                <a:uFillTx/>
                <a:latin typeface="+mj-lt"/>
                <a:ea typeface="+mj-ea"/>
                <a:cs typeface="B Traffic" pitchFamily="2" charset="-78"/>
              </a:rPr>
              <a:t>آزمون</a:t>
            </a:r>
            <a:r>
              <a:rPr kumimoji="0" lang="en-US" altLang="en-US" sz="2400" b="0" i="0" u="none" strike="noStrike" kern="1200" cap="small" spc="0" normalizeH="0" baseline="0" noProof="0" dirty="0" smtClean="0">
                <a:ln>
                  <a:noFill/>
                </a:ln>
                <a:solidFill>
                  <a:schemeClr val="tx2"/>
                </a:solidFill>
                <a:effectLst/>
                <a:uLnTx/>
                <a:uFillTx/>
                <a:latin typeface="+mj-lt"/>
                <a:ea typeface="+mj-ea"/>
                <a:cs typeface="B Traffic" pitchFamily="2" charset="-78"/>
              </a:rPr>
              <a:t> </a:t>
            </a:r>
            <a:r>
              <a:rPr kumimoji="0" lang="en-US" altLang="en-US" sz="2800" b="0" i="0" u="none" strike="noStrike" kern="1200" cap="small" spc="0" normalizeH="0" baseline="0" noProof="0" dirty="0" smtClean="0">
                <a:ln>
                  <a:noFill/>
                </a:ln>
                <a:solidFill>
                  <a:schemeClr val="tx2"/>
                </a:solidFill>
                <a:effectLst/>
                <a:uLnTx/>
                <a:uFillTx/>
                <a:latin typeface="Hanzel Thin" pitchFamily="34" charset="0"/>
                <a:ea typeface="+mj-ea"/>
                <a:cs typeface="B Traffic" pitchFamily="2" charset="-78"/>
              </a:rPr>
              <a:t>WBS</a:t>
            </a:r>
            <a:endParaRPr kumimoji="0" lang="en-US" altLang="en-US" sz="2800" b="0" i="0" u="none" strike="noStrike" kern="1200" cap="small" spc="0" normalizeH="0" baseline="0" noProof="0" dirty="0">
              <a:ln>
                <a:noFill/>
              </a:ln>
              <a:solidFill>
                <a:schemeClr val="tx2"/>
              </a:solidFill>
              <a:effectLst/>
              <a:uLnTx/>
              <a:uFillTx/>
              <a:latin typeface="Hanzel Thin" pitchFamily="34" charset="0"/>
              <a:ea typeface="+mj-ea"/>
              <a:cs typeface="B Traffic" pitchFamily="2" charset="-78"/>
            </a:endParaRPr>
          </a:p>
        </p:txBody>
      </p:sp>
      <p:sp>
        <p:nvSpPr>
          <p:cNvPr id="8" name="Rectangle 3"/>
          <p:cNvSpPr txBox="1">
            <a:spLocks noChangeArrowheads="1"/>
          </p:cNvSpPr>
          <p:nvPr/>
        </p:nvSpPr>
        <p:spPr>
          <a:xfrm>
            <a:off x="228600" y="0"/>
            <a:ext cx="6324600" cy="3276600"/>
          </a:xfrm>
          <a:prstGeom prst="rect">
            <a:avLst/>
          </a:prstGeom>
        </p:spPr>
        <p:txBody>
          <a:bodyPr vert="horz">
            <a:noAutofit/>
          </a:bodyPr>
          <a:lstStyle/>
          <a:p>
            <a:pPr marL="274320" marR="0" lvl="0" indent="-274320" algn="r" defTabSz="914400" rtl="1" eaLnBrk="1" fontAlgn="auto" latinLnBrk="0" hangingPunct="1">
              <a:lnSpc>
                <a:spcPct val="100000"/>
              </a:lnSpc>
              <a:spcBef>
                <a:spcPts val="600"/>
              </a:spcBef>
              <a:spcAft>
                <a:spcPts val="0"/>
              </a:spcAft>
              <a:buClr>
                <a:schemeClr val="tx1"/>
              </a:buClr>
              <a:buSzPct val="70000"/>
              <a:buFontTx/>
              <a:buChar char="¤"/>
              <a:tabLst/>
              <a:defRPr/>
            </a:pPr>
            <a:r>
              <a:rPr kumimoji="0" lang="ar-SA" altLang="en-US" b="0" i="0" u="none" strike="noStrike" kern="1200" cap="none" spc="0" normalizeH="0" baseline="0" noProof="0" dirty="0" smtClean="0">
                <a:ln>
                  <a:noFill/>
                </a:ln>
                <a:solidFill>
                  <a:schemeClr val="tx1"/>
                </a:solidFill>
                <a:effectLst/>
                <a:uLnTx/>
                <a:uFillTx/>
                <a:latin typeface="+mn-lt"/>
                <a:ea typeface="+mn-ea"/>
                <a:cs typeface="B Traffic" pitchFamily="2" charset="-78"/>
              </a:rPr>
              <a:t>صحت</a:t>
            </a:r>
            <a:endParaRPr kumimoji="0" lang="en-US" altLang="en-US" b="0" i="0" u="none" strike="noStrike" kern="1200" cap="none" spc="0" normalizeH="0" baseline="0" noProof="0" dirty="0" smtClean="0">
              <a:ln>
                <a:noFill/>
              </a:ln>
              <a:solidFill>
                <a:schemeClr val="tx1"/>
              </a:solidFill>
              <a:effectLst/>
              <a:uLnTx/>
              <a:uFillTx/>
              <a:latin typeface="+mn-lt"/>
              <a:ea typeface="+mn-ea"/>
              <a:cs typeface="B Traffic" pitchFamily="2" charset="-78"/>
            </a:endParaRPr>
          </a:p>
          <a:p>
            <a:pPr marL="274320" marR="0" lvl="0" indent="-274320" algn="r" defTabSz="914400" rtl="1" eaLnBrk="1" fontAlgn="auto" latinLnBrk="0" hangingPunct="1">
              <a:lnSpc>
                <a:spcPct val="100000"/>
              </a:lnSpc>
              <a:spcBef>
                <a:spcPts val="600"/>
              </a:spcBef>
              <a:spcAft>
                <a:spcPts val="0"/>
              </a:spcAft>
              <a:buClr>
                <a:schemeClr val="tx1"/>
              </a:buClr>
              <a:buSzPct val="70000"/>
              <a:buFontTx/>
              <a:buChar char="¤"/>
              <a:tabLst/>
              <a:defRPr/>
            </a:pPr>
            <a:r>
              <a:rPr kumimoji="0" lang="ar-SA" altLang="en-US" b="0" i="0" u="none" strike="noStrike" kern="1200" cap="none" spc="0" normalizeH="0" baseline="0" noProof="0" dirty="0" smtClean="0">
                <a:ln>
                  <a:noFill/>
                </a:ln>
                <a:solidFill>
                  <a:schemeClr val="tx1"/>
                </a:solidFill>
                <a:effectLst/>
                <a:uLnTx/>
                <a:uFillTx/>
                <a:latin typeface="+mn-lt"/>
                <a:ea typeface="+mn-ea"/>
                <a:cs typeface="B Traffic" pitchFamily="2" charset="-78"/>
              </a:rPr>
              <a:t>كامل</a:t>
            </a:r>
            <a:r>
              <a:rPr kumimoji="0" lang="en-US" altLang="en-US" b="0" i="0" u="none" strike="noStrike" kern="1200" cap="none" spc="0" normalizeH="0" baseline="0" noProof="0" dirty="0" smtClean="0">
                <a:ln>
                  <a:noFill/>
                </a:ln>
                <a:solidFill>
                  <a:schemeClr val="tx1"/>
                </a:solidFill>
                <a:effectLst/>
                <a:uLnTx/>
                <a:uFillTx/>
                <a:latin typeface="+mn-lt"/>
                <a:ea typeface="+mn-ea"/>
                <a:cs typeface="B Traffic" pitchFamily="2" charset="-78"/>
              </a:rPr>
              <a:t> </a:t>
            </a:r>
            <a:r>
              <a:rPr kumimoji="0" lang="ar-SA" altLang="en-US" b="0" i="0" u="none" strike="noStrike" kern="1200" cap="none" spc="0" normalizeH="0" baseline="0" noProof="0" dirty="0" smtClean="0">
                <a:ln>
                  <a:noFill/>
                </a:ln>
                <a:solidFill>
                  <a:schemeClr val="tx1"/>
                </a:solidFill>
                <a:effectLst/>
                <a:uLnTx/>
                <a:uFillTx/>
                <a:latin typeface="+mn-lt"/>
                <a:ea typeface="+mn-ea"/>
                <a:cs typeface="B Traffic" pitchFamily="2" charset="-78"/>
              </a:rPr>
              <a:t>بودن</a:t>
            </a:r>
            <a:endParaRPr kumimoji="0" lang="en-US" altLang="en-US" b="0" i="0" u="none" strike="noStrike" kern="1200" cap="none" spc="0" normalizeH="0" baseline="0" noProof="0" dirty="0" smtClean="0">
              <a:ln>
                <a:noFill/>
              </a:ln>
              <a:solidFill>
                <a:schemeClr val="tx1"/>
              </a:solidFill>
              <a:effectLst/>
              <a:uLnTx/>
              <a:uFillTx/>
              <a:latin typeface="+mn-lt"/>
              <a:ea typeface="+mn-ea"/>
              <a:cs typeface="B Traffic" pitchFamily="2" charset="-78"/>
            </a:endParaRPr>
          </a:p>
          <a:p>
            <a:pPr marL="274320" marR="0" lvl="0" indent="-274320" algn="r" defTabSz="914400" rtl="1" eaLnBrk="1" fontAlgn="auto" latinLnBrk="0" hangingPunct="1">
              <a:lnSpc>
                <a:spcPct val="100000"/>
              </a:lnSpc>
              <a:spcBef>
                <a:spcPts val="600"/>
              </a:spcBef>
              <a:spcAft>
                <a:spcPts val="0"/>
              </a:spcAft>
              <a:buClr>
                <a:schemeClr val="tx1"/>
              </a:buClr>
              <a:buSzPct val="70000"/>
              <a:buFontTx/>
              <a:buChar char="¤"/>
              <a:tabLst/>
              <a:defRPr/>
            </a:pPr>
            <a:r>
              <a:rPr kumimoji="0" lang="ar-SA" altLang="en-US" b="0" i="0" u="none" strike="noStrike" kern="1200" cap="none" spc="0" normalizeH="0" baseline="0" noProof="0" dirty="0" smtClean="0">
                <a:ln>
                  <a:noFill/>
                </a:ln>
                <a:solidFill>
                  <a:schemeClr val="tx1"/>
                </a:solidFill>
                <a:effectLst/>
                <a:uLnTx/>
                <a:uFillTx/>
                <a:latin typeface="+mn-lt"/>
                <a:ea typeface="+mn-ea"/>
                <a:cs typeface="B Traffic" pitchFamily="2" charset="-78"/>
              </a:rPr>
              <a:t>تكرار</a:t>
            </a:r>
            <a:endParaRPr kumimoji="0" lang="en-US" altLang="en-US" b="0" i="0" u="none" strike="noStrike" kern="1200" cap="none" spc="0" normalizeH="0" baseline="0" noProof="0" dirty="0" smtClean="0">
              <a:ln>
                <a:noFill/>
              </a:ln>
              <a:solidFill>
                <a:schemeClr val="tx1"/>
              </a:solidFill>
              <a:effectLst/>
              <a:uLnTx/>
              <a:uFillTx/>
              <a:latin typeface="+mn-lt"/>
              <a:ea typeface="+mn-ea"/>
              <a:cs typeface="B Traffic" pitchFamily="2" charset="-78"/>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pitchFamily="2" charset="2"/>
              <a:buNone/>
              <a:tabLst/>
              <a:defRPr/>
            </a:pPr>
            <a:r>
              <a:rPr kumimoji="0" lang="ar-SA" altLang="en-US" sz="2000" b="1" i="0" u="sng" strike="noStrike" kern="1200" cap="none" spc="0" normalizeH="0" baseline="0" noProof="0" dirty="0" smtClean="0">
                <a:ln>
                  <a:noFill/>
                </a:ln>
                <a:solidFill>
                  <a:schemeClr val="tx1"/>
                </a:solidFill>
                <a:effectLst/>
                <a:uLnTx/>
                <a:uFillTx/>
                <a:latin typeface="+mn-lt"/>
                <a:ea typeface="+mn-ea"/>
                <a:cs typeface="B Traffic" pitchFamily="2" charset="-78"/>
              </a:rPr>
              <a:t>صحت</a:t>
            </a:r>
            <a:endParaRPr kumimoji="0" lang="en-US" altLang="en-US" sz="2000" b="1" i="0" u="none" strike="noStrike" kern="1200" cap="none" spc="0" normalizeH="0" baseline="0" noProof="0" dirty="0" smtClean="0">
              <a:ln>
                <a:noFill/>
              </a:ln>
              <a:solidFill>
                <a:schemeClr val="tx1"/>
              </a:solidFill>
              <a:effectLst/>
              <a:uLnTx/>
              <a:uFillTx/>
              <a:latin typeface="+mn-lt"/>
              <a:ea typeface="+mn-ea"/>
              <a:cs typeface="B Traffic" pitchFamily="2" charset="-78"/>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altLang="en-US" sz="1600" b="0" i="0" u="none" strike="noStrike" kern="1200" cap="none" spc="0" normalizeH="0" baseline="0" noProof="0" dirty="0" smtClean="0">
                <a:ln>
                  <a:noFill/>
                </a:ln>
                <a:solidFill>
                  <a:schemeClr val="tx1"/>
                </a:solidFill>
                <a:effectLst/>
                <a:uLnTx/>
                <a:uFillTx/>
                <a:latin typeface="+mn-lt"/>
                <a:ea typeface="+mn-ea"/>
                <a:cs typeface="B Traffic" pitchFamily="2" charset="-78"/>
              </a:rPr>
              <a:t>آيا عنواني</a:t>
            </a:r>
            <a:r>
              <a:rPr kumimoji="0" lang="en-US" altLang="en-US" sz="1600" b="0" i="0" u="none" strike="noStrike" kern="1200" cap="none" spc="0" normalizeH="0" baseline="0" noProof="0" dirty="0" smtClean="0">
                <a:ln>
                  <a:noFill/>
                </a:ln>
                <a:solidFill>
                  <a:schemeClr val="tx1"/>
                </a:solidFill>
                <a:effectLst/>
                <a:uLnTx/>
                <a:uFillTx/>
                <a:latin typeface="+mn-lt"/>
                <a:ea typeface="+mn-ea"/>
                <a:cs typeface="B Traffic" pitchFamily="2" charset="-78"/>
              </a:rPr>
              <a:t> </a:t>
            </a:r>
            <a:r>
              <a:rPr kumimoji="0" lang="ar-SA" altLang="en-US" sz="1600" b="0" i="0" u="none" strike="noStrike" kern="1200" cap="none" spc="0" normalizeH="0" baseline="0" noProof="0" dirty="0" smtClean="0">
                <a:ln>
                  <a:noFill/>
                </a:ln>
                <a:solidFill>
                  <a:schemeClr val="tx1"/>
                </a:solidFill>
                <a:effectLst/>
                <a:uLnTx/>
                <a:uFillTx/>
                <a:latin typeface="+mn-lt"/>
                <a:ea typeface="+mn-ea"/>
                <a:cs typeface="B Traffic" pitchFamily="2" charset="-78"/>
              </a:rPr>
              <a:t>استفاده</a:t>
            </a:r>
            <a:r>
              <a:rPr kumimoji="0" lang="en-US" altLang="en-US" sz="1600" b="0" i="0" u="none" strike="noStrike" kern="1200" cap="none" spc="0" normalizeH="0" baseline="0" noProof="0" dirty="0" smtClean="0">
                <a:ln>
                  <a:noFill/>
                </a:ln>
                <a:solidFill>
                  <a:schemeClr val="tx1"/>
                </a:solidFill>
                <a:effectLst/>
                <a:uLnTx/>
                <a:uFillTx/>
                <a:latin typeface="+mn-lt"/>
                <a:ea typeface="+mn-ea"/>
                <a:cs typeface="B Traffic" pitchFamily="2" charset="-78"/>
              </a:rPr>
              <a:t> </a:t>
            </a:r>
            <a:r>
              <a:rPr kumimoji="0" lang="ar-SA" altLang="en-US" sz="1600" b="0" i="0" u="none" strike="noStrike" kern="1200" cap="none" spc="0" normalizeH="0" baseline="0" noProof="0" dirty="0" smtClean="0">
                <a:ln>
                  <a:noFill/>
                </a:ln>
                <a:solidFill>
                  <a:schemeClr val="tx1"/>
                </a:solidFill>
                <a:effectLst/>
                <a:uLnTx/>
                <a:uFillTx/>
                <a:latin typeface="+mn-lt"/>
                <a:ea typeface="+mn-ea"/>
                <a:cs typeface="B Traffic" pitchFamily="2" charset="-78"/>
              </a:rPr>
              <a:t>شده است</a:t>
            </a:r>
            <a:r>
              <a:rPr kumimoji="0" lang="en-US" altLang="en-US" sz="1600" b="0" i="0" u="none" strike="noStrike" kern="1200" cap="none" spc="0" normalizeH="0" baseline="0" noProof="0" dirty="0" smtClean="0">
                <a:ln>
                  <a:noFill/>
                </a:ln>
                <a:solidFill>
                  <a:schemeClr val="tx1"/>
                </a:solidFill>
                <a:effectLst/>
                <a:uLnTx/>
                <a:uFillTx/>
                <a:latin typeface="+mn-lt"/>
                <a:ea typeface="+mn-ea"/>
                <a:cs typeface="B Traffic" pitchFamily="2" charset="-78"/>
              </a:rPr>
              <a:t> </a:t>
            </a:r>
            <a:r>
              <a:rPr kumimoji="0" lang="ar-SA" altLang="en-US" sz="1600" b="0" i="0" u="none" strike="noStrike" kern="1200" cap="none" spc="0" normalizeH="0" baseline="0" noProof="0" dirty="0" smtClean="0">
                <a:ln>
                  <a:noFill/>
                </a:ln>
                <a:solidFill>
                  <a:schemeClr val="tx1"/>
                </a:solidFill>
                <a:effectLst/>
                <a:uLnTx/>
                <a:uFillTx/>
                <a:latin typeface="+mn-lt"/>
                <a:ea typeface="+mn-ea"/>
                <a:cs typeface="B Traffic" pitchFamily="2" charset="-78"/>
              </a:rPr>
              <a:t>كه</a:t>
            </a:r>
            <a:r>
              <a:rPr kumimoji="0" lang="en-US" altLang="en-US" sz="1600" b="0" i="0" u="none" strike="noStrike" kern="1200" cap="none" spc="0" normalizeH="0" baseline="0" noProof="0" dirty="0" smtClean="0">
                <a:ln>
                  <a:noFill/>
                </a:ln>
                <a:solidFill>
                  <a:schemeClr val="tx1"/>
                </a:solidFill>
                <a:effectLst/>
                <a:uLnTx/>
                <a:uFillTx/>
                <a:latin typeface="+mn-lt"/>
                <a:ea typeface="+mn-ea"/>
                <a:cs typeface="B Traffic" pitchFamily="2" charset="-78"/>
              </a:rPr>
              <a:t> </a:t>
            </a:r>
            <a:r>
              <a:rPr kumimoji="0" lang="ar-SA" altLang="en-US" sz="1600" b="0" i="0" u="none" strike="noStrike" kern="1200" cap="none" spc="0" normalizeH="0" baseline="0" noProof="0" dirty="0" smtClean="0">
                <a:ln>
                  <a:noFill/>
                </a:ln>
                <a:solidFill>
                  <a:schemeClr val="tx1"/>
                </a:solidFill>
                <a:effectLst/>
                <a:uLnTx/>
                <a:uFillTx/>
                <a:latin typeface="+mn-lt"/>
                <a:ea typeface="+mn-ea"/>
                <a:cs typeface="B Traffic" pitchFamily="2" charset="-78"/>
              </a:rPr>
              <a:t>داراي فعل باشد؟</a:t>
            </a:r>
            <a:endParaRPr kumimoji="0" lang="en-US" altLang="en-US" sz="1600" b="0" i="0" u="none" strike="noStrike" kern="1200" cap="none" spc="0" normalizeH="0" baseline="0" noProof="0" dirty="0" smtClean="0">
              <a:ln>
                <a:noFill/>
              </a:ln>
              <a:solidFill>
                <a:schemeClr val="tx1"/>
              </a:solidFill>
              <a:effectLst/>
              <a:uLnTx/>
              <a:uFillTx/>
              <a:latin typeface="+mn-lt"/>
              <a:ea typeface="+mn-ea"/>
              <a:cs typeface="B Traffic" pitchFamily="2" charset="-78"/>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altLang="en-US" sz="1600" b="0" i="0" u="none" strike="noStrike" kern="1200" cap="none" spc="0" normalizeH="0" baseline="0" noProof="0" dirty="0" smtClean="0">
                <a:ln>
                  <a:noFill/>
                </a:ln>
                <a:solidFill>
                  <a:schemeClr val="tx1"/>
                </a:solidFill>
                <a:effectLst/>
                <a:uLnTx/>
                <a:uFillTx/>
                <a:latin typeface="+mn-lt"/>
                <a:ea typeface="+mn-ea"/>
                <a:cs typeface="B Traffic" pitchFamily="2" charset="-78"/>
              </a:rPr>
              <a:t>آيا عنواني</a:t>
            </a:r>
            <a:r>
              <a:rPr kumimoji="0" lang="en-US" altLang="en-US" sz="1600" b="0" i="0" u="none" strike="noStrike" kern="1200" cap="none" spc="0" normalizeH="0" baseline="0" noProof="0" dirty="0" smtClean="0">
                <a:ln>
                  <a:noFill/>
                </a:ln>
                <a:solidFill>
                  <a:schemeClr val="tx1"/>
                </a:solidFill>
                <a:effectLst/>
                <a:uLnTx/>
                <a:uFillTx/>
                <a:latin typeface="+mn-lt"/>
                <a:ea typeface="+mn-ea"/>
                <a:cs typeface="B Traffic" pitchFamily="2" charset="-78"/>
              </a:rPr>
              <a:t> </a:t>
            </a:r>
            <a:r>
              <a:rPr kumimoji="0" lang="ar-SA" altLang="en-US" sz="1600" b="0" i="0" u="none" strike="noStrike" kern="1200" cap="none" spc="0" normalizeH="0" baseline="0" noProof="0" dirty="0" smtClean="0">
                <a:ln>
                  <a:noFill/>
                </a:ln>
                <a:solidFill>
                  <a:schemeClr val="tx1"/>
                </a:solidFill>
                <a:effectLst/>
                <a:uLnTx/>
                <a:uFillTx/>
                <a:latin typeface="+mn-lt"/>
                <a:ea typeface="+mn-ea"/>
                <a:cs typeface="B Traffic" pitchFamily="2" charset="-78"/>
              </a:rPr>
              <a:t>استفاده</a:t>
            </a:r>
            <a:r>
              <a:rPr kumimoji="0" lang="en-US" altLang="en-US" sz="1600" b="0" i="0" u="none" strike="noStrike" kern="1200" cap="none" spc="0" normalizeH="0" baseline="0" noProof="0" dirty="0" smtClean="0">
                <a:ln>
                  <a:noFill/>
                </a:ln>
                <a:solidFill>
                  <a:schemeClr val="tx1"/>
                </a:solidFill>
                <a:effectLst/>
                <a:uLnTx/>
                <a:uFillTx/>
                <a:latin typeface="+mn-lt"/>
                <a:ea typeface="+mn-ea"/>
                <a:cs typeface="B Traffic" pitchFamily="2" charset="-78"/>
              </a:rPr>
              <a:t> </a:t>
            </a:r>
            <a:r>
              <a:rPr kumimoji="0" lang="ar-SA" altLang="en-US" sz="1600" b="0" i="0" u="none" strike="noStrike" kern="1200" cap="none" spc="0" normalizeH="0" baseline="0" noProof="0" dirty="0" smtClean="0">
                <a:ln>
                  <a:noFill/>
                </a:ln>
                <a:solidFill>
                  <a:schemeClr val="tx1"/>
                </a:solidFill>
                <a:effectLst/>
                <a:uLnTx/>
                <a:uFillTx/>
                <a:latin typeface="+mn-lt"/>
                <a:ea typeface="+mn-ea"/>
                <a:cs typeface="B Traffic" pitchFamily="2" charset="-78"/>
              </a:rPr>
              <a:t>شده است</a:t>
            </a:r>
            <a:r>
              <a:rPr kumimoji="0" lang="en-US" altLang="en-US" sz="1600" b="0" i="0" u="none" strike="noStrike" kern="1200" cap="none" spc="0" normalizeH="0" baseline="0" noProof="0" dirty="0" smtClean="0">
                <a:ln>
                  <a:noFill/>
                </a:ln>
                <a:solidFill>
                  <a:schemeClr val="tx1"/>
                </a:solidFill>
                <a:effectLst/>
                <a:uLnTx/>
                <a:uFillTx/>
                <a:latin typeface="+mn-lt"/>
                <a:ea typeface="+mn-ea"/>
                <a:cs typeface="B Traffic" pitchFamily="2" charset="-78"/>
              </a:rPr>
              <a:t> </a:t>
            </a:r>
            <a:r>
              <a:rPr kumimoji="0" lang="ar-SA" altLang="en-US" sz="1600" b="0" i="0" u="none" strike="noStrike" kern="1200" cap="none" spc="0" normalizeH="0" baseline="0" noProof="0" dirty="0" smtClean="0">
                <a:ln>
                  <a:noFill/>
                </a:ln>
                <a:solidFill>
                  <a:schemeClr val="tx1"/>
                </a:solidFill>
                <a:effectLst/>
                <a:uLnTx/>
                <a:uFillTx/>
                <a:latin typeface="+mn-lt"/>
                <a:ea typeface="+mn-ea"/>
                <a:cs typeface="B Traffic" pitchFamily="2" charset="-78"/>
              </a:rPr>
              <a:t>كه نامفهوم</a:t>
            </a:r>
            <a:r>
              <a:rPr kumimoji="0" lang="en-US" altLang="en-US" sz="1600" b="0" i="0" u="none" strike="noStrike" kern="1200" cap="none" spc="0" normalizeH="0" baseline="0" noProof="0" dirty="0" smtClean="0">
                <a:ln>
                  <a:noFill/>
                </a:ln>
                <a:solidFill>
                  <a:schemeClr val="tx1"/>
                </a:solidFill>
                <a:effectLst/>
                <a:uLnTx/>
                <a:uFillTx/>
                <a:latin typeface="+mn-lt"/>
                <a:ea typeface="+mn-ea"/>
                <a:cs typeface="B Traffic" pitchFamily="2" charset="-78"/>
              </a:rPr>
              <a:t> </a:t>
            </a:r>
            <a:r>
              <a:rPr kumimoji="0" lang="ar-SA" altLang="en-US" sz="1600" b="0" i="0" u="none" strike="noStrike" kern="1200" cap="none" spc="0" normalizeH="0" baseline="0" noProof="0" dirty="0" smtClean="0">
                <a:ln>
                  <a:noFill/>
                </a:ln>
                <a:solidFill>
                  <a:schemeClr val="tx1"/>
                </a:solidFill>
                <a:effectLst/>
                <a:uLnTx/>
                <a:uFillTx/>
                <a:latin typeface="+mn-lt"/>
                <a:ea typeface="+mn-ea"/>
                <a:cs typeface="B Traffic" pitchFamily="2" charset="-78"/>
              </a:rPr>
              <a:t>و يا كلي باشد ؟</a:t>
            </a:r>
            <a:endParaRPr kumimoji="0" lang="en-US" altLang="en-US" b="0" i="0" u="none" strike="noStrike" kern="1200" cap="none" spc="0" normalizeH="0" baseline="0" noProof="0" dirty="0" smtClean="0">
              <a:ln>
                <a:noFill/>
              </a:ln>
              <a:solidFill>
                <a:schemeClr val="tx1"/>
              </a:solidFill>
              <a:effectLst/>
              <a:uLnTx/>
              <a:uFillTx/>
              <a:latin typeface="+mn-lt"/>
              <a:ea typeface="+mn-ea"/>
              <a:cs typeface="B Traffic" pitchFamily="2" charset="-78"/>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pitchFamily="2" charset="2"/>
              <a:buNone/>
              <a:tabLst/>
              <a:defRPr/>
            </a:pPr>
            <a:r>
              <a:rPr kumimoji="0" lang="ar-SA" altLang="en-US" sz="2000" b="1" i="0" u="sng" strike="noStrike" kern="1200" cap="none" spc="0" normalizeH="0" baseline="0" noProof="0" dirty="0" smtClean="0">
                <a:ln>
                  <a:noFill/>
                </a:ln>
                <a:solidFill>
                  <a:schemeClr val="tx1"/>
                </a:solidFill>
                <a:effectLst/>
                <a:uLnTx/>
                <a:uFillTx/>
                <a:latin typeface="+mn-lt"/>
                <a:ea typeface="+mn-ea"/>
                <a:cs typeface="B Traffic" pitchFamily="2" charset="-78"/>
              </a:rPr>
              <a:t>كامل</a:t>
            </a:r>
            <a:r>
              <a:rPr kumimoji="0" lang="en-US" altLang="en-US" sz="2000" b="1" i="0" u="sng" strike="noStrike" kern="1200" cap="none" spc="0" normalizeH="0" baseline="0" noProof="0" dirty="0" smtClean="0">
                <a:ln>
                  <a:noFill/>
                </a:ln>
                <a:solidFill>
                  <a:schemeClr val="tx1"/>
                </a:solidFill>
                <a:effectLst/>
                <a:uLnTx/>
                <a:uFillTx/>
                <a:latin typeface="+mn-lt"/>
                <a:ea typeface="+mn-ea"/>
                <a:cs typeface="B Traffic" pitchFamily="2" charset="-78"/>
              </a:rPr>
              <a:t> </a:t>
            </a:r>
            <a:r>
              <a:rPr kumimoji="0" lang="ar-SA" altLang="en-US" sz="2000" b="1" i="0" u="sng" strike="noStrike" kern="1200" cap="none" spc="0" normalizeH="0" baseline="0" noProof="0" dirty="0" smtClean="0">
                <a:ln>
                  <a:noFill/>
                </a:ln>
                <a:solidFill>
                  <a:schemeClr val="tx1"/>
                </a:solidFill>
                <a:effectLst/>
                <a:uLnTx/>
                <a:uFillTx/>
                <a:latin typeface="+mn-lt"/>
                <a:ea typeface="+mn-ea"/>
                <a:cs typeface="B Traffic" pitchFamily="2" charset="-78"/>
              </a:rPr>
              <a:t>بودن</a:t>
            </a:r>
            <a:endParaRPr kumimoji="0" lang="en-US" altLang="en-US" sz="2000" b="1" i="0" u="none" strike="noStrike" kern="1200" cap="none" spc="0" normalizeH="0" baseline="0" noProof="0" dirty="0" smtClean="0">
              <a:ln>
                <a:noFill/>
              </a:ln>
              <a:solidFill>
                <a:schemeClr val="tx1"/>
              </a:solidFill>
              <a:effectLst/>
              <a:uLnTx/>
              <a:uFillTx/>
              <a:latin typeface="+mn-lt"/>
              <a:ea typeface="+mn-ea"/>
              <a:cs typeface="B Traffic" pitchFamily="2" charset="-78"/>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altLang="en-US" sz="1600" b="0" i="0" u="none" strike="noStrike" kern="1200" cap="none" spc="0" normalizeH="0" baseline="0" noProof="0" dirty="0" smtClean="0">
                <a:ln>
                  <a:noFill/>
                </a:ln>
                <a:solidFill>
                  <a:schemeClr val="tx1"/>
                </a:solidFill>
                <a:effectLst/>
                <a:uLnTx/>
                <a:uFillTx/>
                <a:latin typeface="+mn-lt"/>
                <a:ea typeface="+mn-ea"/>
                <a:cs typeface="B Traffic" pitchFamily="2" charset="-78"/>
              </a:rPr>
              <a:t>آيا</a:t>
            </a:r>
            <a:r>
              <a:rPr kumimoji="0" lang="en-US" altLang="en-US" sz="1600" b="0" i="0" u="none" strike="noStrike" kern="1200" cap="none" spc="0" normalizeH="0" baseline="0" noProof="0" dirty="0" smtClean="0">
                <a:ln>
                  <a:noFill/>
                </a:ln>
                <a:solidFill>
                  <a:schemeClr val="tx1"/>
                </a:solidFill>
                <a:effectLst/>
                <a:uLnTx/>
                <a:uFillTx/>
                <a:latin typeface="+mn-lt"/>
                <a:ea typeface="+mn-ea"/>
                <a:cs typeface="B Traffic" pitchFamily="2" charset="-78"/>
              </a:rPr>
              <a:t> </a:t>
            </a:r>
            <a:r>
              <a:rPr kumimoji="0" lang="ar-SA" altLang="en-US" sz="1600" b="0" i="0" u="none" strike="noStrike" kern="1200" cap="none" spc="0" normalizeH="0" baseline="0" noProof="0" dirty="0" smtClean="0">
                <a:ln>
                  <a:noFill/>
                </a:ln>
                <a:solidFill>
                  <a:schemeClr val="tx1"/>
                </a:solidFill>
                <a:effectLst/>
                <a:uLnTx/>
                <a:uFillTx/>
                <a:latin typeface="+mn-lt"/>
                <a:ea typeface="+mn-ea"/>
                <a:cs typeface="B Traffic" pitchFamily="2" charset="-78"/>
              </a:rPr>
              <a:t>تمامي گروههاي</a:t>
            </a:r>
            <a:r>
              <a:rPr kumimoji="0" lang="en-US" altLang="en-US" sz="1600" b="0" i="0" u="none" strike="noStrike" kern="1200" cap="none" spc="0" normalizeH="0" baseline="0" noProof="0" dirty="0" smtClean="0">
                <a:ln>
                  <a:noFill/>
                </a:ln>
                <a:solidFill>
                  <a:schemeClr val="tx1"/>
                </a:solidFill>
                <a:effectLst/>
                <a:uLnTx/>
                <a:uFillTx/>
                <a:latin typeface="+mn-lt"/>
                <a:ea typeface="+mn-ea"/>
                <a:cs typeface="B Traffic" pitchFamily="2" charset="-78"/>
              </a:rPr>
              <a:t> </a:t>
            </a:r>
            <a:r>
              <a:rPr kumimoji="0" lang="ar-SA" altLang="en-US" sz="1600" b="0" i="0" u="none" strike="noStrike" kern="1200" cap="none" spc="0" normalizeH="0" baseline="0" noProof="0" dirty="0" smtClean="0">
                <a:ln>
                  <a:noFill/>
                </a:ln>
                <a:solidFill>
                  <a:schemeClr val="tx1"/>
                </a:solidFill>
                <a:effectLst/>
                <a:uLnTx/>
                <a:uFillTx/>
                <a:latin typeface="+mn-lt"/>
                <a:ea typeface="+mn-ea"/>
                <a:cs typeface="B Traffic" pitchFamily="2" charset="-78"/>
              </a:rPr>
              <a:t>اقلام قابل تحويل درج شده اند ؟</a:t>
            </a:r>
            <a:endParaRPr kumimoji="0" lang="en-US" altLang="en-US" sz="1600" b="0" i="0" u="none" strike="noStrike" kern="1200" cap="none" spc="0" normalizeH="0" baseline="0" noProof="0" dirty="0" smtClean="0">
              <a:ln>
                <a:noFill/>
              </a:ln>
              <a:solidFill>
                <a:schemeClr val="tx1"/>
              </a:solidFill>
              <a:effectLst/>
              <a:uLnTx/>
              <a:uFillTx/>
              <a:latin typeface="+mn-lt"/>
              <a:ea typeface="+mn-ea"/>
              <a:cs typeface="B Traffic" pitchFamily="2" charset="-78"/>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altLang="en-US" sz="1600" b="0" i="0" u="none" strike="noStrike" kern="1200" cap="none" spc="0" normalizeH="0" baseline="0" noProof="0" dirty="0" smtClean="0">
                <a:ln>
                  <a:noFill/>
                </a:ln>
                <a:solidFill>
                  <a:schemeClr val="tx1"/>
                </a:solidFill>
                <a:effectLst/>
                <a:uLnTx/>
                <a:uFillTx/>
                <a:latin typeface="+mn-lt"/>
                <a:ea typeface="+mn-ea"/>
                <a:cs typeface="B Traffic" pitchFamily="2" charset="-78"/>
              </a:rPr>
              <a:t>آيا گروه بندي منطقي</a:t>
            </a:r>
            <a:r>
              <a:rPr kumimoji="0" lang="en-US" altLang="en-US" sz="1600" b="0" i="0" u="none" strike="noStrike" kern="1200" cap="none" spc="0" normalizeH="0" baseline="0" noProof="0" dirty="0" smtClean="0">
                <a:ln>
                  <a:noFill/>
                </a:ln>
                <a:solidFill>
                  <a:schemeClr val="tx1"/>
                </a:solidFill>
                <a:effectLst/>
                <a:uLnTx/>
                <a:uFillTx/>
                <a:latin typeface="+mn-lt"/>
                <a:ea typeface="+mn-ea"/>
                <a:cs typeface="B Traffic" pitchFamily="2" charset="-78"/>
              </a:rPr>
              <a:t> </a:t>
            </a:r>
            <a:r>
              <a:rPr kumimoji="0" lang="ar-SA" altLang="en-US" sz="1600" b="0" i="0" u="none" strike="noStrike" kern="1200" cap="none" spc="0" normalizeH="0" baseline="0" noProof="0" dirty="0" smtClean="0">
                <a:ln>
                  <a:noFill/>
                </a:ln>
                <a:solidFill>
                  <a:schemeClr val="tx1"/>
                </a:solidFill>
                <a:effectLst/>
                <a:uLnTx/>
                <a:uFillTx/>
                <a:latin typeface="+mn-lt"/>
                <a:ea typeface="+mn-ea"/>
                <a:cs typeface="B Traffic" pitchFamily="2" charset="-78"/>
              </a:rPr>
              <a:t>ديگري بهتر</a:t>
            </a:r>
            <a:r>
              <a:rPr kumimoji="0" lang="en-US" altLang="en-US" sz="1600" b="0" i="0" u="none" strike="noStrike" kern="1200" cap="none" spc="0" normalizeH="0" baseline="0" noProof="0" dirty="0" smtClean="0">
                <a:ln>
                  <a:noFill/>
                </a:ln>
                <a:solidFill>
                  <a:schemeClr val="tx1"/>
                </a:solidFill>
                <a:effectLst/>
                <a:uLnTx/>
                <a:uFillTx/>
                <a:latin typeface="+mn-lt"/>
                <a:ea typeface="+mn-ea"/>
                <a:cs typeface="B Traffic" pitchFamily="2" charset="-78"/>
              </a:rPr>
              <a:t> </a:t>
            </a:r>
            <a:r>
              <a:rPr kumimoji="0" lang="ar-SA" altLang="en-US" sz="1600" b="0" i="0" u="none" strike="noStrike" kern="1200" cap="none" spc="0" normalizeH="0" baseline="0" noProof="0" dirty="0" smtClean="0">
                <a:ln>
                  <a:noFill/>
                </a:ln>
                <a:solidFill>
                  <a:schemeClr val="tx1"/>
                </a:solidFill>
                <a:effectLst/>
                <a:uLnTx/>
                <a:uFillTx/>
                <a:latin typeface="+mn-lt"/>
                <a:ea typeface="+mn-ea"/>
                <a:cs typeface="B Traffic" pitchFamily="2" charset="-78"/>
              </a:rPr>
              <a:t>مي بود ؟</a:t>
            </a:r>
            <a:endParaRPr kumimoji="0" lang="en-US" altLang="en-US" b="0" i="0" u="none" strike="noStrike" kern="1200" cap="none" spc="0" normalizeH="0" baseline="0" noProof="0" dirty="0" smtClean="0">
              <a:ln>
                <a:noFill/>
              </a:ln>
              <a:solidFill>
                <a:schemeClr val="tx1"/>
              </a:solidFill>
              <a:effectLst/>
              <a:uLnTx/>
              <a:uFillTx/>
              <a:latin typeface="+mn-lt"/>
              <a:ea typeface="+mn-ea"/>
              <a:cs typeface="B Traffic" pitchFamily="2" charset="-78"/>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pitchFamily="2" charset="2"/>
              <a:buNone/>
              <a:tabLst/>
              <a:defRPr/>
            </a:pPr>
            <a:r>
              <a:rPr kumimoji="0" lang="ar-SA" altLang="en-US" sz="2000" b="1" i="0" u="sng" strike="noStrike" kern="1200" cap="none" spc="0" normalizeH="0" baseline="0" noProof="0" dirty="0" smtClean="0">
                <a:ln>
                  <a:noFill/>
                </a:ln>
                <a:solidFill>
                  <a:schemeClr val="tx1"/>
                </a:solidFill>
                <a:effectLst/>
                <a:uLnTx/>
                <a:uFillTx/>
                <a:latin typeface="+mn-lt"/>
                <a:ea typeface="+mn-ea"/>
                <a:cs typeface="B Traffic" pitchFamily="2" charset="-78"/>
              </a:rPr>
              <a:t>تكرار</a:t>
            </a:r>
            <a:endParaRPr kumimoji="0" lang="en-US" altLang="en-US" sz="2000" b="1" i="0" u="none" strike="noStrike" kern="1200" cap="none" spc="0" normalizeH="0" baseline="0" noProof="0" dirty="0" smtClean="0">
              <a:ln>
                <a:noFill/>
              </a:ln>
              <a:solidFill>
                <a:schemeClr val="tx1"/>
              </a:solidFill>
              <a:effectLst/>
              <a:uLnTx/>
              <a:uFillTx/>
              <a:latin typeface="+mn-lt"/>
              <a:ea typeface="+mn-ea"/>
              <a:cs typeface="B Traffic" pitchFamily="2" charset="-78"/>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altLang="en-US" sz="1600" b="0" i="0" u="none" strike="noStrike" kern="1200" cap="none" spc="0" normalizeH="0" baseline="0" noProof="0" dirty="0" smtClean="0">
                <a:ln>
                  <a:noFill/>
                </a:ln>
                <a:solidFill>
                  <a:schemeClr val="tx1"/>
                </a:solidFill>
                <a:effectLst/>
                <a:uLnTx/>
                <a:uFillTx/>
                <a:latin typeface="+mn-lt"/>
                <a:ea typeface="+mn-ea"/>
                <a:cs typeface="B Traffic" pitchFamily="2" charset="-78"/>
              </a:rPr>
              <a:t>آيا قلمي</a:t>
            </a:r>
            <a:r>
              <a:rPr kumimoji="0" lang="en-US" altLang="en-US" sz="1600" b="0" i="0" u="none" strike="noStrike" kern="1200" cap="none" spc="0" normalizeH="0" baseline="0" noProof="0" dirty="0" smtClean="0">
                <a:ln>
                  <a:noFill/>
                </a:ln>
                <a:solidFill>
                  <a:schemeClr val="tx1"/>
                </a:solidFill>
                <a:effectLst/>
                <a:uLnTx/>
                <a:uFillTx/>
                <a:latin typeface="+mn-lt"/>
                <a:ea typeface="+mn-ea"/>
                <a:cs typeface="B Traffic" pitchFamily="2" charset="-78"/>
              </a:rPr>
              <a:t> </a:t>
            </a:r>
            <a:r>
              <a:rPr kumimoji="0" lang="en-US" altLang="en-US" sz="1600"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rPr>
              <a:t>(</a:t>
            </a:r>
            <a:r>
              <a:rPr kumimoji="0" lang="en-US" altLang="ar-SA" sz="1600"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rPr>
              <a:t>Item )  </a:t>
            </a:r>
            <a:r>
              <a:rPr kumimoji="0" lang="ar-SA" altLang="en-US" sz="1600"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rPr>
              <a:t>در</a:t>
            </a:r>
            <a:r>
              <a:rPr kumimoji="0" lang="en-US" altLang="en-US" sz="1600"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rPr>
              <a:t> </a:t>
            </a:r>
            <a:r>
              <a:rPr kumimoji="0" lang="ar-SA" altLang="en-US" sz="1600"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rPr>
              <a:t>جاهاي</a:t>
            </a:r>
            <a:r>
              <a:rPr kumimoji="0" lang="en-US" altLang="en-US" sz="1600"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rPr>
              <a:t> </a:t>
            </a:r>
            <a:r>
              <a:rPr kumimoji="0" lang="ar-SA" altLang="en-US" sz="1600"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rPr>
              <a:t>مختلف</a:t>
            </a:r>
            <a:r>
              <a:rPr kumimoji="0" lang="en-US" altLang="en-US" sz="1600"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rPr>
              <a:t> </a:t>
            </a:r>
            <a:r>
              <a:rPr kumimoji="0" lang="ar-SA" altLang="en-US" sz="1600"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rPr>
              <a:t>ساختار</a:t>
            </a:r>
            <a:r>
              <a:rPr kumimoji="0" lang="en-US" altLang="en-US" sz="1600"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rPr>
              <a:t> </a:t>
            </a:r>
            <a:r>
              <a:rPr kumimoji="0" lang="ar-SA" altLang="en-US" sz="1600"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rPr>
              <a:t>تكرار شده است ؟</a:t>
            </a:r>
            <a:endParaRPr kumimoji="0" lang="en-US" altLang="en-US" sz="2000" b="1" i="0" u="none" strike="noStrike" kern="1200" cap="none" spc="0" normalizeH="0" baseline="0" noProof="0" dirty="0" smtClean="0">
              <a:ln>
                <a:noFill/>
              </a:ln>
              <a:solidFill>
                <a:schemeClr val="tx1"/>
              </a:solidFill>
              <a:effectLst/>
              <a:uLnTx/>
              <a:uFillTx/>
              <a:latin typeface="+mn-lt"/>
              <a:ea typeface="+mn-ea"/>
              <a:cs typeface="B Traffic" pitchFamily="2" charset="-78"/>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pitchFamily="2" charset="2"/>
              <a:buNone/>
              <a:tabLst/>
              <a:defRPr/>
            </a:pPr>
            <a:endParaRPr kumimoji="0" lang="en-US" altLang="en-US" b="0" i="0" u="none" strike="noStrike" kern="1200" cap="none" spc="0" normalizeH="0" baseline="0" noProof="0" dirty="0">
              <a:ln>
                <a:noFill/>
              </a:ln>
              <a:solidFill>
                <a:schemeClr val="tx1"/>
              </a:solidFill>
              <a:effectLst/>
              <a:uLnTx/>
              <a:uFillTx/>
              <a:latin typeface="+mn-lt"/>
              <a:ea typeface="+mn-ea"/>
              <a:cs typeface="B Traffic" pitchFamily="2" charset="-78"/>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76200"/>
            <a:ext cx="6629400" cy="715962"/>
          </a:xfrm>
          <a:solidFill>
            <a:schemeClr val="accent3">
              <a:lumMod val="50000"/>
            </a:schemeClr>
          </a:solidFill>
        </p:spPr>
        <p:txBody>
          <a:bodyPr anchor="t">
            <a:normAutofit fontScale="90000"/>
          </a:bodyPr>
          <a:lstStyle/>
          <a:p>
            <a:pPr algn="r" rtl="1"/>
            <a:r>
              <a:rPr lang="fa-IR" b="1" dirty="0" smtClean="0">
                <a:solidFill>
                  <a:schemeClr val="bg1"/>
                </a:solidFill>
                <a:cs typeface="B Nazanin" pitchFamily="2" charset="-78"/>
              </a:rPr>
              <a:t>چرخه عمر یک پروژه براساس استاندارد </a:t>
            </a:r>
            <a:r>
              <a:rPr lang="en-US" b="1" dirty="0" smtClean="0">
                <a:solidFill>
                  <a:schemeClr val="bg1"/>
                </a:solidFill>
                <a:cs typeface="B Nazanin" pitchFamily="2" charset="-78"/>
              </a:rPr>
              <a:t>PMBOK</a:t>
            </a:r>
            <a:r>
              <a:rPr lang="fa-IR" b="1" dirty="0" smtClean="0">
                <a:solidFill>
                  <a:schemeClr val="bg1"/>
                </a:solidFill>
                <a:cs typeface="B Nazanin" pitchFamily="2" charset="-78"/>
              </a:rPr>
              <a:t> :</a:t>
            </a:r>
            <a:r>
              <a:rPr lang="en-US" dirty="0" smtClean="0">
                <a:solidFill>
                  <a:schemeClr val="bg1"/>
                </a:solidFill>
                <a:cs typeface="B Nazanin" pitchFamily="2" charset="-78"/>
              </a:rPr>
              <a:t/>
            </a:r>
            <a:br>
              <a:rPr lang="en-US" dirty="0" smtClean="0">
                <a:solidFill>
                  <a:schemeClr val="bg1"/>
                </a:solidFill>
                <a:cs typeface="B Nazanin" pitchFamily="2" charset="-78"/>
              </a:rPr>
            </a:br>
            <a:endParaRPr lang="en-US" dirty="0">
              <a:solidFill>
                <a:schemeClr val="bg1"/>
              </a:solidFill>
              <a:cs typeface="B Nazanin" pitchFamily="2" charset="-78"/>
            </a:endParaRPr>
          </a:p>
        </p:txBody>
      </p:sp>
      <p:pic>
        <p:nvPicPr>
          <p:cNvPr id="16386" name="Picture 2" descr="C:\Documents and Settings\m.kharratpour.ARPAGROUP\Desktop\01.jpg"/>
          <p:cNvPicPr>
            <a:picLocks noChangeAspect="1" noChangeArrowheads="1"/>
          </p:cNvPicPr>
          <p:nvPr/>
        </p:nvPicPr>
        <p:blipFill>
          <a:blip r:embed="rId2" cstate="print"/>
          <a:srcRect/>
          <a:stretch>
            <a:fillRect/>
          </a:stretch>
        </p:blipFill>
        <p:spPr bwMode="auto">
          <a:xfrm>
            <a:off x="1828800" y="914400"/>
            <a:ext cx="5562600" cy="2743200"/>
          </a:xfrm>
          <a:prstGeom prst="rect">
            <a:avLst/>
          </a:prstGeom>
          <a:noFill/>
        </p:spPr>
      </p:pic>
      <p:pic>
        <p:nvPicPr>
          <p:cNvPr id="16387" name="Picture 3" descr="C:\Documents and Settings\m.kharratpour.ARPAGROUP\Desktop\01.jpg"/>
          <p:cNvPicPr>
            <a:picLocks noChangeAspect="1" noChangeArrowheads="1"/>
          </p:cNvPicPr>
          <p:nvPr/>
        </p:nvPicPr>
        <p:blipFill>
          <a:blip r:embed="rId3" cstate="print"/>
          <a:srcRect/>
          <a:stretch>
            <a:fillRect/>
          </a:stretch>
        </p:blipFill>
        <p:spPr bwMode="auto">
          <a:xfrm>
            <a:off x="762000" y="3657600"/>
            <a:ext cx="6172200" cy="2971800"/>
          </a:xfrm>
          <a:prstGeom prst="rect">
            <a:avLst/>
          </a:prstGeom>
          <a:noFill/>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2133600" y="0"/>
            <a:ext cx="4800600" cy="533400"/>
          </a:xfrm>
        </p:spPr>
        <p:txBody>
          <a:bodyPr>
            <a:normAutofit fontScale="90000"/>
          </a:bodyPr>
          <a:lstStyle/>
          <a:p>
            <a:pPr algn="ctr" rtl="1"/>
            <a:r>
              <a:rPr lang="en-US" altLang="en-US" b="1" dirty="0"/>
              <a:t>Activity List</a:t>
            </a:r>
            <a:endParaRPr lang="en-US" altLang="ar-SA" b="1" dirty="0"/>
          </a:p>
        </p:txBody>
      </p:sp>
      <p:sp>
        <p:nvSpPr>
          <p:cNvPr id="5" name="Rectangle 4"/>
          <p:cNvSpPr txBox="1">
            <a:spLocks noChangeArrowheads="1"/>
          </p:cNvSpPr>
          <p:nvPr/>
        </p:nvSpPr>
        <p:spPr>
          <a:xfrm>
            <a:off x="4343400" y="1066800"/>
            <a:ext cx="4033837" cy="4419600"/>
          </a:xfrm>
          <a:prstGeom prst="rect">
            <a:avLst/>
          </a:prstGeom>
        </p:spPr>
        <p:txBody>
          <a:bodyPr/>
          <a:lstStyle/>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pitchFamily="2" charset="2"/>
              <a:buNone/>
              <a:tabLst/>
              <a:defRPr/>
            </a:pPr>
            <a:r>
              <a:rPr kumimoji="0" lang="ar-SA" altLang="en-US" sz="2200" b="1" i="0" u="sng" strike="noStrike" kern="1200" cap="none" spc="0" normalizeH="0" baseline="0" noProof="0" dirty="0" smtClean="0">
                <a:ln>
                  <a:noFill/>
                </a:ln>
                <a:solidFill>
                  <a:schemeClr val="tx1"/>
                </a:solidFill>
                <a:effectLst/>
                <a:uLnTx/>
                <a:uFillTx/>
                <a:cs typeface="B Nazanin" pitchFamily="2" charset="-78"/>
              </a:rPr>
              <a:t>شرح</a:t>
            </a:r>
            <a:r>
              <a:rPr kumimoji="0" lang="en-US" altLang="en-US" sz="2200" b="1" i="0" u="sng" strike="noStrike" kern="1200" cap="none" spc="0" normalizeH="0" baseline="0" noProof="0" dirty="0" smtClean="0">
                <a:ln>
                  <a:noFill/>
                </a:ln>
                <a:solidFill>
                  <a:schemeClr val="tx1"/>
                </a:solidFill>
                <a:effectLst/>
                <a:uLnTx/>
                <a:uFillTx/>
                <a:cs typeface="B Nazanin" pitchFamily="2" charset="-78"/>
              </a:rPr>
              <a:t> </a:t>
            </a:r>
            <a:r>
              <a:rPr kumimoji="0" lang="ar-SA" altLang="en-US" sz="2200" b="1" i="0" u="sng" strike="noStrike" kern="1200" cap="none" spc="0" normalizeH="0" baseline="0" noProof="0" dirty="0" smtClean="0">
                <a:ln>
                  <a:noFill/>
                </a:ln>
                <a:solidFill>
                  <a:schemeClr val="tx1"/>
                </a:solidFill>
                <a:effectLst/>
                <a:uLnTx/>
                <a:uFillTx/>
                <a:cs typeface="B Nazanin" pitchFamily="2" charset="-78"/>
              </a:rPr>
              <a:t>فعاليت</a:t>
            </a:r>
            <a:endParaRPr kumimoji="0" lang="en-US" altLang="en-US" sz="2200" b="1" i="0" u="none" strike="noStrike" kern="1200" cap="none" spc="0" normalizeH="0" baseline="0" noProof="0" dirty="0" smtClean="0">
              <a:ln>
                <a:noFill/>
              </a:ln>
              <a:solidFill>
                <a:schemeClr val="tx1"/>
              </a:solidFill>
              <a:effectLst/>
              <a:uLnTx/>
              <a:uFillTx/>
              <a:cs typeface="B Nazanin" pitchFamily="2" charset="-78"/>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altLang="en-US" sz="1800" b="0" i="0" u="none" strike="noStrike" kern="1200" cap="none" spc="0" normalizeH="0" baseline="0" noProof="0" dirty="0" smtClean="0">
                <a:ln>
                  <a:noFill/>
                </a:ln>
                <a:solidFill>
                  <a:schemeClr val="tx1"/>
                </a:solidFill>
                <a:effectLst/>
                <a:uLnTx/>
                <a:uFillTx/>
                <a:cs typeface="B Nazanin" pitchFamily="2" charset="-78"/>
              </a:rPr>
              <a:t>طراحي</a:t>
            </a:r>
            <a:r>
              <a:rPr kumimoji="0" lang="en-US" altLang="en-US" sz="18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1800" b="0" i="0" u="none" strike="noStrike" kern="1200" cap="none" spc="0" normalizeH="0" baseline="0" noProof="0" dirty="0" smtClean="0">
                <a:ln>
                  <a:noFill/>
                </a:ln>
                <a:solidFill>
                  <a:schemeClr val="tx1"/>
                </a:solidFill>
                <a:effectLst/>
                <a:uLnTx/>
                <a:uFillTx/>
                <a:cs typeface="B Nazanin" pitchFamily="2" charset="-78"/>
              </a:rPr>
              <a:t>مخزن</a:t>
            </a:r>
            <a:r>
              <a:rPr kumimoji="0" lang="en-US" altLang="en-US" sz="18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1800" b="0" i="0" u="none" strike="noStrike" kern="1200" cap="none" spc="0" normalizeH="0" baseline="0" noProof="0" dirty="0" smtClean="0">
                <a:ln>
                  <a:noFill/>
                </a:ln>
                <a:solidFill>
                  <a:schemeClr val="tx1"/>
                </a:solidFill>
                <a:effectLst/>
                <a:uLnTx/>
                <a:uFillTx/>
                <a:cs typeface="B Nazanin" pitchFamily="2" charset="-78"/>
              </a:rPr>
              <a:t>ترانس</a:t>
            </a:r>
            <a:r>
              <a:rPr kumimoji="0" lang="en-US" altLang="en-US" sz="1800" b="0" i="0" u="none" strike="noStrike" kern="1200" cap="none" spc="0" normalizeH="0" baseline="0" noProof="0" dirty="0" smtClean="0">
                <a:ln>
                  <a:noFill/>
                </a:ln>
                <a:solidFill>
                  <a:schemeClr val="tx1"/>
                </a:solidFill>
                <a:effectLst/>
                <a:uLnTx/>
                <a:uFillTx/>
                <a:cs typeface="B Nazanin" pitchFamily="2" charset="-78"/>
              </a:rPr>
              <a:t> </a:t>
            </a: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altLang="en-US" sz="1800" b="0" i="0" u="none" strike="noStrike" kern="1200" cap="none" spc="0" normalizeH="0" baseline="0" noProof="0" dirty="0" smtClean="0">
                <a:ln>
                  <a:noFill/>
                </a:ln>
                <a:solidFill>
                  <a:schemeClr val="tx1"/>
                </a:solidFill>
                <a:effectLst/>
                <a:uLnTx/>
                <a:uFillTx/>
                <a:cs typeface="B Nazanin" pitchFamily="2" charset="-78"/>
              </a:rPr>
              <a:t>خريد</a:t>
            </a:r>
            <a:r>
              <a:rPr kumimoji="0" lang="en-US" altLang="en-US" sz="18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1800" b="0" i="0" u="none" strike="noStrike" kern="1200" cap="none" spc="0" normalizeH="0" baseline="0" noProof="0" dirty="0" smtClean="0">
                <a:ln>
                  <a:noFill/>
                </a:ln>
                <a:solidFill>
                  <a:schemeClr val="tx1"/>
                </a:solidFill>
                <a:effectLst/>
                <a:uLnTx/>
                <a:uFillTx/>
                <a:cs typeface="B Nazanin" pitchFamily="2" charset="-78"/>
              </a:rPr>
              <a:t>مقره</a:t>
            </a:r>
            <a:r>
              <a:rPr kumimoji="0" lang="en-US" altLang="en-US" sz="1800" b="0" i="0" u="none" strike="noStrike" kern="1200" cap="none" spc="0" normalizeH="0" baseline="0" noProof="0" dirty="0" smtClean="0">
                <a:ln>
                  <a:noFill/>
                </a:ln>
                <a:solidFill>
                  <a:schemeClr val="tx1"/>
                </a:solidFill>
                <a:effectLst/>
                <a:uLnTx/>
                <a:uFillTx/>
                <a:cs typeface="B Nazanin" pitchFamily="2" charset="-78"/>
              </a:rPr>
              <a:t> </a:t>
            </a: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altLang="en-US" sz="1800" b="0" i="0" u="none" strike="noStrike" kern="1200" cap="none" spc="0" normalizeH="0" baseline="0" noProof="0" dirty="0" smtClean="0">
                <a:ln>
                  <a:noFill/>
                </a:ln>
                <a:solidFill>
                  <a:schemeClr val="tx1"/>
                </a:solidFill>
                <a:effectLst/>
                <a:uLnTx/>
                <a:uFillTx/>
                <a:cs typeface="B Nazanin" pitchFamily="2" charset="-78"/>
              </a:rPr>
              <a:t>ساخت</a:t>
            </a:r>
            <a:r>
              <a:rPr kumimoji="0" lang="en-US" altLang="en-US" sz="18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1800" b="0" i="0" u="none" strike="noStrike" kern="1200" cap="none" spc="0" normalizeH="0" baseline="0" noProof="0" dirty="0" smtClean="0">
                <a:ln>
                  <a:noFill/>
                </a:ln>
                <a:solidFill>
                  <a:schemeClr val="tx1"/>
                </a:solidFill>
                <a:effectLst/>
                <a:uLnTx/>
                <a:uFillTx/>
                <a:cs typeface="B Nazanin" pitchFamily="2" charset="-78"/>
              </a:rPr>
              <a:t>جعبه كنترل</a:t>
            </a:r>
            <a:r>
              <a:rPr kumimoji="0" lang="en-US" altLang="en-US" sz="1800" b="0" i="0" u="none" strike="noStrike" kern="1200" cap="none" spc="0" normalizeH="0" baseline="0" noProof="0" dirty="0" smtClean="0">
                <a:ln>
                  <a:noFill/>
                </a:ln>
                <a:solidFill>
                  <a:schemeClr val="tx1"/>
                </a:solidFill>
                <a:effectLst/>
                <a:uLnTx/>
                <a:uFillTx/>
                <a:cs typeface="B Nazanin" pitchFamily="2" charset="-78"/>
              </a:rPr>
              <a:t> </a:t>
            </a: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altLang="en-US" sz="1800" b="0" i="0" u="none" strike="noStrike" kern="1200" cap="none" spc="0" normalizeH="0" baseline="0" noProof="0" dirty="0" smtClean="0">
                <a:ln>
                  <a:noFill/>
                </a:ln>
                <a:solidFill>
                  <a:schemeClr val="tx1"/>
                </a:solidFill>
                <a:effectLst/>
                <a:uLnTx/>
                <a:uFillTx/>
                <a:cs typeface="B Nazanin" pitchFamily="2" charset="-78"/>
              </a:rPr>
              <a:t>جوشكاري</a:t>
            </a:r>
            <a:r>
              <a:rPr kumimoji="0" lang="en-US" altLang="en-US" sz="18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1800" b="0" i="0" u="none" strike="noStrike" kern="1200" cap="none" spc="0" normalizeH="0" baseline="0" noProof="0" dirty="0" smtClean="0">
                <a:ln>
                  <a:noFill/>
                </a:ln>
                <a:solidFill>
                  <a:schemeClr val="tx1"/>
                </a:solidFill>
                <a:effectLst/>
                <a:uLnTx/>
                <a:uFillTx/>
                <a:cs typeface="B Nazanin" pitchFamily="2" charset="-78"/>
              </a:rPr>
              <a:t>بدنه</a:t>
            </a:r>
            <a:r>
              <a:rPr kumimoji="0" lang="en-US" altLang="en-US" sz="18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1800" b="0" i="0" u="none" strike="noStrike" kern="1200" cap="none" spc="0" normalizeH="0" baseline="0" noProof="0" dirty="0" smtClean="0">
                <a:ln>
                  <a:noFill/>
                </a:ln>
                <a:solidFill>
                  <a:schemeClr val="tx1"/>
                </a:solidFill>
                <a:effectLst/>
                <a:uLnTx/>
                <a:uFillTx/>
                <a:cs typeface="B Nazanin" pitchFamily="2" charset="-78"/>
              </a:rPr>
              <a:t>درپوش</a:t>
            </a:r>
            <a:r>
              <a:rPr kumimoji="0" lang="en-US" altLang="en-US" sz="1800" b="0" i="0" u="none" strike="noStrike" kern="1200" cap="none" spc="0" normalizeH="0" baseline="0" noProof="0" dirty="0" smtClean="0">
                <a:ln>
                  <a:noFill/>
                </a:ln>
                <a:solidFill>
                  <a:schemeClr val="tx1"/>
                </a:solidFill>
                <a:effectLst/>
                <a:uLnTx/>
                <a:uFillTx/>
                <a:cs typeface="B Nazanin" pitchFamily="2" charset="-78"/>
              </a:rPr>
              <a:t> </a:t>
            </a: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altLang="en-US" sz="1800" b="0" i="0" u="none" strike="noStrike" kern="1200" cap="none" spc="0" normalizeH="0" baseline="0" noProof="0" dirty="0" smtClean="0">
                <a:ln>
                  <a:noFill/>
                </a:ln>
                <a:solidFill>
                  <a:schemeClr val="tx1"/>
                </a:solidFill>
                <a:effectLst/>
                <a:uLnTx/>
                <a:uFillTx/>
                <a:cs typeface="B Nazanin" pitchFamily="2" charset="-78"/>
              </a:rPr>
              <a:t>طراحي</a:t>
            </a:r>
            <a:r>
              <a:rPr kumimoji="0" lang="en-US" altLang="en-US" sz="18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1800" b="0" i="0" u="none" strike="noStrike" kern="1200" cap="none" spc="0" normalizeH="0" baseline="0" noProof="0" dirty="0" smtClean="0">
                <a:ln>
                  <a:noFill/>
                </a:ln>
                <a:solidFill>
                  <a:schemeClr val="tx1"/>
                </a:solidFill>
                <a:effectLst/>
                <a:uLnTx/>
                <a:uFillTx/>
                <a:cs typeface="B Nazanin" pitchFamily="2" charset="-78"/>
              </a:rPr>
              <a:t>مخزن</a:t>
            </a:r>
            <a:r>
              <a:rPr kumimoji="0" lang="en-US" altLang="en-US" sz="18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1800" b="0" i="0" u="none" strike="noStrike" kern="1200" cap="none" spc="0" normalizeH="0" baseline="0" noProof="0" dirty="0" smtClean="0">
                <a:ln>
                  <a:noFill/>
                </a:ln>
                <a:solidFill>
                  <a:schemeClr val="tx1"/>
                </a:solidFill>
                <a:effectLst/>
                <a:uLnTx/>
                <a:uFillTx/>
                <a:cs typeface="B Nazanin" pitchFamily="2" charset="-78"/>
              </a:rPr>
              <a:t>روغن</a:t>
            </a:r>
            <a:r>
              <a:rPr kumimoji="0" lang="en-US" altLang="en-US" sz="1800" b="0" i="0" u="none" strike="noStrike" kern="1200" cap="none" spc="0" normalizeH="0" baseline="0" noProof="0" dirty="0" smtClean="0">
                <a:ln>
                  <a:noFill/>
                </a:ln>
                <a:solidFill>
                  <a:schemeClr val="tx1"/>
                </a:solidFill>
                <a:effectLst/>
                <a:uLnTx/>
                <a:uFillTx/>
                <a:cs typeface="B Nazanin" pitchFamily="2" charset="-78"/>
              </a:rPr>
              <a:t> </a:t>
            </a: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altLang="en-US" sz="1800" b="0" i="0" u="none" strike="noStrike" kern="1200" cap="none" spc="0" normalizeH="0" baseline="0" noProof="0" dirty="0" smtClean="0">
                <a:ln>
                  <a:noFill/>
                </a:ln>
                <a:solidFill>
                  <a:schemeClr val="tx1"/>
                </a:solidFill>
                <a:effectLst/>
                <a:uLnTx/>
                <a:uFillTx/>
                <a:cs typeface="B Nazanin" pitchFamily="2" charset="-78"/>
              </a:rPr>
              <a:t>طراحي رادياتور</a:t>
            </a:r>
            <a:endParaRPr kumimoji="0" lang="en-US" altLang="en-US" sz="1800" b="0" i="0" u="none" strike="noStrike" kern="1200" cap="none" spc="0" normalizeH="0" baseline="0" noProof="0" dirty="0" smtClean="0">
              <a:ln>
                <a:noFill/>
              </a:ln>
              <a:solidFill>
                <a:schemeClr val="tx1"/>
              </a:solidFill>
              <a:effectLst/>
              <a:uLnTx/>
              <a:uFillTx/>
              <a:cs typeface="B Nazanin" pitchFamily="2" charset="-78"/>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altLang="en-US" sz="1800" b="0" i="0" u="none" strike="noStrike" kern="1200" cap="none" spc="0" normalizeH="0" baseline="0" noProof="0" dirty="0" smtClean="0">
                <a:ln>
                  <a:noFill/>
                </a:ln>
                <a:solidFill>
                  <a:schemeClr val="tx1"/>
                </a:solidFill>
                <a:effectLst/>
                <a:uLnTx/>
                <a:uFillTx/>
                <a:cs typeface="B Nazanin" pitchFamily="2" charset="-78"/>
              </a:rPr>
              <a:t>ساخت</a:t>
            </a:r>
            <a:r>
              <a:rPr kumimoji="0" lang="en-US" altLang="en-US" sz="18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1800" b="0" i="0" u="none" strike="noStrike" kern="1200" cap="none" spc="0" normalizeH="0" baseline="0" noProof="0" dirty="0" smtClean="0">
                <a:ln>
                  <a:noFill/>
                </a:ln>
                <a:solidFill>
                  <a:schemeClr val="tx1"/>
                </a:solidFill>
                <a:effectLst/>
                <a:uLnTx/>
                <a:uFillTx/>
                <a:cs typeface="B Nazanin" pitchFamily="2" charset="-78"/>
              </a:rPr>
              <a:t>قطعات عايق</a:t>
            </a:r>
            <a:endParaRPr kumimoji="0" lang="en-US" altLang="en-US" sz="1800" b="0" i="0" u="none" strike="noStrike" kern="1200" cap="none" spc="0" normalizeH="0" baseline="0" noProof="0" dirty="0" smtClean="0">
              <a:ln>
                <a:noFill/>
              </a:ln>
              <a:solidFill>
                <a:schemeClr val="tx1"/>
              </a:solidFill>
              <a:effectLst/>
              <a:uLnTx/>
              <a:uFillTx/>
              <a:cs typeface="B Nazanin" pitchFamily="2" charset="-78"/>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altLang="en-US" sz="1800" b="0" i="0" u="none" strike="noStrike" kern="1200" cap="none" spc="0" normalizeH="0" baseline="0" noProof="0" dirty="0" smtClean="0">
                <a:ln>
                  <a:noFill/>
                </a:ln>
                <a:solidFill>
                  <a:schemeClr val="tx1"/>
                </a:solidFill>
                <a:effectLst/>
                <a:uLnTx/>
                <a:uFillTx/>
                <a:cs typeface="B Nazanin" pitchFamily="2" charset="-78"/>
              </a:rPr>
              <a:t>ساخت لوله</a:t>
            </a:r>
            <a:r>
              <a:rPr kumimoji="0" lang="en-US" altLang="en-US" sz="18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1800" b="0" i="0" u="none" strike="noStrike" kern="1200" cap="none" spc="0" normalizeH="0" baseline="0" noProof="0" dirty="0" smtClean="0">
                <a:ln>
                  <a:noFill/>
                </a:ln>
                <a:solidFill>
                  <a:schemeClr val="tx1"/>
                </a:solidFill>
                <a:effectLst/>
                <a:uLnTx/>
                <a:uFillTx/>
                <a:cs typeface="B Nazanin" pitchFamily="2" charset="-78"/>
              </a:rPr>
              <a:t>ها</a:t>
            </a:r>
            <a:endParaRPr kumimoji="0" lang="en-US" altLang="en-US" sz="1800" b="0" i="0" u="none" strike="noStrike" kern="1200" cap="none" spc="0" normalizeH="0" baseline="0" noProof="0" dirty="0" smtClean="0">
              <a:ln>
                <a:noFill/>
              </a:ln>
              <a:solidFill>
                <a:schemeClr val="tx1"/>
              </a:solidFill>
              <a:effectLst/>
              <a:uLnTx/>
              <a:uFillTx/>
              <a:cs typeface="B Nazanin" pitchFamily="2" charset="-78"/>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altLang="en-US" sz="1800" b="0" i="0" u="none" strike="noStrike" kern="1200" cap="none" spc="0" normalizeH="0" baseline="0" noProof="0" dirty="0" smtClean="0">
                <a:ln>
                  <a:noFill/>
                </a:ln>
                <a:solidFill>
                  <a:schemeClr val="tx1"/>
                </a:solidFill>
                <a:effectLst/>
                <a:uLnTx/>
                <a:uFillTx/>
                <a:cs typeface="B Nazanin" pitchFamily="2" charset="-78"/>
              </a:rPr>
              <a:t>جوشكاري</a:t>
            </a:r>
            <a:r>
              <a:rPr kumimoji="0" lang="en-US" altLang="en-US" sz="18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1800" b="0" i="0" u="none" strike="noStrike" kern="1200" cap="none" spc="0" normalizeH="0" baseline="0" noProof="0" dirty="0" smtClean="0">
                <a:ln>
                  <a:noFill/>
                </a:ln>
                <a:solidFill>
                  <a:schemeClr val="tx1"/>
                </a:solidFill>
                <a:effectLst/>
                <a:uLnTx/>
                <a:uFillTx/>
                <a:cs typeface="B Nazanin" pitchFamily="2" charset="-78"/>
              </a:rPr>
              <a:t>كف</a:t>
            </a:r>
            <a:endParaRPr kumimoji="0" lang="en-US" altLang="en-US" sz="1800" b="0" i="0" u="none" strike="noStrike" kern="1200" cap="none" spc="0" normalizeH="0" baseline="0" noProof="0" dirty="0" smtClean="0">
              <a:ln>
                <a:noFill/>
              </a:ln>
              <a:solidFill>
                <a:schemeClr val="tx1"/>
              </a:solidFill>
              <a:effectLst/>
              <a:uLnTx/>
              <a:uFillTx/>
              <a:cs typeface="B Nazanin" pitchFamily="2" charset="-78"/>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altLang="en-US" sz="1800" b="0" i="0" u="none" strike="noStrike" kern="1200" cap="none" spc="0" normalizeH="0" baseline="0" noProof="0" dirty="0" smtClean="0">
                <a:ln>
                  <a:noFill/>
                </a:ln>
                <a:solidFill>
                  <a:schemeClr val="tx1"/>
                </a:solidFill>
                <a:effectLst/>
                <a:uLnTx/>
                <a:uFillTx/>
                <a:cs typeface="B Nazanin" pitchFamily="2" charset="-78"/>
              </a:rPr>
              <a:t>تميز كاري مخزن</a:t>
            </a:r>
            <a:endParaRPr kumimoji="0" lang="en-US" altLang="en-US" sz="1800" b="0" i="0" u="none" strike="noStrike" kern="1200" cap="none" spc="0" normalizeH="0" baseline="0" noProof="0" dirty="0" smtClean="0">
              <a:ln>
                <a:noFill/>
              </a:ln>
              <a:solidFill>
                <a:schemeClr val="tx1"/>
              </a:solidFill>
              <a:effectLst/>
              <a:uLnTx/>
              <a:uFillTx/>
              <a:cs typeface="B Nazanin" pitchFamily="2" charset="-78"/>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altLang="en-US" sz="1800" b="0" i="0" u="none" strike="noStrike" kern="1200" cap="none" spc="0" normalizeH="0" baseline="0" noProof="0" dirty="0" smtClean="0">
                <a:ln>
                  <a:noFill/>
                </a:ln>
                <a:solidFill>
                  <a:schemeClr val="tx1"/>
                </a:solidFill>
                <a:effectLst/>
                <a:uLnTx/>
                <a:uFillTx/>
                <a:cs typeface="B Nazanin" pitchFamily="2" charset="-78"/>
              </a:rPr>
              <a:t>برشكاري دريچه ها</a:t>
            </a:r>
            <a:r>
              <a:rPr kumimoji="0" lang="en-US" altLang="en-US" sz="1800" b="0" i="0" u="none" strike="noStrike" kern="1200" cap="none" spc="0" normalizeH="0" baseline="0" noProof="0" dirty="0" smtClean="0">
                <a:ln>
                  <a:noFill/>
                </a:ln>
                <a:solidFill>
                  <a:schemeClr val="tx1"/>
                </a:solidFill>
                <a:effectLst/>
                <a:uLnTx/>
                <a:uFillTx/>
                <a:cs typeface="B Nazanin" pitchFamily="2" charset="-78"/>
              </a:rPr>
              <a:t> </a:t>
            </a:r>
            <a:endParaRPr kumimoji="0" lang="en-US" altLang="en-US" sz="2200" b="0" i="0" u="none" strike="noStrike" kern="1200" cap="none" spc="0" normalizeH="0" baseline="0" noProof="0" dirty="0">
              <a:ln>
                <a:noFill/>
              </a:ln>
              <a:solidFill>
                <a:schemeClr val="tx1"/>
              </a:solidFill>
              <a:effectLst/>
              <a:uLnTx/>
              <a:uFillTx/>
              <a:cs typeface="B Nazanin" pitchFamily="2" charset="-78"/>
            </a:endParaRPr>
          </a:p>
        </p:txBody>
      </p:sp>
      <p:sp>
        <p:nvSpPr>
          <p:cNvPr id="6" name="Rectangle 3"/>
          <p:cNvSpPr txBox="1">
            <a:spLocks noChangeArrowheads="1"/>
          </p:cNvSpPr>
          <p:nvPr/>
        </p:nvSpPr>
        <p:spPr>
          <a:xfrm>
            <a:off x="381000" y="1066800"/>
            <a:ext cx="4033838" cy="4419600"/>
          </a:xfrm>
          <a:prstGeom prst="rect">
            <a:avLst/>
          </a:prstGeom>
        </p:spPr>
        <p:txBody>
          <a:bodyPr vert="horz">
            <a:normAutofit/>
          </a:bodyPr>
          <a:lstStyle/>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pitchFamily="2" charset="2"/>
              <a:buNone/>
              <a:tabLst/>
              <a:defRPr/>
            </a:pPr>
            <a:r>
              <a:rPr kumimoji="0" lang="ar-SA" altLang="en-US" sz="2200" b="1" i="0" u="sng" strike="noStrike" kern="1200" cap="none" spc="0" normalizeH="0" baseline="0" noProof="0" dirty="0" smtClean="0">
                <a:ln>
                  <a:noFill/>
                </a:ln>
                <a:solidFill>
                  <a:schemeClr val="tx1"/>
                </a:solidFill>
                <a:effectLst/>
                <a:uLnTx/>
                <a:uFillTx/>
                <a:cs typeface="B Nazanin" pitchFamily="2" charset="-78"/>
              </a:rPr>
              <a:t>شرح فعاليت</a:t>
            </a:r>
            <a:endParaRPr kumimoji="0" lang="en-US" altLang="en-US" sz="1800" b="0" i="0" u="sng" strike="noStrike" kern="1200" cap="none" spc="0" normalizeH="0" baseline="0" noProof="0" dirty="0" smtClean="0">
              <a:ln>
                <a:noFill/>
              </a:ln>
              <a:solidFill>
                <a:schemeClr val="tx1"/>
              </a:solidFill>
              <a:effectLst/>
              <a:uLnTx/>
              <a:uFillTx/>
              <a:cs typeface="B Nazanin" pitchFamily="2" charset="-78"/>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altLang="en-US" sz="1800" b="0" i="0" u="none" strike="noStrike" kern="1200" cap="none" spc="0" normalizeH="0" baseline="0" noProof="0" dirty="0" smtClean="0">
                <a:ln>
                  <a:noFill/>
                </a:ln>
                <a:solidFill>
                  <a:schemeClr val="tx1"/>
                </a:solidFill>
                <a:effectLst/>
                <a:uLnTx/>
                <a:uFillTx/>
                <a:cs typeface="B Nazanin" pitchFamily="2" charset="-78"/>
              </a:rPr>
              <a:t>نصب رادياتور</a:t>
            </a:r>
            <a:endParaRPr kumimoji="0" lang="en-US" altLang="en-US" sz="1800" b="0" i="0" u="none" strike="noStrike" kern="1200" cap="none" spc="0" normalizeH="0" baseline="0" noProof="0" dirty="0" smtClean="0">
              <a:ln>
                <a:noFill/>
              </a:ln>
              <a:solidFill>
                <a:schemeClr val="tx1"/>
              </a:solidFill>
              <a:effectLst/>
              <a:uLnTx/>
              <a:uFillTx/>
              <a:cs typeface="B Nazanin" pitchFamily="2" charset="-78"/>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altLang="en-US" sz="1800" b="0" i="0" u="none" strike="noStrike" kern="1200" cap="none" spc="0" normalizeH="0" baseline="0" noProof="0" dirty="0" smtClean="0">
                <a:ln>
                  <a:noFill/>
                </a:ln>
                <a:solidFill>
                  <a:schemeClr val="tx1"/>
                </a:solidFill>
                <a:effectLst/>
                <a:uLnTx/>
                <a:uFillTx/>
                <a:cs typeface="B Nazanin" pitchFamily="2" charset="-78"/>
              </a:rPr>
              <a:t>نصب قطعات عايق</a:t>
            </a:r>
            <a:endParaRPr kumimoji="0" lang="en-US" altLang="en-US" sz="1800" b="0" i="0" u="none" strike="noStrike" kern="1200" cap="none" spc="0" normalizeH="0" baseline="0" noProof="0" dirty="0" smtClean="0">
              <a:ln>
                <a:noFill/>
              </a:ln>
              <a:solidFill>
                <a:schemeClr val="tx1"/>
              </a:solidFill>
              <a:effectLst/>
              <a:uLnTx/>
              <a:uFillTx/>
              <a:cs typeface="B Nazanin" pitchFamily="2" charset="-78"/>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altLang="en-US" sz="1800" b="0" i="0" u="none" strike="noStrike" kern="1200" cap="none" spc="0" normalizeH="0" baseline="0" noProof="0" dirty="0" smtClean="0">
                <a:ln>
                  <a:noFill/>
                </a:ln>
                <a:solidFill>
                  <a:schemeClr val="tx1"/>
                </a:solidFill>
                <a:effectLst/>
                <a:uLnTx/>
                <a:uFillTx/>
                <a:cs typeface="B Nazanin" pitchFamily="2" charset="-78"/>
              </a:rPr>
              <a:t>طراحي سيستم</a:t>
            </a:r>
            <a:r>
              <a:rPr kumimoji="0" lang="en-US" altLang="en-US" sz="18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1800" b="0" i="0" u="none" strike="noStrike" kern="1200" cap="none" spc="0" normalizeH="0" baseline="0" noProof="0" dirty="0" smtClean="0">
                <a:ln>
                  <a:noFill/>
                </a:ln>
                <a:solidFill>
                  <a:schemeClr val="tx1"/>
                </a:solidFill>
                <a:effectLst/>
                <a:uLnTx/>
                <a:uFillTx/>
                <a:cs typeface="B Nazanin" pitchFamily="2" charset="-78"/>
              </a:rPr>
              <a:t>برقي</a:t>
            </a:r>
            <a:endParaRPr kumimoji="0" lang="en-US" altLang="en-US" sz="1800" b="0" i="0" u="none" strike="noStrike" kern="1200" cap="none" spc="0" normalizeH="0" baseline="0" noProof="0" dirty="0" smtClean="0">
              <a:ln>
                <a:noFill/>
              </a:ln>
              <a:solidFill>
                <a:schemeClr val="tx1"/>
              </a:solidFill>
              <a:effectLst/>
              <a:uLnTx/>
              <a:uFillTx/>
              <a:cs typeface="B Nazanin" pitchFamily="2" charset="-78"/>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altLang="en-US" sz="1800" b="0" i="0" u="none" strike="noStrike" kern="1200" cap="none" spc="0" normalizeH="0" baseline="0" noProof="0" dirty="0" smtClean="0">
                <a:ln>
                  <a:noFill/>
                </a:ln>
                <a:solidFill>
                  <a:schemeClr val="tx1"/>
                </a:solidFill>
                <a:effectLst/>
                <a:uLnTx/>
                <a:uFillTx/>
                <a:cs typeface="B Nazanin" pitchFamily="2" charset="-78"/>
              </a:rPr>
              <a:t>حمل مخزن</a:t>
            </a:r>
            <a:r>
              <a:rPr kumimoji="0" lang="en-US" altLang="en-US" sz="1800" b="0" i="0" u="none" strike="noStrike" kern="1200" cap="none" spc="0" normalizeH="0" baseline="0" noProof="0" dirty="0" smtClean="0">
                <a:ln>
                  <a:noFill/>
                </a:ln>
                <a:solidFill>
                  <a:schemeClr val="tx1"/>
                </a:solidFill>
                <a:effectLst/>
                <a:uLnTx/>
                <a:uFillTx/>
                <a:cs typeface="B Nazanin" pitchFamily="2" charset="-78"/>
              </a:rPr>
              <a:t> </a:t>
            </a: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altLang="en-US" sz="1800" b="0" i="0" u="none" strike="noStrike" kern="1200" cap="none" spc="0" normalizeH="0" baseline="0" noProof="0" dirty="0" smtClean="0">
                <a:ln>
                  <a:noFill/>
                </a:ln>
                <a:solidFill>
                  <a:schemeClr val="tx1"/>
                </a:solidFill>
                <a:effectLst/>
                <a:uLnTx/>
                <a:uFillTx/>
                <a:cs typeface="B Nazanin" pitchFamily="2" charset="-78"/>
              </a:rPr>
              <a:t>طراحي هسته ترانس</a:t>
            </a:r>
            <a:endParaRPr kumimoji="0" lang="en-US" altLang="en-US" sz="1800" b="0" i="0" u="none" strike="noStrike" kern="1200" cap="none" spc="0" normalizeH="0" baseline="0" noProof="0" dirty="0" smtClean="0">
              <a:ln>
                <a:noFill/>
              </a:ln>
              <a:solidFill>
                <a:schemeClr val="tx1"/>
              </a:solidFill>
              <a:effectLst/>
              <a:uLnTx/>
              <a:uFillTx/>
              <a:cs typeface="B Nazanin" pitchFamily="2" charset="-78"/>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altLang="en-US" sz="1800" b="0" i="0" u="none" strike="noStrike" kern="1200" cap="none" spc="0" normalizeH="0" baseline="0" noProof="0" dirty="0" smtClean="0">
                <a:ln>
                  <a:noFill/>
                </a:ln>
                <a:solidFill>
                  <a:schemeClr val="tx1"/>
                </a:solidFill>
                <a:effectLst/>
                <a:uLnTx/>
                <a:uFillTx/>
                <a:cs typeface="B Nazanin" pitchFamily="2" charset="-78"/>
              </a:rPr>
              <a:t>مونتاژ نهائي</a:t>
            </a:r>
            <a:r>
              <a:rPr kumimoji="0" lang="en-US" altLang="en-US" sz="18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1800" b="0" i="0" u="none" strike="noStrike" kern="1200" cap="none" spc="0" normalizeH="0" baseline="0" noProof="0" dirty="0" smtClean="0">
                <a:ln>
                  <a:noFill/>
                </a:ln>
                <a:solidFill>
                  <a:schemeClr val="tx1"/>
                </a:solidFill>
                <a:effectLst/>
                <a:uLnTx/>
                <a:uFillTx/>
                <a:cs typeface="B Nazanin" pitchFamily="2" charset="-78"/>
              </a:rPr>
              <a:t>ترانس</a:t>
            </a:r>
            <a:endParaRPr kumimoji="0" lang="en-US" altLang="en-US" sz="1800" b="0" i="0" u="none" strike="noStrike" kern="1200" cap="none" spc="0" normalizeH="0" baseline="0" noProof="0" dirty="0" smtClean="0">
              <a:ln>
                <a:noFill/>
              </a:ln>
              <a:solidFill>
                <a:schemeClr val="tx1"/>
              </a:solidFill>
              <a:effectLst/>
              <a:uLnTx/>
              <a:uFillTx/>
              <a:cs typeface="B Nazanin" pitchFamily="2" charset="-78"/>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altLang="en-US" sz="1800" b="0" i="0" u="none" strike="noStrike" kern="1200" cap="none" spc="0" normalizeH="0" baseline="0" noProof="0" dirty="0" smtClean="0">
                <a:ln>
                  <a:noFill/>
                </a:ln>
                <a:solidFill>
                  <a:schemeClr val="tx1"/>
                </a:solidFill>
                <a:effectLst/>
                <a:uLnTx/>
                <a:uFillTx/>
                <a:cs typeface="B Nazanin" pitchFamily="2" charset="-78"/>
              </a:rPr>
              <a:t>خريد</a:t>
            </a:r>
            <a:r>
              <a:rPr kumimoji="0" lang="en-US" altLang="en-US" sz="18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1800" b="0" i="0" u="none" strike="noStrike" kern="1200" cap="none" spc="0" normalizeH="0" baseline="0" noProof="0" dirty="0" smtClean="0">
                <a:ln>
                  <a:noFill/>
                </a:ln>
                <a:solidFill>
                  <a:schemeClr val="tx1"/>
                </a:solidFill>
                <a:effectLst/>
                <a:uLnTx/>
                <a:uFillTx/>
                <a:cs typeface="B Nazanin" pitchFamily="2" charset="-78"/>
              </a:rPr>
              <a:t>پمپ</a:t>
            </a:r>
            <a:endParaRPr kumimoji="0" lang="en-US" altLang="en-US" sz="1800" b="0" i="0" u="none" strike="noStrike" kern="1200" cap="none" spc="0" normalizeH="0" baseline="0" noProof="0" dirty="0" smtClean="0">
              <a:ln>
                <a:noFill/>
              </a:ln>
              <a:solidFill>
                <a:schemeClr val="tx1"/>
              </a:solidFill>
              <a:effectLst/>
              <a:uLnTx/>
              <a:uFillTx/>
              <a:cs typeface="B Nazanin" pitchFamily="2" charset="-78"/>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altLang="en-US" sz="1800" b="0" i="0" u="none" strike="noStrike" kern="1200" cap="none" spc="0" normalizeH="0" baseline="0" noProof="0" dirty="0" smtClean="0">
                <a:ln>
                  <a:noFill/>
                </a:ln>
                <a:solidFill>
                  <a:schemeClr val="tx1"/>
                </a:solidFill>
                <a:effectLst/>
                <a:uLnTx/>
                <a:uFillTx/>
                <a:cs typeface="B Nazanin" pitchFamily="2" charset="-78"/>
              </a:rPr>
              <a:t>نصب در پوش</a:t>
            </a:r>
            <a:endParaRPr kumimoji="0" lang="en-US" altLang="en-US" sz="1800" b="0" i="0" u="none" strike="noStrike" kern="1200" cap="none" spc="0" normalizeH="0" baseline="0" noProof="0" dirty="0" smtClean="0">
              <a:ln>
                <a:noFill/>
              </a:ln>
              <a:solidFill>
                <a:schemeClr val="tx1"/>
              </a:solidFill>
              <a:effectLst/>
              <a:uLnTx/>
              <a:uFillTx/>
              <a:cs typeface="B Nazanin" pitchFamily="2" charset="-78"/>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altLang="en-US" sz="1800" b="0" i="0" u="none" strike="noStrike" kern="1200" cap="none" spc="0" normalizeH="0" baseline="0" noProof="0" dirty="0" smtClean="0">
                <a:ln>
                  <a:noFill/>
                </a:ln>
                <a:solidFill>
                  <a:schemeClr val="tx1"/>
                </a:solidFill>
                <a:effectLst/>
                <a:uLnTx/>
                <a:uFillTx/>
                <a:cs typeface="B Nazanin" pitchFamily="2" charset="-78"/>
              </a:rPr>
              <a:t>تست ترانس</a:t>
            </a:r>
            <a:endParaRPr kumimoji="0" lang="en-US" altLang="en-US" sz="1800" b="0" i="0" u="none" strike="noStrike" kern="1200" cap="none" spc="0" normalizeH="0" baseline="0" noProof="0" dirty="0" smtClean="0">
              <a:ln>
                <a:noFill/>
              </a:ln>
              <a:solidFill>
                <a:schemeClr val="tx1"/>
              </a:solidFill>
              <a:effectLst/>
              <a:uLnTx/>
              <a:uFillTx/>
              <a:cs typeface="B Nazanin" pitchFamily="2" charset="-78"/>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altLang="en-US" sz="1800" b="0" i="0" u="none" strike="noStrike" kern="1200" cap="none" spc="0" normalizeH="0" baseline="0" noProof="0" dirty="0" smtClean="0">
                <a:ln>
                  <a:noFill/>
                </a:ln>
                <a:solidFill>
                  <a:schemeClr val="tx1"/>
                </a:solidFill>
                <a:effectLst/>
                <a:uLnTx/>
                <a:uFillTx/>
                <a:cs typeface="B Nazanin" pitchFamily="2" charset="-78"/>
              </a:rPr>
              <a:t>ساخت</a:t>
            </a:r>
            <a:r>
              <a:rPr kumimoji="0" lang="en-US" altLang="en-US" sz="18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1800" b="0" i="0" u="none" strike="noStrike" kern="1200" cap="none" spc="0" normalizeH="0" baseline="0" noProof="0" dirty="0" smtClean="0">
                <a:ln>
                  <a:noFill/>
                </a:ln>
                <a:solidFill>
                  <a:schemeClr val="tx1"/>
                </a:solidFill>
                <a:effectLst/>
                <a:uLnTx/>
                <a:uFillTx/>
                <a:cs typeface="B Nazanin" pitchFamily="2" charset="-78"/>
              </a:rPr>
              <a:t>چارچوب</a:t>
            </a:r>
            <a:r>
              <a:rPr kumimoji="0" lang="en-US" altLang="en-US" sz="18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1800" b="0" i="0" u="none" strike="noStrike" kern="1200" cap="none" spc="0" normalizeH="0" baseline="0" noProof="0" dirty="0" smtClean="0">
                <a:ln>
                  <a:noFill/>
                </a:ln>
                <a:solidFill>
                  <a:schemeClr val="tx1"/>
                </a:solidFill>
                <a:effectLst/>
                <a:uLnTx/>
                <a:uFillTx/>
                <a:cs typeface="B Nazanin" pitchFamily="2" charset="-78"/>
              </a:rPr>
              <a:t>كف</a:t>
            </a:r>
            <a:endParaRPr kumimoji="0" lang="en-US" altLang="en-US" sz="1800" b="0" i="0" u="none" strike="noStrike" kern="1200" cap="none" spc="0" normalizeH="0" baseline="0" noProof="0" dirty="0" smtClean="0">
              <a:ln>
                <a:noFill/>
              </a:ln>
              <a:solidFill>
                <a:schemeClr val="tx1"/>
              </a:solidFill>
              <a:effectLst/>
              <a:uLnTx/>
              <a:uFillTx/>
              <a:cs typeface="B Nazanin" pitchFamily="2" charset="-78"/>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altLang="en-US" sz="1800" b="0" i="0" u="none" strike="noStrike" kern="1200" cap="none" spc="0" normalizeH="0" baseline="0" noProof="0" dirty="0" smtClean="0">
                <a:ln>
                  <a:noFill/>
                </a:ln>
                <a:solidFill>
                  <a:schemeClr val="tx1"/>
                </a:solidFill>
                <a:effectLst/>
                <a:uLnTx/>
                <a:uFillTx/>
                <a:cs typeface="B Nazanin" pitchFamily="2" charset="-78"/>
              </a:rPr>
              <a:t>ساخت</a:t>
            </a:r>
            <a:r>
              <a:rPr kumimoji="0" lang="en-US" altLang="en-US" sz="1800" b="0" i="0" u="none" strike="noStrike" kern="1200" cap="none" spc="0" normalizeH="0" baseline="0" noProof="0" dirty="0" smtClean="0">
                <a:ln>
                  <a:noFill/>
                </a:ln>
                <a:solidFill>
                  <a:schemeClr val="tx1"/>
                </a:solidFill>
                <a:effectLst/>
                <a:uLnTx/>
                <a:uFillTx/>
                <a:cs typeface="B Nazanin" pitchFamily="2" charset="-78"/>
              </a:rPr>
              <a:t> </a:t>
            </a:r>
            <a:r>
              <a:rPr kumimoji="0" lang="ar-SA" altLang="en-US" sz="1800" b="0" i="0" u="none" strike="noStrike" kern="1200" cap="none" spc="0" normalizeH="0" baseline="0" noProof="0" dirty="0" smtClean="0">
                <a:ln>
                  <a:noFill/>
                </a:ln>
                <a:solidFill>
                  <a:schemeClr val="tx1"/>
                </a:solidFill>
                <a:effectLst/>
                <a:uLnTx/>
                <a:uFillTx/>
                <a:cs typeface="B Nazanin" pitchFamily="2" charset="-78"/>
              </a:rPr>
              <a:t>بوبين</a:t>
            </a:r>
            <a:endParaRPr kumimoji="0" lang="en-US" altLang="en-US" sz="1800" b="0" i="0" u="none" strike="noStrike" kern="1200" cap="none" spc="0" normalizeH="0" baseline="0" noProof="0" dirty="0">
              <a:ln>
                <a:noFill/>
              </a:ln>
              <a:solidFill>
                <a:schemeClr val="tx1"/>
              </a:solidFill>
              <a:effectLst/>
              <a:uLnTx/>
              <a:uFillTx/>
              <a:cs typeface="B Nazanin" pitchFamily="2" charset="-78"/>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8400" y="0"/>
            <a:ext cx="3276600" cy="1020762"/>
          </a:xfrm>
        </p:spPr>
        <p:txBody>
          <a:bodyPr anchor="b">
            <a:normAutofit/>
          </a:bodyPr>
          <a:lstStyle/>
          <a:p>
            <a:pPr algn="r" rtl="1"/>
            <a:r>
              <a:rPr lang="fa-IR" sz="2800" b="1" u="sng" dirty="0" smtClean="0">
                <a:solidFill>
                  <a:schemeClr val="accent1">
                    <a:lumMod val="50000"/>
                  </a:schemeClr>
                </a:solidFill>
                <a:cs typeface="B Nazanin" pitchFamily="2" charset="-78"/>
              </a:rPr>
              <a:t>مسیر بحرانی چست ؟</a:t>
            </a:r>
            <a:r>
              <a:rPr lang="en-US" sz="2800" b="1" dirty="0" smtClean="0">
                <a:solidFill>
                  <a:schemeClr val="accent1">
                    <a:lumMod val="50000"/>
                  </a:schemeClr>
                </a:solidFill>
                <a:cs typeface="B Nazanin" pitchFamily="2" charset="-78"/>
              </a:rPr>
              <a:t/>
            </a:r>
            <a:br>
              <a:rPr lang="en-US" sz="2800" b="1" dirty="0" smtClean="0">
                <a:solidFill>
                  <a:schemeClr val="accent1">
                    <a:lumMod val="50000"/>
                  </a:schemeClr>
                </a:solidFill>
                <a:cs typeface="B Nazanin" pitchFamily="2" charset="-78"/>
              </a:rPr>
            </a:br>
            <a:endParaRPr lang="en-US" sz="2800" b="1" dirty="0">
              <a:solidFill>
                <a:schemeClr val="accent1">
                  <a:lumMod val="50000"/>
                </a:schemeClr>
              </a:solidFill>
              <a:cs typeface="B Nazanin" pitchFamily="2" charset="-78"/>
            </a:endParaRPr>
          </a:p>
        </p:txBody>
      </p:sp>
      <p:sp>
        <p:nvSpPr>
          <p:cNvPr id="4" name="TextBox 3"/>
          <p:cNvSpPr txBox="1"/>
          <p:nvPr/>
        </p:nvSpPr>
        <p:spPr>
          <a:xfrm>
            <a:off x="228600" y="838200"/>
            <a:ext cx="8534400" cy="2308324"/>
          </a:xfrm>
          <a:prstGeom prst="rect">
            <a:avLst/>
          </a:prstGeom>
          <a:noFill/>
        </p:spPr>
        <p:txBody>
          <a:bodyPr wrap="square" rtlCol="0">
            <a:spAutoFit/>
          </a:bodyPr>
          <a:lstStyle/>
          <a:p>
            <a:pPr algn="just" rtl="1"/>
            <a:r>
              <a:rPr lang="fa-IR" b="1" dirty="0" smtClean="0">
                <a:cs typeface="B Nazanin" pitchFamily="2" charset="-78"/>
              </a:rPr>
              <a:t>مجموعه کارهایی که دیر انجام دادن یا طولانی شدن آنها باعث طولانی تر شدن زمان پروژه می شود و فعالیت هائی که </a:t>
            </a:r>
            <a:r>
              <a:rPr lang="en-US" b="1" dirty="0" smtClean="0">
                <a:cs typeface="B Nazanin" pitchFamily="2" charset="-78"/>
              </a:rPr>
              <a:t>Slack </a:t>
            </a:r>
            <a:r>
              <a:rPr lang="fa-IR" b="1" dirty="0" smtClean="0">
                <a:cs typeface="B Nazanin" pitchFamily="2" charset="-78"/>
              </a:rPr>
              <a:t>(شناوری) آن ها صفر است بحرانی است و در نرم افزار </a:t>
            </a:r>
            <a:r>
              <a:rPr lang="en-US" b="1" dirty="0" smtClean="0">
                <a:cs typeface="B Nazanin" pitchFamily="2" charset="-78"/>
              </a:rPr>
              <a:t>MSP</a:t>
            </a:r>
            <a:r>
              <a:rPr lang="fa-IR" b="1" dirty="0" smtClean="0">
                <a:cs typeface="B Nazanin" pitchFamily="2" charset="-78"/>
              </a:rPr>
              <a:t> در گراف گانت چارت با رنگ قرمز مشخص می شود و می توانید نیز از اضافه کردن ستون </a:t>
            </a:r>
            <a:r>
              <a:rPr lang="en-US" b="1" dirty="0" smtClean="0">
                <a:cs typeface="B Nazanin" pitchFamily="2" charset="-78"/>
              </a:rPr>
              <a:t>Critical </a:t>
            </a:r>
            <a:r>
              <a:rPr lang="fa-IR" b="1" dirty="0" smtClean="0">
                <a:cs typeface="B Nazanin" pitchFamily="2" charset="-78"/>
              </a:rPr>
              <a:t>در قسمت نمایه گان چارت اضافه و مشاهده کنید.(در بخش آشنایی با نرم افزار به طور کامل توضیح داده شده است.) </a:t>
            </a:r>
          </a:p>
          <a:p>
            <a:pPr algn="just" rtl="1"/>
            <a:endParaRPr lang="en-US" b="1" dirty="0" smtClean="0">
              <a:cs typeface="B Nazanin" pitchFamily="2" charset="-78"/>
            </a:endParaRPr>
          </a:p>
          <a:p>
            <a:pPr lvl="0" algn="ctr" rtl="1"/>
            <a:r>
              <a:rPr lang="fa-IR" b="1" dirty="0" smtClean="0">
                <a:solidFill>
                  <a:schemeClr val="accent3">
                    <a:lumMod val="50000"/>
                  </a:schemeClr>
                </a:solidFill>
                <a:cs typeface="B Nazanin" pitchFamily="2" charset="-78"/>
              </a:rPr>
              <a:t>مسیر بحرانی طولانی ترین مسیر شبکه عملیات پروژه است.</a:t>
            </a:r>
            <a:endParaRPr lang="en-US" b="1" dirty="0" smtClean="0">
              <a:solidFill>
                <a:schemeClr val="accent3">
                  <a:lumMod val="50000"/>
                </a:schemeClr>
              </a:solidFill>
              <a:cs typeface="B Nazanin" pitchFamily="2" charset="-78"/>
            </a:endParaRPr>
          </a:p>
          <a:p>
            <a:pPr lvl="0" algn="ctr" rtl="1"/>
            <a:r>
              <a:rPr lang="fa-IR" b="1" dirty="0" smtClean="0">
                <a:solidFill>
                  <a:schemeClr val="accent2">
                    <a:lumMod val="50000"/>
                  </a:schemeClr>
                </a:solidFill>
                <a:cs typeface="B Nazanin" pitchFamily="2" charset="-78"/>
              </a:rPr>
              <a:t>مسیر بحرانی از فعالیت هائی تشکیل می شود که تأخیر در آنها باعث می شود پروژه نیز با تأخیر مواجه شود.</a:t>
            </a:r>
            <a:endParaRPr lang="en-US" b="1" dirty="0" smtClean="0">
              <a:solidFill>
                <a:schemeClr val="accent2">
                  <a:lumMod val="50000"/>
                </a:schemeClr>
              </a:solidFill>
              <a:cs typeface="B Nazanin" pitchFamily="2" charset="-78"/>
            </a:endParaRPr>
          </a:p>
          <a:p>
            <a:pPr algn="just"/>
            <a:endParaRPr lang="en-US" b="1" dirty="0">
              <a:cs typeface="B Nazanin" pitchFamily="2" charset="-78"/>
            </a:endParaRPr>
          </a:p>
        </p:txBody>
      </p:sp>
      <p:sp>
        <p:nvSpPr>
          <p:cNvPr id="5" name="TextBox 4"/>
          <p:cNvSpPr txBox="1"/>
          <p:nvPr/>
        </p:nvSpPr>
        <p:spPr>
          <a:xfrm>
            <a:off x="152400" y="3200400"/>
            <a:ext cx="8610600" cy="2739211"/>
          </a:xfrm>
          <a:prstGeom prst="rect">
            <a:avLst/>
          </a:prstGeom>
          <a:noFill/>
        </p:spPr>
        <p:txBody>
          <a:bodyPr wrap="square" rtlCol="0">
            <a:spAutoFit/>
          </a:bodyPr>
          <a:lstStyle/>
          <a:p>
            <a:pPr algn="ctr" rtl="1"/>
            <a:r>
              <a:rPr lang="fa-IR" sz="2000" b="1" u="sng" dirty="0" smtClean="0">
                <a:solidFill>
                  <a:schemeClr val="accent2">
                    <a:lumMod val="50000"/>
                  </a:schemeClr>
                </a:solidFill>
                <a:cs typeface="B Nazanin" pitchFamily="2" charset="-78"/>
              </a:rPr>
              <a:t>2 نوع شناوری داریم:</a:t>
            </a:r>
            <a:endParaRPr lang="en-US" sz="2000" b="1" u="sng" dirty="0" smtClean="0">
              <a:solidFill>
                <a:schemeClr val="accent2">
                  <a:lumMod val="50000"/>
                </a:schemeClr>
              </a:solidFill>
              <a:cs typeface="B Nazanin" pitchFamily="2" charset="-78"/>
            </a:endParaRPr>
          </a:p>
          <a:p>
            <a:pPr lvl="0" algn="just" rtl="1"/>
            <a:r>
              <a:rPr lang="fa-IR" b="1" dirty="0" smtClean="0">
                <a:solidFill>
                  <a:schemeClr val="accent1">
                    <a:lumMod val="50000"/>
                  </a:schemeClr>
                </a:solidFill>
                <a:cs typeface="B Nazanin" pitchFamily="2" charset="-78"/>
              </a:rPr>
              <a:t>شناوری آزاد: </a:t>
            </a:r>
            <a:r>
              <a:rPr lang="fa-IR" sz="2000" b="1" dirty="0" smtClean="0">
                <a:cs typeface="B Nazanin" pitchFamily="2" charset="-78"/>
              </a:rPr>
              <a:t>زمانی است که یک فعالیت میتواند ادامه یابد(طول بکشد) قبل از اینکه موجب تأخیر فعالیت دیگری شود.</a:t>
            </a:r>
            <a:endParaRPr lang="en-US" b="1" dirty="0" smtClean="0">
              <a:cs typeface="B Nazanin" pitchFamily="2" charset="-78"/>
            </a:endParaRPr>
          </a:p>
          <a:p>
            <a:pPr lvl="0" algn="just" rtl="1"/>
            <a:r>
              <a:rPr lang="fa-IR" b="1" dirty="0" smtClean="0">
                <a:solidFill>
                  <a:schemeClr val="accent1">
                    <a:lumMod val="50000"/>
                  </a:schemeClr>
                </a:solidFill>
                <a:cs typeface="B Nazanin" pitchFamily="2" charset="-78"/>
              </a:rPr>
              <a:t>شناوری کل: </a:t>
            </a:r>
            <a:r>
              <a:rPr lang="fa-IR" sz="2000" b="1" dirty="0" smtClean="0">
                <a:cs typeface="B Nazanin" pitchFamily="2" charset="-78"/>
              </a:rPr>
              <a:t>زمانی است که یک فعالیت میتواند ادامه یابد(طول بکشد) قبل از اینکه موجب تأخیر تاریخ پایان پروژه شود.</a:t>
            </a:r>
            <a:endParaRPr lang="en-US" b="1" dirty="0" smtClean="0">
              <a:cs typeface="B Nazanin" pitchFamily="2" charset="-78"/>
            </a:endParaRPr>
          </a:p>
          <a:p>
            <a:pPr algn="ctr" rtl="1"/>
            <a:r>
              <a:rPr lang="fa-IR" b="1" dirty="0" smtClean="0">
                <a:cs typeface="B Nazanin" pitchFamily="2" charset="-78"/>
              </a:rPr>
              <a:t>در ضمن می توانید کمبودهای مجاز را از ستون </a:t>
            </a:r>
            <a:r>
              <a:rPr lang="en-US" b="1" dirty="0" smtClean="0">
                <a:cs typeface="B Nazanin" pitchFamily="2" charset="-78"/>
              </a:rPr>
              <a:t>Free Slack  </a:t>
            </a:r>
            <a:r>
              <a:rPr lang="fa-IR" b="1" dirty="0" smtClean="0">
                <a:cs typeface="B Nazanin" pitchFamily="2" charset="-78"/>
              </a:rPr>
              <a:t>در </a:t>
            </a:r>
            <a:r>
              <a:rPr lang="en-US" b="1" dirty="0" smtClean="0">
                <a:cs typeface="B Nazanin" pitchFamily="2" charset="-78"/>
              </a:rPr>
              <a:t>MSP</a:t>
            </a:r>
            <a:r>
              <a:rPr lang="fa-IR" b="1" dirty="0" smtClean="0">
                <a:cs typeface="B Nazanin" pitchFamily="2" charset="-78"/>
              </a:rPr>
              <a:t> مشاهده نمائید.</a:t>
            </a:r>
            <a:endParaRPr lang="en-US" b="1" dirty="0" smtClean="0">
              <a:cs typeface="B Nazanin" pitchFamily="2" charset="-78"/>
            </a:endParaRPr>
          </a:p>
          <a:p>
            <a:pPr algn="ctr" rtl="1"/>
            <a:r>
              <a:rPr lang="fa-IR" b="1" dirty="0" smtClean="0">
                <a:solidFill>
                  <a:schemeClr val="accent1">
                    <a:lumMod val="50000"/>
                  </a:schemeClr>
                </a:solidFill>
                <a:cs typeface="B Nazanin" pitchFamily="2" charset="-78"/>
              </a:rPr>
              <a:t>این ستون یعنی اینکه زمان مجاز برای زودتر یا دیرتر از زمان شناوری خود شروع و یا پایان یابند بدون اینکه در پروژه به تعویق بیفتد</a:t>
            </a:r>
            <a:r>
              <a:rPr lang="fa-IR" b="1" dirty="0" smtClean="0">
                <a:cs typeface="B Nazanin" pitchFamily="2" charset="-78"/>
              </a:rPr>
              <a:t>.</a:t>
            </a:r>
            <a:endParaRPr lang="en-US" b="1" dirty="0" smtClean="0">
              <a:cs typeface="B Nazanin" pitchFamily="2" charset="-78"/>
            </a:endParaRPr>
          </a:p>
          <a:p>
            <a:pPr algn="ctr"/>
            <a:endParaRPr lang="en-US" b="1" dirty="0">
              <a:cs typeface="B Nazanin" pitchFamily="2" charset="-78"/>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2"/>
          <p:cNvPicPr>
            <a:picLocks noChangeAspect="1" noChangeArrowheads="1"/>
          </p:cNvPicPr>
          <p:nvPr/>
        </p:nvPicPr>
        <p:blipFill>
          <a:blip r:embed="rId2" cstate="print"/>
          <a:srcRect/>
          <a:stretch>
            <a:fillRect/>
          </a:stretch>
        </p:blipFill>
        <p:spPr bwMode="auto">
          <a:xfrm>
            <a:off x="2895600" y="2895600"/>
            <a:ext cx="2571750" cy="1752600"/>
          </a:xfrm>
          <a:prstGeom prst="rect">
            <a:avLst/>
          </a:prstGeom>
          <a:noFill/>
          <a:ln w="9525">
            <a:noFill/>
            <a:miter lim="800000"/>
            <a:headEnd/>
            <a:tailEnd/>
          </a:ln>
          <a:effectLst/>
        </p:spPr>
      </p:pic>
      <p:sp>
        <p:nvSpPr>
          <p:cNvPr id="2" name="Title 1"/>
          <p:cNvSpPr>
            <a:spLocks noGrp="1"/>
          </p:cNvSpPr>
          <p:nvPr>
            <p:ph type="title"/>
          </p:nvPr>
        </p:nvSpPr>
        <p:spPr>
          <a:xfrm>
            <a:off x="5486400" y="228600"/>
            <a:ext cx="2819400" cy="792162"/>
          </a:xfrm>
        </p:spPr>
        <p:txBody>
          <a:bodyPr>
            <a:normAutofit fontScale="90000"/>
          </a:bodyPr>
          <a:lstStyle/>
          <a:p>
            <a:pPr algn="r" rtl="1"/>
            <a:r>
              <a:rPr lang="fa-IR" sz="2400" b="1" u="sng" dirty="0" smtClean="0">
                <a:solidFill>
                  <a:schemeClr val="accent1">
                    <a:lumMod val="50000"/>
                  </a:schemeClr>
                </a:solidFill>
                <a:cs typeface="B Nazanin" pitchFamily="2" charset="-78"/>
              </a:rPr>
              <a:t>برآورد زمان فعالیت ها :</a:t>
            </a:r>
            <a:r>
              <a:rPr lang="en-US" sz="2400" b="1" dirty="0" smtClean="0">
                <a:solidFill>
                  <a:schemeClr val="accent1">
                    <a:lumMod val="50000"/>
                  </a:schemeClr>
                </a:solidFill>
                <a:cs typeface="B Nazanin" pitchFamily="2" charset="-78"/>
              </a:rPr>
              <a:t/>
            </a:r>
            <a:br>
              <a:rPr lang="en-US" sz="2400" b="1" dirty="0" smtClean="0">
                <a:solidFill>
                  <a:schemeClr val="accent1">
                    <a:lumMod val="50000"/>
                  </a:schemeClr>
                </a:solidFill>
                <a:cs typeface="B Nazanin" pitchFamily="2" charset="-78"/>
              </a:rPr>
            </a:br>
            <a:endParaRPr lang="en-US" sz="2400" b="1" dirty="0">
              <a:solidFill>
                <a:schemeClr val="accent1">
                  <a:lumMod val="50000"/>
                </a:schemeClr>
              </a:solidFill>
              <a:cs typeface="B Nazanin" pitchFamily="2" charset="-78"/>
            </a:endParaRPr>
          </a:p>
        </p:txBody>
      </p:sp>
      <p:sp>
        <p:nvSpPr>
          <p:cNvPr id="4" name="TextBox 3"/>
          <p:cNvSpPr txBox="1"/>
          <p:nvPr/>
        </p:nvSpPr>
        <p:spPr>
          <a:xfrm>
            <a:off x="1447800" y="762000"/>
            <a:ext cx="6858000" cy="369332"/>
          </a:xfrm>
          <a:prstGeom prst="rect">
            <a:avLst/>
          </a:prstGeom>
          <a:noFill/>
        </p:spPr>
        <p:txBody>
          <a:bodyPr wrap="square" rtlCol="0">
            <a:spAutoFit/>
          </a:bodyPr>
          <a:lstStyle/>
          <a:p>
            <a:pPr algn="r" rtl="1"/>
            <a:r>
              <a:rPr lang="fa-IR" b="1" dirty="0" smtClean="0">
                <a:cs typeface="B Nazanin" pitchFamily="2" charset="-78"/>
              </a:rPr>
              <a:t>با ورود داده های شما به نرم افزار </a:t>
            </a:r>
            <a:r>
              <a:rPr lang="en-US" b="1" dirty="0" smtClean="0">
                <a:cs typeface="B Nazanin" pitchFamily="2" charset="-78"/>
              </a:rPr>
              <a:t>MSP</a:t>
            </a:r>
            <a:r>
              <a:rPr lang="fa-IR" b="1" dirty="0" smtClean="0">
                <a:cs typeface="B Nazanin" pitchFamily="2" charset="-78"/>
              </a:rPr>
              <a:t> این برآوردها توسط نرم افزار صورت میگیرد</a:t>
            </a:r>
            <a:endParaRPr lang="en-US" dirty="0">
              <a:cs typeface="B Nazanin" pitchFamily="2" charset="-78"/>
            </a:endParaRPr>
          </a:p>
        </p:txBody>
      </p:sp>
      <p:sp>
        <p:nvSpPr>
          <p:cNvPr id="5" name="TextBox 4"/>
          <p:cNvSpPr txBox="1"/>
          <p:nvPr/>
        </p:nvSpPr>
        <p:spPr>
          <a:xfrm>
            <a:off x="228600" y="1524000"/>
            <a:ext cx="8077200" cy="1477328"/>
          </a:xfrm>
          <a:prstGeom prst="rect">
            <a:avLst/>
          </a:prstGeom>
          <a:noFill/>
        </p:spPr>
        <p:txBody>
          <a:bodyPr wrap="square" rtlCol="0">
            <a:spAutoFit/>
          </a:bodyPr>
          <a:lstStyle/>
          <a:p>
            <a:pPr algn="just" rtl="1"/>
            <a:r>
              <a:rPr lang="ar-SA" b="1" u="sng" dirty="0" smtClean="0">
                <a:solidFill>
                  <a:schemeClr val="accent2">
                    <a:lumMod val="50000"/>
                  </a:schemeClr>
                </a:solidFill>
                <a:cs typeface="B Nazanin" pitchFamily="2" charset="-78"/>
              </a:rPr>
              <a:t>انجام موازی فعالیت ها (</a:t>
            </a:r>
            <a:r>
              <a:rPr lang="en-US" b="1" u="sng" dirty="0" smtClean="0">
                <a:solidFill>
                  <a:schemeClr val="accent2">
                    <a:lumMod val="50000"/>
                  </a:schemeClr>
                </a:solidFill>
                <a:cs typeface="B Nazanin" pitchFamily="2" charset="-78"/>
              </a:rPr>
              <a:t>Fast Tracking</a:t>
            </a:r>
            <a:r>
              <a:rPr lang="fa-IR" b="1" u="sng" dirty="0" smtClean="0">
                <a:solidFill>
                  <a:schemeClr val="accent2">
                    <a:lumMod val="50000"/>
                  </a:schemeClr>
                </a:solidFill>
                <a:cs typeface="B Nazanin" pitchFamily="2" charset="-78"/>
              </a:rPr>
              <a:t>):</a:t>
            </a:r>
          </a:p>
          <a:p>
            <a:pPr algn="just" rtl="1"/>
            <a:endParaRPr lang="en-US" dirty="0" smtClean="0"/>
          </a:p>
          <a:p>
            <a:pPr algn="just" rtl="1"/>
            <a:r>
              <a:rPr lang="fa-IR" b="1" dirty="0" smtClean="0">
                <a:cs typeface="B Nazanin" pitchFamily="2" charset="-78"/>
              </a:rPr>
              <a:t>اجرای این تکنیک بستگی به واگذاری برخی فعالیت ها به پیمانکاران دارد و توسط امور قراردادها صورت می گیرد. یا ممکن است به گونه ای دیگر باشد مانند شکل زیر:</a:t>
            </a:r>
            <a:endParaRPr lang="en-US" dirty="0" smtClean="0">
              <a:cs typeface="B Nazanin" pitchFamily="2" charset="-78"/>
            </a:endParaRPr>
          </a:p>
          <a:p>
            <a:pPr algn="just" rtl="1"/>
            <a:endParaRPr lang="en-US" dirty="0">
              <a:cs typeface="B Nazanin" pitchFamily="2" charset="-78"/>
            </a:endParaRPr>
          </a:p>
        </p:txBody>
      </p:sp>
      <p:sp>
        <p:nvSpPr>
          <p:cNvPr id="7" name="TextBox 6"/>
          <p:cNvSpPr txBox="1"/>
          <p:nvPr/>
        </p:nvSpPr>
        <p:spPr>
          <a:xfrm>
            <a:off x="838200" y="5181600"/>
            <a:ext cx="7239000" cy="646331"/>
          </a:xfrm>
          <a:prstGeom prst="rect">
            <a:avLst/>
          </a:prstGeom>
          <a:noFill/>
        </p:spPr>
        <p:txBody>
          <a:bodyPr wrap="square" rtlCol="0">
            <a:spAutoFit/>
          </a:bodyPr>
          <a:lstStyle/>
          <a:p>
            <a:r>
              <a:rPr lang="ar-SA" b="1" dirty="0" smtClean="0">
                <a:cs typeface="B Nazanin" pitchFamily="2" charset="-78"/>
              </a:rPr>
              <a:t>در این مورد میتوان بعد از اتمام 25% کارهای مهندسی کارهای اجرایی را شروع کرد.</a:t>
            </a:r>
            <a:endParaRPr lang="en-US" b="1" dirty="0" smtClean="0">
              <a:cs typeface="B Nazanin" pitchFamily="2" charset="-78"/>
            </a:endParaRPr>
          </a:p>
          <a:p>
            <a:endParaRPr lang="en-US" b="1" dirty="0">
              <a:cs typeface="B Nazanin" pitchFamily="2" charset="-78"/>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0"/>
            <a:ext cx="7086600" cy="2514600"/>
          </a:xfrm>
        </p:spPr>
        <p:txBody>
          <a:bodyPr>
            <a:normAutofit/>
          </a:bodyPr>
          <a:lstStyle/>
          <a:p>
            <a:pPr algn="r" rtl="1"/>
            <a:r>
              <a:rPr lang="ar-SA" sz="2400" b="1" u="sng" dirty="0" smtClean="0">
                <a:solidFill>
                  <a:srgbClr val="0070C0"/>
                </a:solidFill>
                <a:cs typeface="B Nazanin" pitchFamily="2" charset="-78"/>
              </a:rPr>
              <a:t>گزارش ها : </a:t>
            </a:r>
            <a:r>
              <a:rPr lang="en-US" sz="2400" dirty="0" smtClean="0">
                <a:solidFill>
                  <a:schemeClr val="tx1"/>
                </a:solidFill>
                <a:cs typeface="B Nazanin" pitchFamily="2" charset="-78"/>
              </a:rPr>
              <a:t/>
            </a:r>
            <a:br>
              <a:rPr lang="en-US" sz="2400" dirty="0" smtClean="0">
                <a:solidFill>
                  <a:schemeClr val="tx1"/>
                </a:solidFill>
                <a:cs typeface="B Nazanin" pitchFamily="2" charset="-78"/>
              </a:rPr>
            </a:br>
            <a:r>
              <a:rPr lang="ar-SA" sz="2000" b="1" dirty="0" smtClean="0">
                <a:solidFill>
                  <a:schemeClr val="tx1"/>
                </a:solidFill>
                <a:cs typeface="B Nazanin" pitchFamily="2" charset="-78"/>
              </a:rPr>
              <a:t>گزارش ها را میتوان به صورت زیر دسته بندی نمود:</a:t>
            </a:r>
            <a:r>
              <a:rPr lang="fa-IR" sz="2000" b="1" dirty="0" smtClean="0">
                <a:solidFill>
                  <a:schemeClr val="tx1"/>
                </a:solidFill>
                <a:cs typeface="B Nazanin" pitchFamily="2" charset="-78"/>
              </a:rPr>
              <a:t/>
            </a:r>
            <a:br>
              <a:rPr lang="fa-IR" sz="2000" b="1" dirty="0" smtClean="0">
                <a:solidFill>
                  <a:schemeClr val="tx1"/>
                </a:solidFill>
                <a:cs typeface="B Nazanin" pitchFamily="2" charset="-78"/>
              </a:rPr>
            </a:br>
            <a:r>
              <a:rPr lang="ar-SA" sz="2000" b="1" dirty="0" smtClean="0">
                <a:solidFill>
                  <a:schemeClr val="tx1"/>
                </a:solidFill>
                <a:cs typeface="B Nazanin" pitchFamily="2" charset="-78"/>
              </a:rPr>
              <a:t> </a:t>
            </a:r>
            <a:r>
              <a:rPr lang="en-US" sz="2000" dirty="0" smtClean="0">
                <a:solidFill>
                  <a:schemeClr val="tx1"/>
                </a:solidFill>
                <a:cs typeface="B Nazanin" pitchFamily="2" charset="-78"/>
              </a:rPr>
              <a:t/>
            </a:r>
            <a:br>
              <a:rPr lang="en-US" sz="2000" dirty="0" smtClean="0">
                <a:solidFill>
                  <a:schemeClr val="tx1"/>
                </a:solidFill>
                <a:cs typeface="B Nazanin" pitchFamily="2" charset="-78"/>
              </a:rPr>
            </a:br>
            <a:r>
              <a:rPr lang="ar-SA" sz="2000" b="1" dirty="0" smtClean="0">
                <a:solidFill>
                  <a:schemeClr val="accent3">
                    <a:lumMod val="50000"/>
                  </a:schemeClr>
                </a:solidFill>
                <a:cs typeface="B Nazanin" pitchFamily="2" charset="-78"/>
              </a:rPr>
              <a:t>گزارش های وضعیت: </a:t>
            </a:r>
            <a:r>
              <a:rPr lang="ar-SA" sz="2000" b="1" dirty="0" smtClean="0">
                <a:solidFill>
                  <a:schemeClr val="tx1"/>
                </a:solidFill>
                <a:cs typeface="B Nazanin" pitchFamily="2" charset="-78"/>
              </a:rPr>
              <a:t>توضیحی در مورد وضعیت فعلی پروژه. </a:t>
            </a:r>
            <a:r>
              <a:rPr lang="en-US" sz="2000" dirty="0" smtClean="0">
                <a:solidFill>
                  <a:schemeClr val="tx1"/>
                </a:solidFill>
                <a:cs typeface="B Nazanin" pitchFamily="2" charset="-78"/>
              </a:rPr>
              <a:t/>
            </a:r>
            <a:br>
              <a:rPr lang="en-US" sz="2000" dirty="0" smtClean="0">
                <a:solidFill>
                  <a:schemeClr val="tx1"/>
                </a:solidFill>
                <a:cs typeface="B Nazanin" pitchFamily="2" charset="-78"/>
              </a:rPr>
            </a:br>
            <a:r>
              <a:rPr lang="ar-SA" sz="2000" b="1" dirty="0" smtClean="0">
                <a:solidFill>
                  <a:schemeClr val="accent3">
                    <a:lumMod val="50000"/>
                  </a:schemeClr>
                </a:solidFill>
                <a:cs typeface="B Nazanin" pitchFamily="2" charset="-78"/>
              </a:rPr>
              <a:t>گزارش های پیشرفت: </a:t>
            </a:r>
            <a:r>
              <a:rPr lang="ar-SA" sz="2000" b="1" dirty="0" smtClean="0">
                <a:solidFill>
                  <a:schemeClr val="tx1"/>
                </a:solidFill>
                <a:cs typeface="B Nazanin" pitchFamily="2" charset="-78"/>
              </a:rPr>
              <a:t>گزارشی از عملکرد تیم پروژه تا آن لحظه از ارائه گزارش.</a:t>
            </a:r>
            <a:r>
              <a:rPr lang="en-US" sz="2000" dirty="0" smtClean="0">
                <a:solidFill>
                  <a:schemeClr val="tx1"/>
                </a:solidFill>
                <a:cs typeface="B Nazanin" pitchFamily="2" charset="-78"/>
              </a:rPr>
              <a:t/>
            </a:r>
            <a:br>
              <a:rPr lang="en-US" sz="2000" dirty="0" smtClean="0">
                <a:solidFill>
                  <a:schemeClr val="tx1"/>
                </a:solidFill>
                <a:cs typeface="B Nazanin" pitchFamily="2" charset="-78"/>
              </a:rPr>
            </a:br>
            <a:r>
              <a:rPr lang="ar-SA" sz="2000" b="1" dirty="0" smtClean="0">
                <a:solidFill>
                  <a:schemeClr val="accent3">
                    <a:lumMod val="50000"/>
                  </a:schemeClr>
                </a:solidFill>
                <a:cs typeface="B Nazanin" pitchFamily="2" charset="-78"/>
              </a:rPr>
              <a:t>پیش بینی: </a:t>
            </a:r>
            <a:r>
              <a:rPr lang="ar-SA" sz="2000" b="1" dirty="0" smtClean="0">
                <a:solidFill>
                  <a:schemeClr val="tx1"/>
                </a:solidFill>
                <a:cs typeface="B Nazanin" pitchFamily="2" charset="-78"/>
              </a:rPr>
              <a:t>توضیح از وضعیت آینده پیشرفت مورد انتظار.</a:t>
            </a:r>
            <a:r>
              <a:rPr lang="en-US" sz="2400" dirty="0" smtClean="0">
                <a:solidFill>
                  <a:schemeClr val="tx1"/>
                </a:solidFill>
                <a:cs typeface="B Nazanin" pitchFamily="2" charset="-78"/>
              </a:rPr>
              <a:t/>
            </a:r>
            <a:br>
              <a:rPr lang="en-US" sz="2400" dirty="0" smtClean="0">
                <a:solidFill>
                  <a:schemeClr val="tx1"/>
                </a:solidFill>
                <a:cs typeface="B Nazanin" pitchFamily="2" charset="-78"/>
              </a:rPr>
            </a:br>
            <a:endParaRPr lang="en-US" sz="2400" dirty="0">
              <a:solidFill>
                <a:schemeClr val="tx1"/>
              </a:solidFill>
              <a:cs typeface="B Nazanin" pitchFamily="2" charset="-78"/>
            </a:endParaRPr>
          </a:p>
        </p:txBody>
      </p:sp>
      <p:sp>
        <p:nvSpPr>
          <p:cNvPr id="4" name="TextBox 3"/>
          <p:cNvSpPr txBox="1"/>
          <p:nvPr/>
        </p:nvSpPr>
        <p:spPr>
          <a:xfrm>
            <a:off x="152400" y="2514600"/>
            <a:ext cx="8610600" cy="1569660"/>
          </a:xfrm>
          <a:prstGeom prst="rect">
            <a:avLst/>
          </a:prstGeom>
          <a:noFill/>
        </p:spPr>
        <p:txBody>
          <a:bodyPr wrap="square" rtlCol="0">
            <a:spAutoFit/>
          </a:bodyPr>
          <a:lstStyle/>
          <a:p>
            <a:pPr algn="r" rtl="1"/>
            <a:r>
              <a:rPr lang="ar-SA" sz="2400" b="1" u="sng" dirty="0" smtClean="0">
                <a:solidFill>
                  <a:schemeClr val="accent2">
                    <a:lumMod val="50000"/>
                  </a:schemeClr>
                </a:solidFill>
                <a:cs typeface="B Nazanin" pitchFamily="2" charset="-78"/>
              </a:rPr>
              <a:t>ورودی ها :</a:t>
            </a:r>
            <a:endParaRPr lang="en-US" sz="2400" dirty="0" smtClean="0">
              <a:solidFill>
                <a:schemeClr val="accent2">
                  <a:lumMod val="50000"/>
                </a:schemeClr>
              </a:solidFill>
              <a:cs typeface="B Nazanin" pitchFamily="2" charset="-78"/>
            </a:endParaRPr>
          </a:p>
          <a:p>
            <a:pPr lvl="0" algn="r" rtl="1"/>
            <a:r>
              <a:rPr lang="fa-IR" b="1" dirty="0" smtClean="0">
                <a:cs typeface="B Nazanin" pitchFamily="2" charset="-78"/>
              </a:rPr>
              <a:t>- </a:t>
            </a:r>
            <a:r>
              <a:rPr lang="ar-SA" b="1" dirty="0" smtClean="0">
                <a:cs typeface="B Nazanin" pitchFamily="2" charset="-78"/>
              </a:rPr>
              <a:t>برنامه پروژه.</a:t>
            </a:r>
            <a:endParaRPr lang="en-US" dirty="0" smtClean="0">
              <a:cs typeface="B Nazanin" pitchFamily="2" charset="-78"/>
            </a:endParaRPr>
          </a:p>
          <a:p>
            <a:pPr lvl="0" algn="r" rtl="1"/>
            <a:r>
              <a:rPr lang="fa-IR" b="1" dirty="0" smtClean="0">
                <a:cs typeface="B Nazanin" pitchFamily="2" charset="-78"/>
              </a:rPr>
              <a:t>- </a:t>
            </a:r>
            <a:r>
              <a:rPr lang="ar-SA" b="1" dirty="0" smtClean="0">
                <a:cs typeface="B Nazanin" pitchFamily="2" charset="-78"/>
              </a:rPr>
              <a:t>نتایج کار(اعم از چه درصدی از فعالیت ها تکمیل شده اند؟- کدام هزینه ها صرف شده یا تأمین اعتبار شده اند؟).</a:t>
            </a:r>
            <a:endParaRPr lang="en-US" dirty="0" smtClean="0">
              <a:cs typeface="B Nazanin" pitchFamily="2" charset="-78"/>
            </a:endParaRPr>
          </a:p>
          <a:p>
            <a:pPr algn="r"/>
            <a:endParaRPr lang="en-US" dirty="0">
              <a:cs typeface="B Nazanin" pitchFamily="2" charset="-78"/>
            </a:endParaRPr>
          </a:p>
        </p:txBody>
      </p:sp>
      <p:sp>
        <p:nvSpPr>
          <p:cNvPr id="5" name="TextBox 4"/>
          <p:cNvSpPr txBox="1"/>
          <p:nvPr/>
        </p:nvSpPr>
        <p:spPr>
          <a:xfrm>
            <a:off x="6781800" y="4038600"/>
            <a:ext cx="1981200" cy="707886"/>
          </a:xfrm>
          <a:prstGeom prst="rect">
            <a:avLst/>
          </a:prstGeom>
          <a:noFill/>
        </p:spPr>
        <p:txBody>
          <a:bodyPr wrap="square" rtlCol="0">
            <a:spAutoFit/>
          </a:bodyPr>
          <a:lstStyle/>
          <a:p>
            <a:pPr algn="r" rtl="1"/>
            <a:r>
              <a:rPr lang="ar-SA" sz="2000" b="1" u="sng" dirty="0" smtClean="0">
                <a:solidFill>
                  <a:schemeClr val="accent2">
                    <a:lumMod val="50000"/>
                  </a:schemeClr>
                </a:solidFill>
                <a:cs typeface="B Nazanin" pitchFamily="2" charset="-78"/>
              </a:rPr>
              <a:t>ابزارها و تکنیک ها :</a:t>
            </a:r>
            <a:endParaRPr lang="en-US" sz="2000" b="1" dirty="0" smtClean="0">
              <a:solidFill>
                <a:schemeClr val="accent2">
                  <a:lumMod val="50000"/>
                </a:schemeClr>
              </a:solidFill>
              <a:cs typeface="B Nazanin" pitchFamily="2" charset="-78"/>
            </a:endParaRPr>
          </a:p>
          <a:p>
            <a:pPr algn="r" rtl="1"/>
            <a:endParaRPr lang="en-US" sz="2000" b="1" dirty="0">
              <a:solidFill>
                <a:schemeClr val="accent2">
                  <a:lumMod val="50000"/>
                </a:schemeClr>
              </a:solidFill>
              <a:cs typeface="B Nazanin" pitchFamily="2" charset="-78"/>
            </a:endParaRPr>
          </a:p>
        </p:txBody>
      </p:sp>
      <p:sp>
        <p:nvSpPr>
          <p:cNvPr id="6" name="TextBox 5"/>
          <p:cNvSpPr txBox="1"/>
          <p:nvPr/>
        </p:nvSpPr>
        <p:spPr>
          <a:xfrm>
            <a:off x="457200" y="4495800"/>
            <a:ext cx="7848600" cy="646331"/>
          </a:xfrm>
          <a:prstGeom prst="rect">
            <a:avLst/>
          </a:prstGeom>
          <a:noFill/>
        </p:spPr>
        <p:txBody>
          <a:bodyPr wrap="square" rtlCol="0">
            <a:spAutoFit/>
          </a:bodyPr>
          <a:lstStyle/>
          <a:p>
            <a:pPr lvl="0" algn="r" rtl="1">
              <a:buFont typeface="Wingdings" pitchFamily="2" charset="2"/>
              <a:buChar char="ü"/>
            </a:pPr>
            <a:r>
              <a:rPr lang="ar-SA" b="1" dirty="0" smtClean="0">
                <a:cs typeface="B Nazanin" pitchFamily="2" charset="-78"/>
              </a:rPr>
              <a:t>آنالیز ارزش افزوده(</a:t>
            </a:r>
            <a:r>
              <a:rPr lang="en-US" sz="1600" b="1" dirty="0" smtClean="0">
                <a:cs typeface="B Nazanin" pitchFamily="2" charset="-78"/>
              </a:rPr>
              <a:t>Earned Value Analysis</a:t>
            </a:r>
            <a:r>
              <a:rPr lang="fa-IR" b="1" dirty="0" smtClean="0">
                <a:cs typeface="B Nazanin" pitchFamily="2" charset="-78"/>
              </a:rPr>
              <a:t>) </a:t>
            </a:r>
            <a:endParaRPr lang="en-US" dirty="0" smtClean="0">
              <a:cs typeface="B Nazanin" pitchFamily="2" charset="-78"/>
            </a:endParaRPr>
          </a:p>
          <a:p>
            <a:pPr algn="r"/>
            <a:endParaRPr lang="en-US" dirty="0">
              <a:cs typeface="B Nazanin" pitchFamily="2" charset="-78"/>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7400" y="0"/>
            <a:ext cx="4572000" cy="914400"/>
          </a:xfrm>
        </p:spPr>
        <p:txBody>
          <a:bodyPr>
            <a:normAutofit/>
          </a:bodyPr>
          <a:lstStyle/>
          <a:p>
            <a:pPr algn="r" rtl="1"/>
            <a:r>
              <a:rPr lang="ar-SA" sz="2400" b="1" u="sng" dirty="0" smtClean="0">
                <a:solidFill>
                  <a:schemeClr val="accent2">
                    <a:lumMod val="50000"/>
                  </a:schemeClr>
                </a:solidFill>
                <a:cs typeface="B Nazanin" pitchFamily="2" charset="-78"/>
              </a:rPr>
              <a:t>م</a:t>
            </a:r>
            <a:r>
              <a:rPr lang="fa-IR" sz="2400" b="1" u="sng" dirty="0" smtClean="0">
                <a:solidFill>
                  <a:schemeClr val="accent2">
                    <a:lumMod val="50000"/>
                  </a:schemeClr>
                </a:solidFill>
                <a:cs typeface="B Nazanin" pitchFamily="2" charset="-78"/>
              </a:rPr>
              <a:t>ح</a:t>
            </a:r>
            <a:r>
              <a:rPr lang="ar-SA" sz="2400" b="1" u="sng" dirty="0" smtClean="0">
                <a:solidFill>
                  <a:schemeClr val="accent2">
                    <a:lumMod val="50000"/>
                  </a:schemeClr>
                </a:solidFill>
                <a:cs typeface="B Nazanin" pitchFamily="2" charset="-78"/>
              </a:rPr>
              <a:t>اسبه پیشرفت های فعالیت های پروژه:</a:t>
            </a:r>
            <a:r>
              <a:rPr lang="en-US" sz="2400" b="1" dirty="0" smtClean="0">
                <a:solidFill>
                  <a:schemeClr val="accent2">
                    <a:lumMod val="50000"/>
                  </a:schemeClr>
                </a:solidFill>
                <a:cs typeface="B Nazanin" pitchFamily="2" charset="-78"/>
              </a:rPr>
              <a:t/>
            </a:r>
            <a:br>
              <a:rPr lang="en-US" sz="2400" b="1" dirty="0" smtClean="0">
                <a:solidFill>
                  <a:schemeClr val="accent2">
                    <a:lumMod val="50000"/>
                  </a:schemeClr>
                </a:solidFill>
                <a:cs typeface="B Nazanin" pitchFamily="2" charset="-78"/>
              </a:rPr>
            </a:br>
            <a:endParaRPr lang="en-US" sz="2400" b="1" dirty="0">
              <a:solidFill>
                <a:schemeClr val="accent2">
                  <a:lumMod val="50000"/>
                </a:schemeClr>
              </a:solidFill>
              <a:cs typeface="B Nazanin" pitchFamily="2" charset="-78"/>
            </a:endParaRPr>
          </a:p>
        </p:txBody>
      </p:sp>
      <p:sp>
        <p:nvSpPr>
          <p:cNvPr id="4" name="TextBox 3"/>
          <p:cNvSpPr txBox="1"/>
          <p:nvPr/>
        </p:nvSpPr>
        <p:spPr>
          <a:xfrm>
            <a:off x="0" y="914400"/>
            <a:ext cx="8686800" cy="4247317"/>
          </a:xfrm>
          <a:prstGeom prst="rect">
            <a:avLst/>
          </a:prstGeom>
          <a:noFill/>
        </p:spPr>
        <p:txBody>
          <a:bodyPr wrap="square" rtlCol="0">
            <a:spAutoFit/>
          </a:bodyPr>
          <a:lstStyle/>
          <a:p>
            <a:pPr lvl="0" algn="r" rtl="1"/>
            <a:r>
              <a:rPr lang="fa-IR" b="1" dirty="0" smtClean="0">
                <a:cs typeface="B Nazanin" pitchFamily="2" charset="-78"/>
              </a:rPr>
              <a:t>1.</a:t>
            </a:r>
            <a:r>
              <a:rPr lang="ar-SA" b="1" dirty="0" smtClean="0">
                <a:cs typeface="B Nazanin" pitchFamily="2" charset="-78"/>
              </a:rPr>
              <a:t>تعیین پیشرفت هر فعالیت (با هر معیاری تعریفی از طرف شما) </a:t>
            </a:r>
            <a:endParaRPr lang="en-US" dirty="0" smtClean="0">
              <a:cs typeface="B Nazanin" pitchFamily="2" charset="-78"/>
            </a:endParaRPr>
          </a:p>
          <a:p>
            <a:pPr lvl="0" algn="r" rtl="1"/>
            <a:r>
              <a:rPr lang="fa-IR" b="1" dirty="0" smtClean="0">
                <a:cs typeface="B Nazanin" pitchFamily="2" charset="-78"/>
              </a:rPr>
              <a:t>      - براساس پیشرفت فعالیت ها </a:t>
            </a:r>
            <a:r>
              <a:rPr lang="en-US" b="1" dirty="0" smtClean="0">
                <a:cs typeface="B Nazanin" pitchFamily="2" charset="-78"/>
              </a:rPr>
              <a:t>%Complete</a:t>
            </a:r>
            <a:endParaRPr lang="en-US" dirty="0" smtClean="0">
              <a:cs typeface="B Nazanin" pitchFamily="2" charset="-78"/>
            </a:endParaRPr>
          </a:p>
          <a:p>
            <a:pPr lvl="0" algn="r" rtl="1"/>
            <a:r>
              <a:rPr lang="fa-IR" b="1" dirty="0" smtClean="0">
                <a:cs typeface="B Nazanin" pitchFamily="2" charset="-78"/>
              </a:rPr>
              <a:t>      - </a:t>
            </a:r>
            <a:r>
              <a:rPr lang="ar-SA" b="1" dirty="0" smtClean="0">
                <a:cs typeface="B Nazanin" pitchFamily="2" charset="-78"/>
              </a:rPr>
              <a:t>براساس </a:t>
            </a:r>
            <a:r>
              <a:rPr lang="en-US" b="1" dirty="0" smtClean="0">
                <a:cs typeface="B Nazanin" pitchFamily="2" charset="-78"/>
              </a:rPr>
              <a:t>Milestone</a:t>
            </a:r>
            <a:r>
              <a:rPr lang="ar-SA" b="1" dirty="0" smtClean="0">
                <a:cs typeface="B Nazanin" pitchFamily="2" charset="-78"/>
              </a:rPr>
              <a:t> ها (به هر </a:t>
            </a:r>
            <a:r>
              <a:rPr lang="en-US" b="1" dirty="0" smtClean="0">
                <a:cs typeface="B Nazanin" pitchFamily="2" charset="-78"/>
              </a:rPr>
              <a:t>Milestone </a:t>
            </a:r>
            <a:r>
              <a:rPr lang="fa-IR" b="1" dirty="0" smtClean="0">
                <a:cs typeface="B Nazanin" pitchFamily="2" charset="-78"/>
              </a:rPr>
              <a:t>که رسیدی درصدی از پیشرفت پروژه لحاظ می گردد حال چه درست انجام شده باشد چه غلط!)</a:t>
            </a:r>
            <a:endParaRPr lang="en-US" dirty="0" smtClean="0">
              <a:cs typeface="B Nazanin" pitchFamily="2" charset="-78"/>
            </a:endParaRPr>
          </a:p>
          <a:p>
            <a:pPr lvl="0" algn="r" rtl="1"/>
            <a:r>
              <a:rPr lang="fa-IR" b="1" dirty="0" smtClean="0">
                <a:cs typeface="B Nazanin" pitchFamily="2" charset="-78"/>
              </a:rPr>
              <a:t>      - </a:t>
            </a:r>
            <a:r>
              <a:rPr lang="ar-SA" b="1" dirty="0" smtClean="0">
                <a:cs typeface="B Nazanin" pitchFamily="2" charset="-78"/>
              </a:rPr>
              <a:t>براساس زمان : (اگر فعالیتی 10 روز طول بکشد هر روز که میگذرد 10% پیشرفت داریم).</a:t>
            </a:r>
            <a:endParaRPr lang="en-US" dirty="0" smtClean="0">
              <a:cs typeface="B Nazanin" pitchFamily="2" charset="-78"/>
            </a:endParaRPr>
          </a:p>
          <a:p>
            <a:pPr lvl="0" algn="r" rtl="1"/>
            <a:r>
              <a:rPr lang="fa-IR" b="1" dirty="0" smtClean="0">
                <a:cs typeface="B Nazanin" pitchFamily="2" charset="-78"/>
              </a:rPr>
              <a:t>      - </a:t>
            </a:r>
            <a:r>
              <a:rPr lang="ar-SA" b="1" dirty="0" smtClean="0">
                <a:cs typeface="B Nazanin" pitchFamily="2" charset="-78"/>
              </a:rPr>
              <a:t>براساس هزینه ها (براساس اسناد موجود هزینه یا میزان مصرف کردن بودجه).</a:t>
            </a:r>
            <a:endParaRPr lang="en-US" dirty="0" smtClean="0">
              <a:cs typeface="B Nazanin" pitchFamily="2" charset="-78"/>
            </a:endParaRPr>
          </a:p>
          <a:p>
            <a:pPr algn="r" rtl="1"/>
            <a:r>
              <a:rPr lang="ar-SA" b="1" dirty="0" smtClean="0">
                <a:cs typeface="B Nazanin" pitchFamily="2" charset="-78"/>
              </a:rPr>
              <a:t>یعنی اگر فعالیتی 20 دلار لازم دارد و ما 10 دلار خرج کردیم یعنی 50% پیشرفت کار داشته ایم.</a:t>
            </a:r>
            <a:endParaRPr lang="en-US" dirty="0" smtClean="0">
              <a:cs typeface="B Nazanin" pitchFamily="2" charset="-78"/>
            </a:endParaRPr>
          </a:p>
          <a:p>
            <a:pPr lvl="0" algn="r" rtl="1"/>
            <a:r>
              <a:rPr lang="fa-IR" b="1" dirty="0" smtClean="0">
                <a:cs typeface="B Nazanin" pitchFamily="2" charset="-78"/>
              </a:rPr>
              <a:t>     - </a:t>
            </a:r>
            <a:r>
              <a:rPr lang="ar-SA" b="1" dirty="0" smtClean="0">
                <a:cs typeface="B Nazanin" pitchFamily="2" charset="-78"/>
              </a:rPr>
              <a:t>پیشرفت فیزیکی فعالیت ها</a:t>
            </a:r>
            <a:endParaRPr lang="en-US" dirty="0" smtClean="0">
              <a:cs typeface="B Nazanin" pitchFamily="2" charset="-78"/>
            </a:endParaRPr>
          </a:p>
          <a:p>
            <a:pPr algn="r" rtl="1"/>
            <a:r>
              <a:rPr lang="ar-SA" b="1" dirty="0" smtClean="0">
                <a:cs typeface="B Nazanin" pitchFamily="2" charset="-78"/>
              </a:rPr>
              <a:t>مثلاً تسطیح زمین در پروژه ساختمانی</a:t>
            </a:r>
            <a:endParaRPr lang="en-US" dirty="0" smtClean="0">
              <a:cs typeface="B Nazanin" pitchFamily="2" charset="-78"/>
            </a:endParaRPr>
          </a:p>
          <a:p>
            <a:pPr lvl="0" algn="r" rtl="1">
              <a:buFont typeface="Arial" pitchFamily="34" charset="0"/>
              <a:buChar char="•"/>
            </a:pPr>
            <a:r>
              <a:rPr lang="fa-IR" b="1" dirty="0" smtClean="0">
                <a:cs typeface="B Nazanin" pitchFamily="2" charset="-78"/>
              </a:rPr>
              <a:t>  </a:t>
            </a:r>
            <a:r>
              <a:rPr lang="ar-SA" b="1" dirty="0" smtClean="0">
                <a:cs typeface="B Nazanin" pitchFamily="2" charset="-78"/>
              </a:rPr>
              <a:t>براساس وضعیت ها</a:t>
            </a:r>
            <a:endParaRPr lang="en-US" dirty="0" smtClean="0">
              <a:cs typeface="B Nazanin" pitchFamily="2" charset="-78"/>
            </a:endParaRPr>
          </a:p>
          <a:p>
            <a:pPr algn="r" rtl="1"/>
            <a:r>
              <a:rPr lang="fa-IR" b="1" dirty="0" smtClean="0">
                <a:cs typeface="B Nazanin" pitchFamily="2" charset="-78"/>
              </a:rPr>
              <a:t>    </a:t>
            </a:r>
            <a:r>
              <a:rPr lang="ar-SA" b="1" dirty="0" smtClean="0">
                <a:cs typeface="B Nazanin" pitchFamily="2" charset="-78"/>
              </a:rPr>
              <a:t>100% انجام شده</a:t>
            </a:r>
            <a:endParaRPr lang="en-US" dirty="0" smtClean="0">
              <a:cs typeface="B Nazanin" pitchFamily="2" charset="-78"/>
            </a:endParaRPr>
          </a:p>
          <a:p>
            <a:pPr algn="r" rtl="1"/>
            <a:r>
              <a:rPr lang="fa-IR" b="1" dirty="0" smtClean="0">
                <a:cs typeface="B Nazanin" pitchFamily="2" charset="-78"/>
              </a:rPr>
              <a:t>    </a:t>
            </a:r>
            <a:r>
              <a:rPr lang="ar-SA" b="1" dirty="0" smtClean="0">
                <a:cs typeface="B Nazanin" pitchFamily="2" charset="-78"/>
              </a:rPr>
              <a:t>50% شروع شده و تمام نشده</a:t>
            </a:r>
            <a:endParaRPr lang="en-US" dirty="0" smtClean="0">
              <a:cs typeface="B Nazanin" pitchFamily="2" charset="-78"/>
            </a:endParaRPr>
          </a:p>
          <a:p>
            <a:pPr algn="r" rtl="1"/>
            <a:r>
              <a:rPr lang="fa-IR" b="1" dirty="0" smtClean="0">
                <a:cs typeface="B Nazanin" pitchFamily="2" charset="-78"/>
              </a:rPr>
              <a:t>      </a:t>
            </a:r>
            <a:r>
              <a:rPr lang="ar-SA" b="1" dirty="0" smtClean="0">
                <a:cs typeface="B Nazanin" pitchFamily="2" charset="-78"/>
              </a:rPr>
              <a:t>0% شروع نشده</a:t>
            </a:r>
            <a:endParaRPr lang="en-US" dirty="0" smtClean="0">
              <a:cs typeface="B Nazanin" pitchFamily="2" charset="-78"/>
            </a:endParaRPr>
          </a:p>
          <a:p>
            <a:pPr algn="r" rtl="1"/>
            <a:r>
              <a:rPr lang="fa-IR" b="1" dirty="0" smtClean="0">
                <a:cs typeface="B Nazanin" pitchFamily="2" charset="-78"/>
              </a:rPr>
              <a:t>    </a:t>
            </a:r>
            <a:r>
              <a:rPr lang="ar-SA" b="1" dirty="0" smtClean="0">
                <a:cs typeface="B Nazanin" pitchFamily="2" charset="-78"/>
              </a:rPr>
              <a:t>مناسب برای برنامه اجرایی کار است.معیارهای پیشرفت کار در اینجا لزوماً یکسان نیست.</a:t>
            </a:r>
            <a:endParaRPr lang="en-US" dirty="0" smtClean="0">
              <a:cs typeface="B Nazanin" pitchFamily="2" charset="-78"/>
            </a:endParaRPr>
          </a:p>
          <a:p>
            <a:pPr algn="r"/>
            <a:endParaRPr lang="en-US" dirty="0">
              <a:cs typeface="B Nazanin" pitchFamily="2" charset="-78"/>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534400" cy="2773362"/>
          </a:xfrm>
        </p:spPr>
        <p:txBody>
          <a:bodyPr anchor="t">
            <a:normAutofit fontScale="90000"/>
          </a:bodyPr>
          <a:lstStyle/>
          <a:p>
            <a:pPr lvl="0" algn="r" rtl="1"/>
            <a:r>
              <a:rPr lang="fa-IR" sz="2400" b="1" dirty="0" smtClean="0">
                <a:solidFill>
                  <a:schemeClr val="accent3">
                    <a:lumMod val="50000"/>
                  </a:schemeClr>
                </a:solidFill>
                <a:cs typeface="B Nazanin" pitchFamily="2" charset="-78"/>
              </a:rPr>
              <a:t>2. </a:t>
            </a:r>
            <a:r>
              <a:rPr lang="ar-SA" sz="2400" b="1" dirty="0" smtClean="0">
                <a:solidFill>
                  <a:schemeClr val="accent3">
                    <a:lumMod val="50000"/>
                  </a:schemeClr>
                </a:solidFill>
                <a:cs typeface="B Nazanin" pitchFamily="2" charset="-78"/>
              </a:rPr>
              <a:t>درصد پیشرفت وزنی</a:t>
            </a:r>
            <a:r>
              <a:rPr lang="en-US" sz="2400" b="1" dirty="0" smtClean="0">
                <a:solidFill>
                  <a:schemeClr val="tx1"/>
                </a:solidFill>
                <a:cs typeface="B Nazanin" pitchFamily="2" charset="-78"/>
              </a:rPr>
              <a:t/>
            </a:r>
            <a:br>
              <a:rPr lang="en-US" sz="2400" b="1" dirty="0" smtClean="0">
                <a:solidFill>
                  <a:schemeClr val="tx1"/>
                </a:solidFill>
                <a:cs typeface="B Nazanin" pitchFamily="2" charset="-78"/>
              </a:rPr>
            </a:br>
            <a:r>
              <a:rPr lang="ar-SA" sz="2400" b="1" dirty="0" smtClean="0">
                <a:solidFill>
                  <a:schemeClr val="tx1"/>
                </a:solidFill>
                <a:cs typeface="B Nazanin" pitchFamily="2" charset="-78"/>
              </a:rPr>
              <a:t>وزن فعالیت: </a:t>
            </a:r>
            <a:r>
              <a:rPr lang="ar-SA" sz="2000" b="1" dirty="0" smtClean="0">
                <a:solidFill>
                  <a:schemeClr val="tx1"/>
                </a:solidFill>
                <a:cs typeface="B Nazanin" pitchFamily="2" charset="-78"/>
              </a:rPr>
              <a:t>نسبت اهمیت یک فعالیت نسبت به فعالیت های دیگر.</a:t>
            </a:r>
            <a:r>
              <a:rPr lang="en-US" sz="2400" b="1" dirty="0" smtClean="0">
                <a:solidFill>
                  <a:schemeClr val="tx1"/>
                </a:solidFill>
                <a:cs typeface="B Nazanin" pitchFamily="2" charset="-78"/>
              </a:rPr>
              <a:t/>
            </a:r>
            <a:br>
              <a:rPr lang="en-US" sz="2400" b="1" dirty="0" smtClean="0">
                <a:solidFill>
                  <a:schemeClr val="tx1"/>
                </a:solidFill>
                <a:cs typeface="B Nazanin" pitchFamily="2" charset="-78"/>
              </a:rPr>
            </a:br>
            <a:r>
              <a:rPr lang="ar-SA" sz="2400" b="1" dirty="0" smtClean="0">
                <a:solidFill>
                  <a:schemeClr val="tx1"/>
                </a:solidFill>
                <a:cs typeface="B Nazanin" pitchFamily="2" charset="-78"/>
              </a:rPr>
              <a:t> </a:t>
            </a:r>
            <a:r>
              <a:rPr lang="fa-IR" sz="2000" b="1" dirty="0" smtClean="0">
                <a:solidFill>
                  <a:schemeClr val="tx1"/>
                </a:solidFill>
                <a:cs typeface="B Nazanin" pitchFamily="2" charset="-78"/>
              </a:rPr>
              <a:t>- </a:t>
            </a:r>
            <a:r>
              <a:rPr lang="ar-SA" sz="2000" b="1" dirty="0" smtClean="0">
                <a:solidFill>
                  <a:schemeClr val="tx1"/>
                </a:solidFill>
                <a:cs typeface="B Nazanin" pitchFamily="2" charset="-78"/>
              </a:rPr>
              <a:t>براساس حجم فعالیت محاسبه می شود.(نفر-ساعت)</a:t>
            </a:r>
            <a:r>
              <a:rPr lang="en-US" sz="2000" b="1" dirty="0" smtClean="0">
                <a:solidFill>
                  <a:schemeClr val="tx1"/>
                </a:solidFill>
                <a:cs typeface="B Nazanin" pitchFamily="2" charset="-78"/>
              </a:rPr>
              <a:t/>
            </a:r>
            <a:br>
              <a:rPr lang="en-US" sz="2000" b="1" dirty="0" smtClean="0">
                <a:solidFill>
                  <a:schemeClr val="tx1"/>
                </a:solidFill>
                <a:cs typeface="B Nazanin" pitchFamily="2" charset="-78"/>
              </a:rPr>
            </a:br>
            <a:r>
              <a:rPr lang="fa-IR" sz="2000" b="1" dirty="0" smtClean="0">
                <a:solidFill>
                  <a:schemeClr val="tx1"/>
                </a:solidFill>
                <a:cs typeface="B Nazanin" pitchFamily="2" charset="-78"/>
              </a:rPr>
              <a:t>- </a:t>
            </a:r>
            <a:r>
              <a:rPr lang="ar-SA" sz="2000" b="1" dirty="0" smtClean="0">
                <a:solidFill>
                  <a:schemeClr val="tx1"/>
                </a:solidFill>
                <a:cs typeface="B Nazanin" pitchFamily="2" charset="-78"/>
              </a:rPr>
              <a:t>براساس هزینه فعالیت محاسبه می شود.</a:t>
            </a:r>
            <a:r>
              <a:rPr lang="en-US" sz="2400" b="1" dirty="0" smtClean="0">
                <a:solidFill>
                  <a:schemeClr val="tx1"/>
                </a:solidFill>
                <a:cs typeface="B Nazanin" pitchFamily="2" charset="-78"/>
              </a:rPr>
              <a:t/>
            </a:r>
            <a:br>
              <a:rPr lang="en-US" sz="2400" b="1" dirty="0" smtClean="0">
                <a:solidFill>
                  <a:schemeClr val="tx1"/>
                </a:solidFill>
                <a:cs typeface="B Nazanin" pitchFamily="2" charset="-78"/>
              </a:rPr>
            </a:br>
            <a:r>
              <a:rPr lang="ar-SA" sz="2200" b="1" dirty="0" smtClean="0">
                <a:solidFill>
                  <a:schemeClr val="tx1"/>
                </a:solidFill>
                <a:cs typeface="B Nazanin" pitchFamily="2" charset="-78"/>
              </a:rPr>
              <a:t>پیش فرض </a:t>
            </a:r>
            <a:r>
              <a:rPr lang="en-US" sz="2200" b="1" dirty="0" smtClean="0">
                <a:solidFill>
                  <a:schemeClr val="tx1"/>
                </a:solidFill>
                <a:cs typeface="B Nazanin" pitchFamily="2" charset="-78"/>
              </a:rPr>
              <a:t>MSP</a:t>
            </a:r>
            <a:r>
              <a:rPr lang="fa-IR" sz="2200" b="1" dirty="0" smtClean="0">
                <a:solidFill>
                  <a:schemeClr val="tx1"/>
                </a:solidFill>
                <a:cs typeface="B Nazanin" pitchFamily="2" charset="-78"/>
              </a:rPr>
              <a:t> اختصاص دادن وزن برحسب زمان است. یعنی وزن هر فعالیت برابر زمان آن تقسیم بر مجموع زمان ها است.</a:t>
            </a:r>
            <a:r>
              <a:rPr lang="en-US" sz="2400" b="1" dirty="0" smtClean="0">
                <a:solidFill>
                  <a:schemeClr val="tx1"/>
                </a:solidFill>
                <a:cs typeface="B Nazanin" pitchFamily="2" charset="-78"/>
              </a:rPr>
              <a:t/>
            </a:r>
            <a:br>
              <a:rPr lang="en-US" sz="2400" b="1" dirty="0" smtClean="0">
                <a:solidFill>
                  <a:schemeClr val="tx1"/>
                </a:solidFill>
                <a:cs typeface="B Nazanin" pitchFamily="2" charset="-78"/>
              </a:rPr>
            </a:br>
            <a:r>
              <a:rPr lang="fa-IR" sz="2200" b="1" dirty="0" smtClean="0">
                <a:solidFill>
                  <a:schemeClr val="accent3">
                    <a:lumMod val="50000"/>
                  </a:schemeClr>
                </a:solidFill>
                <a:cs typeface="B Nazanin" pitchFamily="2" charset="-78"/>
              </a:rPr>
              <a:t>3. تهیه کردن منحنی </a:t>
            </a:r>
            <a:r>
              <a:rPr lang="en-US" sz="2200" b="1" dirty="0" smtClean="0">
                <a:solidFill>
                  <a:schemeClr val="accent3">
                    <a:lumMod val="50000"/>
                  </a:schemeClr>
                </a:solidFill>
                <a:cs typeface="B Nazanin" pitchFamily="2" charset="-78"/>
              </a:rPr>
              <a:t>S</a:t>
            </a:r>
            <a:r>
              <a:rPr lang="fa-IR" sz="2200" b="1" dirty="0" smtClean="0">
                <a:solidFill>
                  <a:schemeClr val="accent3">
                    <a:lumMod val="50000"/>
                  </a:schemeClr>
                </a:solidFill>
                <a:cs typeface="B Nazanin" pitchFamily="2" charset="-78"/>
              </a:rPr>
              <a:t> برای برنامه ، عملکرد و پیش بینی.</a:t>
            </a:r>
            <a:r>
              <a:rPr lang="en-US" sz="2400" b="1" dirty="0" smtClean="0">
                <a:solidFill>
                  <a:schemeClr val="tx1"/>
                </a:solidFill>
                <a:cs typeface="B Nazanin" pitchFamily="2" charset="-78"/>
              </a:rPr>
              <a:t/>
            </a:r>
            <a:br>
              <a:rPr lang="en-US" sz="2400" b="1" dirty="0" smtClean="0">
                <a:solidFill>
                  <a:schemeClr val="tx1"/>
                </a:solidFill>
                <a:cs typeface="B Nazanin" pitchFamily="2" charset="-78"/>
              </a:rPr>
            </a:br>
            <a:endParaRPr lang="en-US" sz="2400" b="1" dirty="0">
              <a:solidFill>
                <a:schemeClr val="tx1"/>
              </a:solidFill>
              <a:cs typeface="B Nazanin" pitchFamily="2" charset="-78"/>
            </a:endParaRPr>
          </a:p>
        </p:txBody>
      </p:sp>
      <p:sp>
        <p:nvSpPr>
          <p:cNvPr id="4" name="TextBox 3"/>
          <p:cNvSpPr txBox="1"/>
          <p:nvPr/>
        </p:nvSpPr>
        <p:spPr>
          <a:xfrm>
            <a:off x="3048000" y="2819400"/>
            <a:ext cx="2362200" cy="830997"/>
          </a:xfrm>
          <a:prstGeom prst="rect">
            <a:avLst/>
          </a:prstGeom>
          <a:noFill/>
        </p:spPr>
        <p:txBody>
          <a:bodyPr wrap="square" rtlCol="0">
            <a:spAutoFit/>
          </a:bodyPr>
          <a:lstStyle/>
          <a:p>
            <a:pPr algn="r" rtl="1"/>
            <a:r>
              <a:rPr lang="fa-IR" sz="2400" b="1" u="sng" dirty="0" smtClean="0">
                <a:solidFill>
                  <a:schemeClr val="accent2">
                    <a:lumMod val="50000"/>
                  </a:schemeClr>
                </a:solidFill>
                <a:cs typeface="B Nazanin" pitchFamily="2" charset="-78"/>
              </a:rPr>
              <a:t>آنالیز ارزش افزوده:</a:t>
            </a:r>
            <a:endParaRPr lang="en-US" sz="2400" b="1" dirty="0" smtClean="0">
              <a:solidFill>
                <a:schemeClr val="accent2">
                  <a:lumMod val="50000"/>
                </a:schemeClr>
              </a:solidFill>
              <a:cs typeface="B Nazanin" pitchFamily="2" charset="-78"/>
            </a:endParaRPr>
          </a:p>
          <a:p>
            <a:pPr algn="r" rtl="1"/>
            <a:endParaRPr lang="en-US" sz="2400" b="1" dirty="0">
              <a:solidFill>
                <a:schemeClr val="accent2">
                  <a:lumMod val="50000"/>
                </a:schemeClr>
              </a:solidFill>
              <a:cs typeface="B Nazanin" pitchFamily="2" charset="-78"/>
            </a:endParaRPr>
          </a:p>
        </p:txBody>
      </p:sp>
      <p:sp>
        <p:nvSpPr>
          <p:cNvPr id="5" name="TextBox 4"/>
          <p:cNvSpPr txBox="1"/>
          <p:nvPr/>
        </p:nvSpPr>
        <p:spPr>
          <a:xfrm>
            <a:off x="0" y="3276600"/>
            <a:ext cx="8458200" cy="2492990"/>
          </a:xfrm>
          <a:prstGeom prst="rect">
            <a:avLst/>
          </a:prstGeom>
          <a:noFill/>
        </p:spPr>
        <p:txBody>
          <a:bodyPr wrap="square" rtlCol="0">
            <a:spAutoFit/>
          </a:bodyPr>
          <a:lstStyle/>
          <a:p>
            <a:pPr algn="r" rtl="1"/>
            <a:r>
              <a:rPr lang="fa-IR" b="1" dirty="0" smtClean="0">
                <a:cs typeface="B Nazanin" pitchFamily="2" charset="-78"/>
              </a:rPr>
              <a:t>این آنالیز که مورد توجه قرار گرفته است می طلبد شما با آن آشنا باشید، پیشرفت ها صرفاً هزینه های یا فیزیکی نیست برای مقایسه این دو  نوع پیشرفت از ارزش افزوده استفاده میکنیم.</a:t>
            </a:r>
            <a:endParaRPr lang="en-US" dirty="0" smtClean="0">
              <a:cs typeface="B Nazanin" pitchFamily="2" charset="-78"/>
            </a:endParaRPr>
          </a:p>
          <a:p>
            <a:pPr algn="ctr" rtl="1"/>
            <a:r>
              <a:rPr lang="fa-IR" sz="2000" b="1" dirty="0" smtClean="0">
                <a:solidFill>
                  <a:schemeClr val="accent3">
                    <a:lumMod val="50000"/>
                  </a:schemeClr>
                </a:solidFill>
                <a:cs typeface="B Nazanin" pitchFamily="2" charset="-78"/>
              </a:rPr>
              <a:t>3 ارزش کلیدی در این روش:</a:t>
            </a:r>
            <a:endParaRPr lang="en-US" sz="2000" dirty="0" smtClean="0">
              <a:solidFill>
                <a:schemeClr val="accent3">
                  <a:lumMod val="50000"/>
                </a:schemeClr>
              </a:solidFill>
              <a:cs typeface="B Nazanin" pitchFamily="2" charset="-78"/>
            </a:endParaRPr>
          </a:p>
          <a:p>
            <a:pPr lvl="0" algn="r" rtl="1"/>
            <a:r>
              <a:rPr lang="fa-IR" b="1" dirty="0" smtClean="0">
                <a:cs typeface="B Nazanin" pitchFamily="2" charset="-78"/>
              </a:rPr>
              <a:t>بودجه ، یا بودجه کارها بر اساس زمانبندی </a:t>
            </a:r>
            <a:r>
              <a:rPr lang="fa-IR" sz="1400" b="1" dirty="0" smtClean="0">
                <a:cs typeface="B Nazanin" pitchFamily="2" charset="-78"/>
              </a:rPr>
              <a:t>(</a:t>
            </a:r>
            <a:r>
              <a:rPr lang="en-US" sz="1400" b="1" dirty="0" smtClean="0">
                <a:cs typeface="B Nazanin" pitchFamily="2" charset="-78"/>
              </a:rPr>
              <a:t>BCWS-BUDGETED COST FOR WORK SCHEDULE</a:t>
            </a:r>
            <a:r>
              <a:rPr lang="fa-IR" sz="1400" b="1" dirty="0" smtClean="0">
                <a:cs typeface="B Nazanin" pitchFamily="2" charset="-78"/>
              </a:rPr>
              <a:t>) </a:t>
            </a:r>
            <a:endParaRPr lang="en-US" dirty="0" smtClean="0">
              <a:cs typeface="B Nazanin" pitchFamily="2" charset="-78"/>
            </a:endParaRPr>
          </a:p>
          <a:p>
            <a:pPr lvl="0" algn="r" rtl="1"/>
            <a:r>
              <a:rPr lang="fa-IR" b="1" dirty="0" smtClean="0">
                <a:cs typeface="B Nazanin" pitchFamily="2" charset="-78"/>
              </a:rPr>
              <a:t>هزینه واقعی- هزینه واقعی کارهائی که انجام شده اند. </a:t>
            </a:r>
            <a:r>
              <a:rPr lang="fa-IR" sz="1400" b="1" dirty="0" smtClean="0">
                <a:cs typeface="B Nazanin" pitchFamily="2" charset="-78"/>
              </a:rPr>
              <a:t>(</a:t>
            </a:r>
            <a:r>
              <a:rPr lang="en-US" sz="1400" b="1" dirty="0" smtClean="0">
                <a:cs typeface="B Nazanin" pitchFamily="2" charset="-78"/>
              </a:rPr>
              <a:t>ACWS-Actual COST FOR WORK SCHEDULE</a:t>
            </a:r>
            <a:r>
              <a:rPr lang="fa-IR" sz="1400" b="1" dirty="0" smtClean="0">
                <a:cs typeface="B Nazanin" pitchFamily="2" charset="-78"/>
              </a:rPr>
              <a:t>)</a:t>
            </a:r>
            <a:endParaRPr lang="en-US" dirty="0" smtClean="0">
              <a:cs typeface="B Nazanin" pitchFamily="2" charset="-78"/>
            </a:endParaRPr>
          </a:p>
          <a:p>
            <a:pPr lvl="0" algn="r" rtl="1"/>
            <a:r>
              <a:rPr lang="fa-IR" b="1" dirty="0" smtClean="0">
                <a:cs typeface="B Nazanin" pitchFamily="2" charset="-78"/>
              </a:rPr>
              <a:t>ارزش افزوده ، هزینه بودجه کارهایی که انجام شده اند. </a:t>
            </a:r>
            <a:r>
              <a:rPr lang="fa-IR" sz="1400" b="1" dirty="0" smtClean="0">
                <a:cs typeface="B Nazanin" pitchFamily="2" charset="-78"/>
              </a:rPr>
              <a:t>(</a:t>
            </a:r>
            <a:r>
              <a:rPr lang="en-US" sz="1400" b="1" dirty="0" smtClean="0">
                <a:cs typeface="B Nazanin" pitchFamily="2" charset="-78"/>
              </a:rPr>
              <a:t>BCWP-BUDGETED COST FOR WORK PERFORMED=(EARNED VALUE)</a:t>
            </a:r>
            <a:r>
              <a:rPr lang="fa-IR" sz="1400" b="1" dirty="0" smtClean="0">
                <a:cs typeface="B Nazanin" pitchFamily="2" charset="-78"/>
              </a:rPr>
              <a:t>)</a:t>
            </a:r>
            <a:endParaRPr lang="en-US" dirty="0" smtClean="0">
              <a:cs typeface="B Nazanin" pitchFamily="2" charset="-78"/>
            </a:endParaRPr>
          </a:p>
          <a:p>
            <a:pPr algn="r"/>
            <a:endParaRPr lang="en-US" dirty="0">
              <a:cs typeface="B Nazanin" pitchFamily="2" charset="-78"/>
            </a:endParaRPr>
          </a:p>
        </p:txBody>
      </p:sp>
      <p:sp>
        <p:nvSpPr>
          <p:cNvPr id="6" name="Title 1"/>
          <p:cNvSpPr txBox="1">
            <a:spLocks/>
          </p:cNvSpPr>
          <p:nvPr/>
        </p:nvSpPr>
        <p:spPr>
          <a:xfrm>
            <a:off x="76200" y="5257800"/>
            <a:ext cx="7696200" cy="1630362"/>
          </a:xfrm>
          <a:prstGeom prst="rect">
            <a:avLst/>
          </a:prstGeom>
        </p:spPr>
        <p:txBody>
          <a:bodyPr vert="horz"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1800" b="1" i="0" u="none" strike="noStrike" kern="1200" cap="small" spc="0" normalizeH="0" baseline="0" noProof="0" dirty="0" smtClean="0">
                <a:ln>
                  <a:noFill/>
                </a:ln>
                <a:solidFill>
                  <a:schemeClr val="tx1"/>
                </a:solidFill>
                <a:effectLst/>
                <a:uLnTx/>
                <a:uFillTx/>
                <a:latin typeface="+mj-lt"/>
                <a:ea typeface="+mj-ea"/>
                <a:cs typeface="B Nazanin" pitchFamily="2" charset="-78"/>
              </a:rPr>
              <a:t>BCWP</a:t>
            </a:r>
            <a:r>
              <a:rPr kumimoji="0" lang="fa-IR" sz="1400" b="1" i="0" u="none" strike="noStrike" kern="1200" cap="small" spc="0" normalizeH="0" baseline="0" noProof="0" dirty="0" smtClean="0">
                <a:ln>
                  <a:noFill/>
                </a:ln>
                <a:solidFill>
                  <a:schemeClr val="tx1"/>
                </a:solidFill>
                <a:effectLst/>
                <a:uLnTx/>
                <a:uFillTx/>
                <a:latin typeface="+mj-lt"/>
                <a:ea typeface="+mj-ea"/>
                <a:cs typeface="B Nazanin" pitchFamily="2" charset="-78"/>
              </a:rPr>
              <a:t>:  </a:t>
            </a:r>
            <a:r>
              <a:rPr kumimoji="0" lang="en-US" sz="1400" b="1" i="0" u="none" strike="noStrike" kern="1200" cap="small" spc="0" normalizeH="0" baseline="0" noProof="0" dirty="0" smtClean="0">
                <a:ln>
                  <a:noFill/>
                </a:ln>
                <a:solidFill>
                  <a:schemeClr val="tx1"/>
                </a:solidFill>
                <a:effectLst/>
                <a:uLnTx/>
                <a:uFillTx/>
                <a:latin typeface="+mj-lt"/>
                <a:ea typeface="+mj-ea"/>
                <a:cs typeface="B Nazanin" pitchFamily="2" charset="-78"/>
              </a:rPr>
              <a:t>BUDGETED COST FOR WORK PERFORMED</a:t>
            </a:r>
            <a:r>
              <a:rPr kumimoji="0" lang="en-US" sz="1800" b="1" i="0" u="none" strike="noStrike" kern="1200" cap="small" spc="0" normalizeH="0" baseline="0" noProof="0" dirty="0" smtClean="0">
                <a:ln>
                  <a:noFill/>
                </a:ln>
                <a:solidFill>
                  <a:schemeClr val="tx1"/>
                </a:solidFill>
                <a:effectLst/>
                <a:uLnTx/>
                <a:uFillTx/>
                <a:latin typeface="+mj-lt"/>
                <a:ea typeface="+mj-ea"/>
                <a:cs typeface="B Nazanin" pitchFamily="2" charset="-78"/>
              </a:rPr>
              <a:t/>
            </a:r>
            <a:br>
              <a:rPr kumimoji="0" lang="en-US" sz="1800" b="1" i="0" u="none" strike="noStrike" kern="1200" cap="small" spc="0" normalizeH="0" baseline="0" noProof="0" dirty="0" smtClean="0">
                <a:ln>
                  <a:noFill/>
                </a:ln>
                <a:solidFill>
                  <a:schemeClr val="tx1"/>
                </a:solidFill>
                <a:effectLst/>
                <a:uLnTx/>
                <a:uFillTx/>
                <a:latin typeface="+mj-lt"/>
                <a:ea typeface="+mj-ea"/>
                <a:cs typeface="B Nazanin" pitchFamily="2" charset="-78"/>
              </a:rPr>
            </a:br>
            <a:r>
              <a:rPr kumimoji="0" lang="en-US" sz="1800" b="1" i="0" u="none" strike="noStrike" kern="1200" cap="small" spc="0" normalizeH="0" baseline="0" noProof="0" dirty="0" smtClean="0">
                <a:ln>
                  <a:noFill/>
                </a:ln>
                <a:solidFill>
                  <a:schemeClr val="tx1"/>
                </a:solidFill>
                <a:effectLst/>
                <a:uLnTx/>
                <a:uFillTx/>
                <a:latin typeface="+mj-lt"/>
                <a:ea typeface="+mj-ea"/>
                <a:cs typeface="B Nazanin" pitchFamily="2" charset="-78"/>
              </a:rPr>
              <a:t>ACWP</a:t>
            </a:r>
            <a:r>
              <a:rPr kumimoji="0" lang="fa-IR" sz="1600" b="1" i="0" u="none" strike="noStrike" kern="1200" cap="small" spc="0" normalizeH="0" baseline="0" noProof="0" dirty="0" smtClean="0">
                <a:ln>
                  <a:noFill/>
                </a:ln>
                <a:solidFill>
                  <a:schemeClr val="tx1"/>
                </a:solidFill>
                <a:effectLst/>
                <a:uLnTx/>
                <a:uFillTx/>
                <a:latin typeface="+mj-lt"/>
                <a:ea typeface="+mj-ea"/>
                <a:cs typeface="B Nazanin" pitchFamily="2" charset="-78"/>
              </a:rPr>
              <a:t>: </a:t>
            </a:r>
            <a:r>
              <a:rPr kumimoji="0" lang="en-US" sz="1600" b="1" i="0" u="none" strike="noStrike" kern="1200" cap="small" spc="0" normalizeH="0" baseline="0" noProof="0" dirty="0" smtClean="0">
                <a:ln>
                  <a:noFill/>
                </a:ln>
                <a:solidFill>
                  <a:schemeClr val="tx1"/>
                </a:solidFill>
                <a:effectLst/>
                <a:uLnTx/>
                <a:uFillTx/>
                <a:latin typeface="+mj-lt"/>
                <a:ea typeface="+mj-ea"/>
                <a:cs typeface="B Nazanin" pitchFamily="2" charset="-78"/>
              </a:rPr>
              <a:t>Actual COST FOR WORK PERFORMED </a:t>
            </a:r>
            <a:r>
              <a:rPr kumimoji="0" lang="en-US" sz="1800" b="1" i="0" u="none" strike="noStrike" kern="1200" cap="small" spc="0" normalizeH="0" baseline="0" noProof="0" dirty="0" smtClean="0">
                <a:ln>
                  <a:noFill/>
                </a:ln>
                <a:solidFill>
                  <a:schemeClr val="tx1"/>
                </a:solidFill>
                <a:effectLst/>
                <a:uLnTx/>
                <a:uFillTx/>
                <a:latin typeface="+mj-lt"/>
                <a:ea typeface="+mj-ea"/>
                <a:cs typeface="B Nazanin" pitchFamily="2" charset="-78"/>
              </a:rPr>
              <a:t/>
            </a:r>
            <a:br>
              <a:rPr kumimoji="0" lang="en-US" sz="1800" b="1" i="0" u="none" strike="noStrike" kern="1200" cap="small" spc="0" normalizeH="0" baseline="0" noProof="0" dirty="0" smtClean="0">
                <a:ln>
                  <a:noFill/>
                </a:ln>
                <a:solidFill>
                  <a:schemeClr val="tx1"/>
                </a:solidFill>
                <a:effectLst/>
                <a:uLnTx/>
                <a:uFillTx/>
                <a:latin typeface="+mj-lt"/>
                <a:ea typeface="+mj-ea"/>
                <a:cs typeface="B Nazanin" pitchFamily="2" charset="-78"/>
              </a:rPr>
            </a:br>
            <a:r>
              <a:rPr kumimoji="0" lang="en-US" sz="1800" b="1" i="0" u="none" strike="noStrike" kern="1200" cap="small" spc="0" normalizeH="0" baseline="0" noProof="0" dirty="0" smtClean="0">
                <a:ln>
                  <a:noFill/>
                </a:ln>
                <a:solidFill>
                  <a:schemeClr val="tx1"/>
                </a:solidFill>
                <a:effectLst/>
                <a:uLnTx/>
                <a:uFillTx/>
                <a:latin typeface="+mj-lt"/>
                <a:ea typeface="+mj-ea"/>
                <a:cs typeface="B Nazanin" pitchFamily="2" charset="-78"/>
              </a:rPr>
              <a:t>BCWS</a:t>
            </a:r>
            <a:r>
              <a:rPr kumimoji="0" lang="fa-IR" sz="1400" b="1" i="0" u="none" strike="noStrike" kern="1200" cap="small" spc="0" normalizeH="0" baseline="0" noProof="0" dirty="0" smtClean="0">
                <a:ln>
                  <a:noFill/>
                </a:ln>
                <a:solidFill>
                  <a:schemeClr val="tx1"/>
                </a:solidFill>
                <a:effectLst/>
                <a:uLnTx/>
                <a:uFillTx/>
                <a:latin typeface="+mj-lt"/>
                <a:ea typeface="+mj-ea"/>
                <a:cs typeface="B Nazanin" pitchFamily="2" charset="-78"/>
              </a:rPr>
              <a:t>: </a:t>
            </a:r>
            <a:r>
              <a:rPr kumimoji="0" lang="en-US" sz="1400" b="1" i="0" u="none" strike="noStrike" kern="1200" cap="small" spc="0" normalizeH="0" baseline="0" noProof="0" dirty="0" smtClean="0">
                <a:ln>
                  <a:noFill/>
                </a:ln>
                <a:solidFill>
                  <a:schemeClr val="tx1"/>
                </a:solidFill>
                <a:effectLst/>
                <a:uLnTx/>
                <a:uFillTx/>
                <a:latin typeface="+mj-lt"/>
                <a:ea typeface="+mj-ea"/>
                <a:cs typeface="B Nazanin" pitchFamily="2" charset="-78"/>
              </a:rPr>
              <a:t>BUDGETED COST FOR WORK SCHEDULE</a:t>
            </a:r>
            <a:r>
              <a:rPr kumimoji="0" lang="en-US" sz="1800" b="1" i="0" u="none" strike="noStrike" kern="1200" cap="small" spc="0" normalizeH="0" baseline="0" noProof="0" dirty="0" smtClean="0">
                <a:ln>
                  <a:noFill/>
                </a:ln>
                <a:solidFill>
                  <a:schemeClr val="tx1"/>
                </a:solidFill>
                <a:effectLst/>
                <a:uLnTx/>
                <a:uFillTx/>
                <a:latin typeface="+mj-lt"/>
                <a:ea typeface="+mj-ea"/>
                <a:cs typeface="B Nazanin" pitchFamily="2" charset="-78"/>
              </a:rPr>
              <a:t/>
            </a:r>
            <a:br>
              <a:rPr kumimoji="0" lang="en-US" sz="1800" b="1" i="0" u="none" strike="noStrike" kern="1200" cap="small" spc="0" normalizeH="0" baseline="0" noProof="0" dirty="0" smtClean="0">
                <a:ln>
                  <a:noFill/>
                </a:ln>
                <a:solidFill>
                  <a:schemeClr val="tx1"/>
                </a:solidFill>
                <a:effectLst/>
                <a:uLnTx/>
                <a:uFillTx/>
                <a:latin typeface="+mj-lt"/>
                <a:ea typeface="+mj-ea"/>
                <a:cs typeface="B Nazanin" pitchFamily="2" charset="-78"/>
              </a:rPr>
            </a:br>
            <a:r>
              <a:rPr kumimoji="0" lang="fa-IR" sz="1800" b="1" i="0" u="none" strike="noStrike" kern="1200" cap="small" spc="0" normalizeH="0" baseline="0" noProof="0" dirty="0" smtClean="0">
                <a:ln>
                  <a:noFill/>
                </a:ln>
                <a:solidFill>
                  <a:schemeClr val="tx1"/>
                </a:solidFill>
                <a:effectLst/>
                <a:uLnTx/>
                <a:uFillTx/>
                <a:latin typeface="+mj-lt"/>
                <a:ea typeface="+mj-ea"/>
                <a:cs typeface="B Nazanin" pitchFamily="2" charset="-78"/>
              </a:rPr>
              <a:t> کارهائی که تاکنون انجام شده ارزشش مثلاً</a:t>
            </a:r>
            <a:r>
              <a:rPr kumimoji="0" lang="en-US" sz="1800" b="1" i="0" u="none" strike="noStrike" kern="1200" cap="small" spc="0" normalizeH="0" baseline="0" noProof="0" dirty="0" smtClean="0">
                <a:ln>
                  <a:noFill/>
                </a:ln>
                <a:solidFill>
                  <a:schemeClr val="tx1"/>
                </a:solidFill>
                <a:effectLst/>
                <a:uLnTx/>
                <a:uFillTx/>
                <a:latin typeface="+mj-lt"/>
                <a:ea typeface="+mj-ea"/>
                <a:cs typeface="B Nazanin" pitchFamily="2" charset="-78"/>
              </a:rPr>
              <a:t>P</a:t>
            </a:r>
            <a:r>
              <a:rPr kumimoji="0" lang="fa-IR" sz="1800" b="1" i="0" u="none" strike="noStrike" kern="1200" cap="small" spc="0" normalizeH="0" baseline="0" noProof="0" dirty="0" smtClean="0">
                <a:ln>
                  <a:noFill/>
                </a:ln>
                <a:solidFill>
                  <a:schemeClr val="tx1"/>
                </a:solidFill>
                <a:effectLst/>
                <a:uLnTx/>
                <a:uFillTx/>
                <a:latin typeface="+mj-lt"/>
                <a:ea typeface="+mj-ea"/>
                <a:cs typeface="B Nazanin" pitchFamily="2" charset="-78"/>
              </a:rPr>
              <a:t>میباشد.</a:t>
            </a:r>
            <a:r>
              <a:rPr kumimoji="0" lang="en-US" sz="1800" b="1" i="0" u="none" strike="noStrike" kern="1200" cap="small" spc="0" normalizeH="0" baseline="0" noProof="0" dirty="0" smtClean="0">
                <a:ln>
                  <a:noFill/>
                </a:ln>
                <a:solidFill>
                  <a:schemeClr val="tx1"/>
                </a:solidFill>
                <a:effectLst/>
                <a:uLnTx/>
                <a:uFillTx/>
                <a:latin typeface="+mj-lt"/>
                <a:ea typeface="+mj-ea"/>
                <a:cs typeface="B Nazanin" pitchFamily="2" charset="-78"/>
              </a:rPr>
              <a:t/>
            </a:r>
            <a:br>
              <a:rPr kumimoji="0" lang="en-US" sz="1800" b="1" i="0" u="none" strike="noStrike" kern="1200" cap="small" spc="0" normalizeH="0" baseline="0" noProof="0" dirty="0" smtClean="0">
                <a:ln>
                  <a:noFill/>
                </a:ln>
                <a:solidFill>
                  <a:schemeClr val="tx1"/>
                </a:solidFill>
                <a:effectLst/>
                <a:uLnTx/>
                <a:uFillTx/>
                <a:latin typeface="+mj-lt"/>
                <a:ea typeface="+mj-ea"/>
                <a:cs typeface="B Nazanin" pitchFamily="2" charset="-78"/>
              </a:rPr>
            </a:br>
            <a:endParaRPr kumimoji="0" lang="en-US" sz="1800" b="1" i="0" u="none" strike="noStrike" kern="1200" cap="small" spc="0" normalizeH="0" baseline="0" noProof="0" dirty="0">
              <a:ln>
                <a:noFill/>
              </a:ln>
              <a:solidFill>
                <a:schemeClr val="tx1"/>
              </a:solidFill>
              <a:effectLst/>
              <a:uLnTx/>
              <a:uFillTx/>
              <a:latin typeface="+mj-lt"/>
              <a:ea typeface="+mj-ea"/>
              <a:cs typeface="B Nazanin" pitchFamily="2" charset="-78"/>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p:nvPr/>
        </p:nvPicPr>
        <p:blipFill>
          <a:blip r:embed="rId2" cstate="print"/>
          <a:srcRect/>
          <a:stretch>
            <a:fillRect/>
          </a:stretch>
        </p:blipFill>
        <p:spPr bwMode="auto">
          <a:xfrm>
            <a:off x="228600" y="5486400"/>
            <a:ext cx="3581400" cy="914400"/>
          </a:xfrm>
          <a:prstGeom prst="rect">
            <a:avLst/>
          </a:prstGeom>
          <a:noFill/>
          <a:ln w="9525">
            <a:noFill/>
            <a:miter lim="800000"/>
            <a:headEnd/>
            <a:tailEnd/>
          </a:ln>
        </p:spPr>
      </p:pic>
      <p:sp>
        <p:nvSpPr>
          <p:cNvPr id="5" name="Title 4"/>
          <p:cNvSpPr>
            <a:spLocks noGrp="1"/>
          </p:cNvSpPr>
          <p:nvPr>
            <p:ph type="title"/>
          </p:nvPr>
        </p:nvSpPr>
        <p:spPr>
          <a:xfrm>
            <a:off x="152400" y="152400"/>
            <a:ext cx="8686800" cy="5715000"/>
          </a:xfrm>
        </p:spPr>
        <p:txBody>
          <a:bodyPr>
            <a:noAutofit/>
          </a:bodyPr>
          <a:lstStyle/>
          <a:p>
            <a:r>
              <a:rPr lang="en-US" sz="1600" b="1" dirty="0" smtClean="0">
                <a:solidFill>
                  <a:schemeClr val="tx1"/>
                </a:solidFill>
                <a:cs typeface="B Nazanin" pitchFamily="2" charset="-78"/>
              </a:rPr>
              <a:t>CV: Cost Variance = BCWP - ACWP</a:t>
            </a:r>
            <a:r>
              <a:rPr lang="fa-IR" sz="1600" b="1" dirty="0" smtClean="0">
                <a:solidFill>
                  <a:schemeClr val="tx1"/>
                </a:solidFill>
                <a:cs typeface="B Nazanin" pitchFamily="2" charset="-78"/>
              </a:rPr>
              <a:t>      (چقدر می ارزیده است و چقدر خرج کرده ایم)                             </a:t>
            </a:r>
            <a:r>
              <a:rPr lang="en-US" sz="1600" b="1" dirty="0" smtClean="0">
                <a:solidFill>
                  <a:schemeClr val="tx1"/>
                </a:solidFill>
                <a:cs typeface="B Nazanin" pitchFamily="2" charset="-78"/>
              </a:rPr>
              <a:t/>
            </a:r>
            <a:br>
              <a:rPr lang="en-US" sz="1600" b="1" dirty="0" smtClean="0">
                <a:solidFill>
                  <a:schemeClr val="tx1"/>
                </a:solidFill>
                <a:cs typeface="B Nazanin" pitchFamily="2" charset="-78"/>
              </a:rPr>
            </a:br>
            <a:r>
              <a:rPr lang="en-US" sz="1600" b="1" dirty="0" smtClean="0">
                <a:solidFill>
                  <a:schemeClr val="tx1"/>
                </a:solidFill>
                <a:cs typeface="B Nazanin" pitchFamily="2" charset="-78"/>
              </a:rPr>
              <a:t>SV: Schedule Variance= BCWP – BCWS </a:t>
            </a:r>
            <a:r>
              <a:rPr lang="fa-IR" sz="1600" b="1" dirty="0" smtClean="0">
                <a:solidFill>
                  <a:schemeClr val="tx1"/>
                </a:solidFill>
                <a:cs typeface="B Nazanin" pitchFamily="2" charset="-78"/>
              </a:rPr>
              <a:t>            </a:t>
            </a:r>
            <a:r>
              <a:rPr lang="en-US" sz="1600" b="1" dirty="0" smtClean="0">
                <a:solidFill>
                  <a:schemeClr val="tx1"/>
                </a:solidFill>
                <a:cs typeface="B Nazanin" pitchFamily="2" charset="-78"/>
              </a:rPr>
              <a:t>    </a:t>
            </a:r>
            <a:r>
              <a:rPr lang="fa-IR" sz="1600" b="1" dirty="0" smtClean="0">
                <a:solidFill>
                  <a:schemeClr val="tx1"/>
                </a:solidFill>
                <a:cs typeface="B Nazanin" pitchFamily="2" charset="-78"/>
              </a:rPr>
              <a:t>    (تا این زمان از پروژه باید 50 $ انجام مشد اما 20$ می ارزد) </a:t>
            </a:r>
            <a:r>
              <a:rPr lang="en-US" sz="1600" b="1" dirty="0" smtClean="0">
                <a:solidFill>
                  <a:schemeClr val="tx1"/>
                </a:solidFill>
                <a:cs typeface="B Nazanin" pitchFamily="2" charset="-78"/>
              </a:rPr>
              <a:t/>
            </a:r>
            <a:br>
              <a:rPr lang="en-US" sz="1600" b="1" dirty="0" smtClean="0">
                <a:solidFill>
                  <a:schemeClr val="tx1"/>
                </a:solidFill>
                <a:cs typeface="B Nazanin" pitchFamily="2" charset="-78"/>
              </a:rPr>
            </a:br>
            <a:r>
              <a:rPr lang="en-US" sz="1600" b="1" dirty="0" smtClean="0">
                <a:solidFill>
                  <a:schemeClr val="tx1"/>
                </a:solidFill>
                <a:cs typeface="B Nazanin" pitchFamily="2" charset="-78"/>
              </a:rPr>
              <a:t>PV: Planned Value                                          </a:t>
            </a:r>
            <a:r>
              <a:rPr lang="fa-IR" sz="1600" b="1" dirty="0" smtClean="0">
                <a:solidFill>
                  <a:schemeClr val="tx1"/>
                </a:solidFill>
                <a:cs typeface="B Nazanin" pitchFamily="2" charset="-78"/>
              </a:rPr>
              <a:t>    </a:t>
            </a:r>
            <a:r>
              <a:rPr lang="en-US" sz="1600" b="1" dirty="0" smtClean="0">
                <a:solidFill>
                  <a:schemeClr val="tx1"/>
                </a:solidFill>
                <a:cs typeface="B Nazanin" pitchFamily="2" charset="-78"/>
              </a:rPr>
              <a:t>                                </a:t>
            </a:r>
            <a:r>
              <a:rPr lang="fa-IR" sz="1600" b="1" dirty="0" smtClean="0">
                <a:solidFill>
                  <a:schemeClr val="tx1"/>
                </a:solidFill>
                <a:cs typeface="B Nazanin" pitchFamily="2" charset="-78"/>
              </a:rPr>
              <a:t>       ارزش برنامه ریزی شده</a:t>
            </a:r>
            <a:r>
              <a:rPr lang="en-US" sz="1600" b="1" dirty="0" smtClean="0">
                <a:solidFill>
                  <a:schemeClr val="tx1"/>
                </a:solidFill>
                <a:cs typeface="B Nazanin" pitchFamily="2" charset="-78"/>
              </a:rPr>
              <a:t>  </a:t>
            </a:r>
            <a:br>
              <a:rPr lang="en-US" sz="1600" b="1" dirty="0" smtClean="0">
                <a:solidFill>
                  <a:schemeClr val="tx1"/>
                </a:solidFill>
                <a:cs typeface="B Nazanin" pitchFamily="2" charset="-78"/>
              </a:rPr>
            </a:br>
            <a:r>
              <a:rPr lang="en-US" sz="1600" b="1" dirty="0" smtClean="0">
                <a:solidFill>
                  <a:schemeClr val="tx1"/>
                </a:solidFill>
                <a:cs typeface="B Nazanin" pitchFamily="2" charset="-78"/>
              </a:rPr>
              <a:t>AC: Actual Cost                                              </a:t>
            </a:r>
            <a:r>
              <a:rPr lang="fa-IR" sz="1600" b="1" dirty="0" smtClean="0">
                <a:solidFill>
                  <a:schemeClr val="tx1"/>
                </a:solidFill>
                <a:cs typeface="B Nazanin" pitchFamily="2" charset="-78"/>
              </a:rPr>
              <a:t>             </a:t>
            </a:r>
            <a:r>
              <a:rPr lang="en-US" sz="1600" b="1" dirty="0" smtClean="0">
                <a:solidFill>
                  <a:schemeClr val="tx1"/>
                </a:solidFill>
                <a:cs typeface="B Nazanin" pitchFamily="2" charset="-78"/>
              </a:rPr>
              <a:t>                                       </a:t>
            </a:r>
            <a:r>
              <a:rPr lang="fa-IR" sz="1600" b="1" dirty="0" smtClean="0">
                <a:solidFill>
                  <a:schemeClr val="tx1"/>
                </a:solidFill>
                <a:cs typeface="B Nazanin" pitchFamily="2" charset="-78"/>
              </a:rPr>
              <a:t>هزینه واقعی</a:t>
            </a:r>
            <a:r>
              <a:rPr lang="en-US" sz="1600" b="1" dirty="0" smtClean="0">
                <a:solidFill>
                  <a:schemeClr val="tx1"/>
                </a:solidFill>
                <a:cs typeface="B Nazanin" pitchFamily="2" charset="-78"/>
              </a:rPr>
              <a:t/>
            </a:r>
            <a:br>
              <a:rPr lang="en-US" sz="1600" b="1" dirty="0" smtClean="0">
                <a:solidFill>
                  <a:schemeClr val="tx1"/>
                </a:solidFill>
                <a:cs typeface="B Nazanin" pitchFamily="2" charset="-78"/>
              </a:rPr>
            </a:br>
            <a:r>
              <a:rPr lang="en-US" sz="1600" b="1" dirty="0" smtClean="0">
                <a:solidFill>
                  <a:schemeClr val="tx1"/>
                </a:solidFill>
                <a:cs typeface="B Nazanin" pitchFamily="2" charset="-78"/>
              </a:rPr>
              <a:t>VAC = Variance at Completion                                </a:t>
            </a:r>
            <a:r>
              <a:rPr lang="ar-SA" sz="1600" b="1" dirty="0" smtClean="0">
                <a:solidFill>
                  <a:schemeClr val="tx1"/>
                </a:solidFill>
                <a:cs typeface="B Nazanin" pitchFamily="2" charset="-78"/>
              </a:rPr>
              <a:t>      </a:t>
            </a:r>
            <a:r>
              <a:rPr lang="en-US" sz="1600" b="1" dirty="0" smtClean="0">
                <a:solidFill>
                  <a:schemeClr val="tx1"/>
                </a:solidFill>
                <a:cs typeface="B Nazanin" pitchFamily="2" charset="-78"/>
              </a:rPr>
              <a:t>                     </a:t>
            </a:r>
            <a:r>
              <a:rPr lang="fa-IR" sz="1600" b="1" dirty="0" smtClean="0">
                <a:solidFill>
                  <a:schemeClr val="tx1"/>
                </a:solidFill>
                <a:cs typeface="B Nazanin" pitchFamily="2" charset="-78"/>
              </a:rPr>
              <a:t>   </a:t>
            </a:r>
            <a:r>
              <a:rPr lang="en-US" sz="1600" b="1" dirty="0" smtClean="0">
                <a:solidFill>
                  <a:schemeClr val="tx1"/>
                </a:solidFill>
                <a:cs typeface="B Nazanin" pitchFamily="2" charset="-78"/>
              </a:rPr>
              <a:t>     </a:t>
            </a:r>
            <a:r>
              <a:rPr lang="fa-IR" sz="1600" b="1" dirty="0" smtClean="0">
                <a:solidFill>
                  <a:schemeClr val="tx1"/>
                </a:solidFill>
                <a:cs typeface="B Nazanin" pitchFamily="2" charset="-78"/>
              </a:rPr>
              <a:t>واریانس تکمیل</a:t>
            </a:r>
            <a:r>
              <a:rPr lang="en-US" sz="1600" b="1" dirty="0" smtClean="0">
                <a:solidFill>
                  <a:schemeClr val="tx1"/>
                </a:solidFill>
                <a:cs typeface="B Nazanin" pitchFamily="2" charset="-78"/>
              </a:rPr>
              <a:t/>
            </a:r>
            <a:br>
              <a:rPr lang="en-US" sz="1600" b="1" dirty="0" smtClean="0">
                <a:solidFill>
                  <a:schemeClr val="tx1"/>
                </a:solidFill>
                <a:cs typeface="B Nazanin" pitchFamily="2" charset="-78"/>
              </a:rPr>
            </a:br>
            <a:r>
              <a:rPr lang="en-US" sz="1600" b="1" dirty="0" smtClean="0">
                <a:solidFill>
                  <a:schemeClr val="tx1"/>
                </a:solidFill>
                <a:cs typeface="B Nazanin" pitchFamily="2" charset="-78"/>
              </a:rPr>
              <a:t>TCPI = to - Complete Performance Index= (BAC - BCWP) / (BAC - ACWP) </a:t>
            </a:r>
            <a:r>
              <a:rPr lang="fa-IR" sz="1600" b="1" dirty="0" smtClean="0">
                <a:solidFill>
                  <a:schemeClr val="tx1"/>
                </a:solidFill>
                <a:cs typeface="B Nazanin" pitchFamily="2" charset="-78"/>
              </a:rPr>
              <a:t>شاخص عملکرد تکمیل</a:t>
            </a:r>
            <a:r>
              <a:rPr lang="en-US" sz="1600" b="1" dirty="0" smtClean="0">
                <a:solidFill>
                  <a:schemeClr val="tx1"/>
                </a:solidFill>
                <a:cs typeface="B Nazanin" pitchFamily="2" charset="-78"/>
              </a:rPr>
              <a:t/>
            </a:r>
            <a:br>
              <a:rPr lang="en-US" sz="1600" b="1" dirty="0" smtClean="0">
                <a:solidFill>
                  <a:schemeClr val="tx1"/>
                </a:solidFill>
                <a:cs typeface="B Nazanin" pitchFamily="2" charset="-78"/>
              </a:rPr>
            </a:br>
            <a:r>
              <a:rPr lang="en-US" sz="1600" b="1" dirty="0" smtClean="0">
                <a:solidFill>
                  <a:schemeClr val="tx1"/>
                </a:solidFill>
                <a:cs typeface="B Nazanin" pitchFamily="2" charset="-78"/>
              </a:rPr>
              <a:t>BAC: </a:t>
            </a:r>
            <a:r>
              <a:rPr lang="en-US" sz="1400" b="1" dirty="0" smtClean="0">
                <a:solidFill>
                  <a:schemeClr val="tx1"/>
                </a:solidFill>
                <a:cs typeface="B Nazanin" pitchFamily="2" charset="-78"/>
              </a:rPr>
              <a:t>Budget at Complete= </a:t>
            </a:r>
            <a:r>
              <a:rPr lang="fa-IR" sz="1600" b="1" dirty="0" smtClean="0">
                <a:solidFill>
                  <a:schemeClr val="tx1"/>
                </a:solidFill>
                <a:cs typeface="B Nazanin" pitchFamily="2" charset="-78"/>
              </a:rPr>
              <a:t>بودجه تکمیل                                                                                                       </a:t>
            </a:r>
            <a:r>
              <a:rPr lang="en-US" sz="1600" b="1" dirty="0" smtClean="0">
                <a:solidFill>
                  <a:schemeClr val="tx1"/>
                </a:solidFill>
                <a:cs typeface="B Nazanin" pitchFamily="2" charset="-78"/>
              </a:rPr>
              <a:t/>
            </a:r>
            <a:br>
              <a:rPr lang="en-US" sz="1600" b="1" dirty="0" smtClean="0">
                <a:solidFill>
                  <a:schemeClr val="tx1"/>
                </a:solidFill>
                <a:cs typeface="B Nazanin" pitchFamily="2" charset="-78"/>
              </a:rPr>
            </a:br>
            <a:r>
              <a:rPr lang="en-US" sz="1600" b="1" dirty="0" smtClean="0">
                <a:solidFill>
                  <a:schemeClr val="tx1"/>
                </a:solidFill>
                <a:cs typeface="B Nazanin" pitchFamily="2" charset="-78"/>
              </a:rPr>
              <a:t>CVP: </a:t>
            </a:r>
            <a:r>
              <a:rPr lang="en-US" sz="1400" b="1" dirty="0" smtClean="0">
                <a:solidFill>
                  <a:schemeClr val="tx1"/>
                </a:solidFill>
                <a:cs typeface="B Nazanin" pitchFamily="2" charset="-78"/>
              </a:rPr>
              <a:t>Cost Variance %= </a:t>
            </a:r>
            <a:r>
              <a:rPr lang="en-US" sz="1200" b="1" dirty="0" smtClean="0">
                <a:solidFill>
                  <a:schemeClr val="tx1"/>
                </a:solidFill>
                <a:cs typeface="B Nazanin" pitchFamily="2" charset="-78"/>
              </a:rPr>
              <a:t>CV/BCWP</a:t>
            </a:r>
            <a:r>
              <a:rPr lang="en-US" sz="1600" b="1" dirty="0" smtClean="0">
                <a:solidFill>
                  <a:schemeClr val="tx1"/>
                </a:solidFill>
                <a:cs typeface="B Nazanin" pitchFamily="2" charset="-78"/>
              </a:rPr>
              <a:t/>
            </a:r>
            <a:br>
              <a:rPr lang="en-US" sz="1600" b="1" dirty="0" smtClean="0">
                <a:solidFill>
                  <a:schemeClr val="tx1"/>
                </a:solidFill>
                <a:cs typeface="B Nazanin" pitchFamily="2" charset="-78"/>
              </a:rPr>
            </a:br>
            <a:r>
              <a:rPr lang="en-US" sz="1600" b="1" dirty="0" smtClean="0">
                <a:solidFill>
                  <a:schemeClr val="tx1"/>
                </a:solidFill>
                <a:cs typeface="B Nazanin" pitchFamily="2" charset="-78"/>
              </a:rPr>
              <a:t>SVP: </a:t>
            </a:r>
            <a:r>
              <a:rPr lang="en-US" sz="1400" b="1" dirty="0" smtClean="0">
                <a:solidFill>
                  <a:schemeClr val="tx1"/>
                </a:solidFill>
                <a:cs typeface="B Nazanin" pitchFamily="2" charset="-78"/>
              </a:rPr>
              <a:t>Schedule Variance= </a:t>
            </a:r>
            <a:r>
              <a:rPr lang="en-US" sz="1200" b="1" dirty="0" smtClean="0">
                <a:solidFill>
                  <a:schemeClr val="tx1"/>
                </a:solidFill>
                <a:cs typeface="B Nazanin" pitchFamily="2" charset="-78"/>
              </a:rPr>
              <a:t>SV/BCWP</a:t>
            </a:r>
            <a:r>
              <a:rPr lang="en-US" sz="1600" b="1" dirty="0" smtClean="0">
                <a:solidFill>
                  <a:schemeClr val="tx1"/>
                </a:solidFill>
                <a:cs typeface="B Nazanin" pitchFamily="2" charset="-78"/>
              </a:rPr>
              <a:t/>
            </a:r>
            <a:br>
              <a:rPr lang="en-US" sz="1600" b="1" dirty="0" smtClean="0">
                <a:solidFill>
                  <a:schemeClr val="tx1"/>
                </a:solidFill>
                <a:cs typeface="B Nazanin" pitchFamily="2" charset="-78"/>
              </a:rPr>
            </a:br>
            <a:r>
              <a:rPr lang="en-US" sz="1600" b="1" dirty="0" smtClean="0">
                <a:solidFill>
                  <a:schemeClr val="tx1"/>
                </a:solidFill>
                <a:cs typeface="B Nazanin" pitchFamily="2" charset="-78"/>
              </a:rPr>
              <a:t>CPI: </a:t>
            </a:r>
            <a:r>
              <a:rPr lang="en-US" sz="1400" b="1" dirty="0" smtClean="0">
                <a:solidFill>
                  <a:schemeClr val="tx1"/>
                </a:solidFill>
                <a:cs typeface="B Nazanin" pitchFamily="2" charset="-78"/>
              </a:rPr>
              <a:t>Cost Performance Index= </a:t>
            </a:r>
            <a:r>
              <a:rPr lang="en-US" sz="1200" b="1" dirty="0" smtClean="0">
                <a:solidFill>
                  <a:schemeClr val="tx1"/>
                </a:solidFill>
                <a:cs typeface="B Nazanin" pitchFamily="2" charset="-78"/>
              </a:rPr>
              <a:t>BCWP/ ACWP</a:t>
            </a:r>
            <a:r>
              <a:rPr lang="en-US" sz="1600" b="1" dirty="0" smtClean="0">
                <a:solidFill>
                  <a:schemeClr val="tx1"/>
                </a:solidFill>
                <a:cs typeface="B Nazanin" pitchFamily="2" charset="-78"/>
              </a:rPr>
              <a:t> </a:t>
            </a:r>
            <a:r>
              <a:rPr lang="fa-IR" sz="1600" b="1" dirty="0" smtClean="0">
                <a:solidFill>
                  <a:schemeClr val="tx1"/>
                </a:solidFill>
                <a:cs typeface="B Nazanin" pitchFamily="2" charset="-78"/>
              </a:rPr>
              <a:t>                                                       </a:t>
            </a:r>
            <a:r>
              <a:rPr lang="en-US" sz="1600" b="1" dirty="0" smtClean="0">
                <a:solidFill>
                  <a:schemeClr val="tx1"/>
                </a:solidFill>
                <a:cs typeface="B Nazanin" pitchFamily="2" charset="-78"/>
              </a:rPr>
              <a:t>      </a:t>
            </a:r>
            <a:r>
              <a:rPr lang="fa-IR" sz="1600" b="1" dirty="0" smtClean="0">
                <a:solidFill>
                  <a:schemeClr val="tx1"/>
                </a:solidFill>
                <a:cs typeface="B Nazanin" pitchFamily="2" charset="-78"/>
              </a:rPr>
              <a:t> (عملکرد تا کنون)</a:t>
            </a:r>
            <a:r>
              <a:rPr lang="en-US" sz="1600" b="1" dirty="0" smtClean="0">
                <a:solidFill>
                  <a:schemeClr val="tx1"/>
                </a:solidFill>
                <a:cs typeface="B Nazanin" pitchFamily="2" charset="-78"/>
              </a:rPr>
              <a:t/>
            </a:r>
            <a:br>
              <a:rPr lang="en-US" sz="1600" b="1" dirty="0" smtClean="0">
                <a:solidFill>
                  <a:schemeClr val="tx1"/>
                </a:solidFill>
                <a:cs typeface="B Nazanin" pitchFamily="2" charset="-78"/>
              </a:rPr>
            </a:br>
            <a:r>
              <a:rPr lang="en-US" sz="1600" b="1" dirty="0" smtClean="0">
                <a:solidFill>
                  <a:schemeClr val="tx1"/>
                </a:solidFill>
                <a:cs typeface="B Nazanin" pitchFamily="2" charset="-78"/>
              </a:rPr>
              <a:t>SPI: </a:t>
            </a:r>
            <a:r>
              <a:rPr lang="en-US" sz="1400" b="1" dirty="0" smtClean="0">
                <a:solidFill>
                  <a:schemeClr val="tx1"/>
                </a:solidFill>
                <a:cs typeface="B Nazanin" pitchFamily="2" charset="-78"/>
              </a:rPr>
              <a:t>Schedule Performance Index= </a:t>
            </a:r>
            <a:r>
              <a:rPr lang="en-US" sz="1200" b="1" dirty="0" smtClean="0">
                <a:solidFill>
                  <a:schemeClr val="tx1"/>
                </a:solidFill>
                <a:cs typeface="B Nazanin" pitchFamily="2" charset="-78"/>
              </a:rPr>
              <a:t>BCWP/ BCWS</a:t>
            </a:r>
            <a:r>
              <a:rPr lang="en-US" sz="1600" b="1" dirty="0" smtClean="0">
                <a:solidFill>
                  <a:schemeClr val="tx1"/>
                </a:solidFill>
                <a:cs typeface="B Nazanin" pitchFamily="2" charset="-78"/>
              </a:rPr>
              <a:t/>
            </a:r>
            <a:br>
              <a:rPr lang="en-US" sz="1600" b="1" dirty="0" smtClean="0">
                <a:solidFill>
                  <a:schemeClr val="tx1"/>
                </a:solidFill>
                <a:cs typeface="B Nazanin" pitchFamily="2" charset="-78"/>
              </a:rPr>
            </a:br>
            <a:r>
              <a:rPr lang="en-US" sz="1600" b="1" dirty="0" smtClean="0">
                <a:solidFill>
                  <a:schemeClr val="tx1"/>
                </a:solidFill>
                <a:cs typeface="B Nazanin" pitchFamily="2" charset="-78"/>
              </a:rPr>
              <a:t>EAC: </a:t>
            </a:r>
            <a:r>
              <a:rPr lang="en-US" sz="1400" b="1" dirty="0" smtClean="0">
                <a:solidFill>
                  <a:schemeClr val="tx1"/>
                </a:solidFill>
                <a:cs typeface="B Nazanin" pitchFamily="2" charset="-78"/>
              </a:rPr>
              <a:t>Estimate at Completion </a:t>
            </a:r>
            <a:r>
              <a:rPr lang="fa-IR" sz="1600" b="1" dirty="0" smtClean="0">
                <a:solidFill>
                  <a:schemeClr val="tx1"/>
                </a:solidFill>
                <a:cs typeface="B Nazanin" pitchFamily="2" charset="-78"/>
              </a:rPr>
              <a:t>(اگر با همین روند پیش برویم به کجا خواهیم رسید؟)                                      </a:t>
            </a:r>
            <a:r>
              <a:rPr lang="en-US" sz="1600" b="1" dirty="0" smtClean="0">
                <a:solidFill>
                  <a:schemeClr val="tx1"/>
                </a:solidFill>
                <a:cs typeface="B Nazanin" pitchFamily="2" charset="-78"/>
              </a:rPr>
              <a:t/>
            </a:r>
            <a:br>
              <a:rPr lang="en-US" sz="1600" b="1" dirty="0" smtClean="0">
                <a:solidFill>
                  <a:schemeClr val="tx1"/>
                </a:solidFill>
                <a:cs typeface="B Nazanin" pitchFamily="2" charset="-78"/>
              </a:rPr>
            </a:br>
            <a:r>
              <a:rPr lang="en-US" sz="1600" b="1" dirty="0" smtClean="0">
                <a:solidFill>
                  <a:schemeClr val="tx1"/>
                </a:solidFill>
                <a:cs typeface="B Nazanin" pitchFamily="2" charset="-78"/>
              </a:rPr>
              <a:t>EAC= </a:t>
            </a:r>
            <a:r>
              <a:rPr lang="en-US" sz="1400" b="1" dirty="0" smtClean="0">
                <a:solidFill>
                  <a:schemeClr val="tx1"/>
                </a:solidFill>
                <a:cs typeface="B Nazanin" pitchFamily="2" charset="-78"/>
              </a:rPr>
              <a:t>ACWP</a:t>
            </a:r>
            <a:r>
              <a:rPr lang="en-US" sz="1600" b="1" dirty="0" smtClean="0">
                <a:solidFill>
                  <a:schemeClr val="tx1"/>
                </a:solidFill>
                <a:cs typeface="B Nazanin" pitchFamily="2" charset="-78"/>
              </a:rPr>
              <a:t> + (</a:t>
            </a:r>
            <a:r>
              <a:rPr lang="en-US" sz="1400" b="1" dirty="0" smtClean="0">
                <a:solidFill>
                  <a:schemeClr val="tx1"/>
                </a:solidFill>
                <a:cs typeface="B Nazanin" pitchFamily="2" charset="-78"/>
              </a:rPr>
              <a:t>CPI</a:t>
            </a:r>
            <a:r>
              <a:rPr lang="fa-IR" sz="1600" b="1" dirty="0" smtClean="0">
                <a:solidFill>
                  <a:schemeClr val="tx1"/>
                </a:solidFill>
                <a:cs typeface="B Nazanin" pitchFamily="2" charset="-78"/>
              </a:rPr>
              <a:t>بودجه باقیمانده × </a:t>
            </a:r>
            <a:r>
              <a:rPr lang="en-US" sz="1600" b="1" dirty="0" smtClean="0">
                <a:solidFill>
                  <a:schemeClr val="tx1"/>
                </a:solidFill>
                <a:cs typeface="B Nazanin" pitchFamily="2" charset="-78"/>
              </a:rPr>
              <a:t>)</a:t>
            </a:r>
            <a:br>
              <a:rPr lang="en-US" sz="1600" b="1" dirty="0" smtClean="0">
                <a:solidFill>
                  <a:schemeClr val="tx1"/>
                </a:solidFill>
                <a:cs typeface="B Nazanin" pitchFamily="2" charset="-78"/>
              </a:rPr>
            </a:br>
            <a:r>
              <a:rPr lang="en-US" sz="1600" b="1" dirty="0" smtClean="0">
                <a:solidFill>
                  <a:schemeClr val="tx1"/>
                </a:solidFill>
                <a:cs typeface="B Nazanin" pitchFamily="2" charset="-78"/>
              </a:rPr>
              <a:t>EAC= </a:t>
            </a:r>
            <a:r>
              <a:rPr lang="en-US" sz="1400" b="1" dirty="0" smtClean="0">
                <a:solidFill>
                  <a:schemeClr val="tx1"/>
                </a:solidFill>
                <a:cs typeface="B Nazanin" pitchFamily="2" charset="-78"/>
              </a:rPr>
              <a:t>ACWP</a:t>
            </a:r>
            <a:r>
              <a:rPr lang="en-US" sz="1600" b="1" dirty="0" smtClean="0">
                <a:solidFill>
                  <a:schemeClr val="tx1"/>
                </a:solidFill>
                <a:cs typeface="B Nazanin" pitchFamily="2" charset="-78"/>
              </a:rPr>
              <a:t> + </a:t>
            </a:r>
            <a:r>
              <a:rPr lang="fa-IR" sz="1600" b="1" dirty="0" smtClean="0">
                <a:solidFill>
                  <a:schemeClr val="tx1"/>
                </a:solidFill>
                <a:cs typeface="B Nazanin" pitchFamily="2" charset="-78"/>
              </a:rPr>
              <a:t>برآورد کارهای جدید باقیمانده</a:t>
            </a:r>
            <a:r>
              <a:rPr lang="en-US" sz="1600" b="1" dirty="0" smtClean="0">
                <a:solidFill>
                  <a:schemeClr val="tx1"/>
                </a:solidFill>
                <a:cs typeface="B Nazanin" pitchFamily="2" charset="-78"/>
              </a:rPr>
              <a:t/>
            </a:r>
            <a:br>
              <a:rPr lang="en-US" sz="1600" b="1" dirty="0" smtClean="0">
                <a:solidFill>
                  <a:schemeClr val="tx1"/>
                </a:solidFill>
                <a:cs typeface="B Nazanin" pitchFamily="2" charset="-78"/>
              </a:rPr>
            </a:br>
            <a:r>
              <a:rPr lang="en-US" sz="1600" b="1" dirty="0" smtClean="0">
                <a:solidFill>
                  <a:schemeClr val="tx1"/>
                </a:solidFill>
                <a:cs typeface="B Nazanin" pitchFamily="2" charset="-78"/>
              </a:rPr>
              <a:t>EAC= </a:t>
            </a:r>
            <a:r>
              <a:rPr lang="en-US" sz="1400" b="1" dirty="0" smtClean="0">
                <a:solidFill>
                  <a:schemeClr val="tx1"/>
                </a:solidFill>
                <a:cs typeface="B Nazanin" pitchFamily="2" charset="-78"/>
              </a:rPr>
              <a:t>ACWP</a:t>
            </a:r>
            <a:r>
              <a:rPr lang="en-US" sz="1600" b="1" dirty="0" smtClean="0">
                <a:solidFill>
                  <a:schemeClr val="tx1"/>
                </a:solidFill>
                <a:cs typeface="B Nazanin" pitchFamily="2" charset="-78"/>
              </a:rPr>
              <a:t> + </a:t>
            </a:r>
            <a:r>
              <a:rPr lang="fa-IR" sz="1600" b="1" dirty="0" smtClean="0">
                <a:solidFill>
                  <a:schemeClr val="tx1"/>
                </a:solidFill>
                <a:cs typeface="B Nazanin" pitchFamily="2" charset="-78"/>
              </a:rPr>
              <a:t>بودجه باقیمانده</a:t>
            </a:r>
            <a:r>
              <a:rPr lang="en-US" sz="1600" b="1" dirty="0" smtClean="0">
                <a:solidFill>
                  <a:schemeClr val="tx1"/>
                </a:solidFill>
                <a:cs typeface="B Nazanin" pitchFamily="2" charset="-78"/>
              </a:rPr>
              <a:t/>
            </a:r>
            <a:br>
              <a:rPr lang="en-US" sz="1600" b="1" dirty="0" smtClean="0">
                <a:solidFill>
                  <a:schemeClr val="tx1"/>
                </a:solidFill>
                <a:cs typeface="B Nazanin" pitchFamily="2" charset="-78"/>
              </a:rPr>
            </a:br>
            <a:r>
              <a:rPr lang="en-US" sz="1600" b="1" dirty="0" smtClean="0">
                <a:solidFill>
                  <a:schemeClr val="tx1"/>
                </a:solidFill>
                <a:cs typeface="B Nazanin" pitchFamily="2" charset="-78"/>
              </a:rPr>
              <a:t>EAC= </a:t>
            </a:r>
            <a:r>
              <a:rPr lang="en-US" sz="1400" b="1" dirty="0" smtClean="0">
                <a:solidFill>
                  <a:schemeClr val="tx1"/>
                </a:solidFill>
                <a:cs typeface="B Nazanin" pitchFamily="2" charset="-78"/>
              </a:rPr>
              <a:t>BCWS - CV</a:t>
            </a:r>
            <a:r>
              <a:rPr lang="en-US" sz="1600" b="1" dirty="0" smtClean="0">
                <a:solidFill>
                  <a:schemeClr val="tx1"/>
                </a:solidFill>
                <a:cs typeface="B Nazanin" pitchFamily="2" charset="-78"/>
              </a:rPr>
              <a:t/>
            </a:r>
            <a:br>
              <a:rPr lang="en-US" sz="1600" b="1" dirty="0" smtClean="0">
                <a:solidFill>
                  <a:schemeClr val="tx1"/>
                </a:solidFill>
                <a:cs typeface="B Nazanin" pitchFamily="2" charset="-78"/>
              </a:rPr>
            </a:br>
            <a:r>
              <a:rPr lang="en-US" sz="1600" b="1" dirty="0" smtClean="0">
                <a:solidFill>
                  <a:schemeClr val="tx1"/>
                </a:solidFill>
                <a:cs typeface="B Nazanin" pitchFamily="2" charset="-78"/>
              </a:rPr>
              <a:t>EAC= </a:t>
            </a:r>
            <a:r>
              <a:rPr lang="en-US" sz="1400" b="1" dirty="0" smtClean="0">
                <a:solidFill>
                  <a:schemeClr val="tx1"/>
                </a:solidFill>
                <a:cs typeface="B Nazanin" pitchFamily="2" charset="-78"/>
              </a:rPr>
              <a:t>BCWS × (1-CVP</a:t>
            </a:r>
            <a:r>
              <a:rPr lang="en-US" sz="1600" b="1" dirty="0" smtClean="0">
                <a:solidFill>
                  <a:schemeClr val="tx1"/>
                </a:solidFill>
                <a:cs typeface="B Nazanin" pitchFamily="2" charset="-78"/>
              </a:rPr>
              <a:t>)</a:t>
            </a:r>
            <a:br>
              <a:rPr lang="en-US" sz="1600" b="1" dirty="0" smtClean="0">
                <a:solidFill>
                  <a:schemeClr val="tx1"/>
                </a:solidFill>
                <a:cs typeface="B Nazanin" pitchFamily="2" charset="-78"/>
              </a:rPr>
            </a:br>
            <a:endParaRPr lang="en-US" sz="1600" b="1" dirty="0">
              <a:solidFill>
                <a:schemeClr val="tx1"/>
              </a:solidFill>
              <a:cs typeface="B Nazanin" pitchFamily="2" charset="-78"/>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7"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676400" y="3014008"/>
            <a:ext cx="1905000" cy="694195"/>
          </a:xfrm>
          <a:prstGeom prst="rect">
            <a:avLst/>
          </a:prstGeom>
          <a:noFill/>
        </p:spPr>
      </p:pic>
      <p:pic>
        <p:nvPicPr>
          <p:cNvPr id="60420" name="Picture 4"/>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04800" y="3014008"/>
            <a:ext cx="1219200" cy="609600"/>
          </a:xfrm>
          <a:prstGeom prst="rect">
            <a:avLst/>
          </a:prstGeom>
          <a:noFill/>
        </p:spPr>
      </p:pic>
      <p:sp>
        <p:nvSpPr>
          <p:cNvPr id="2" name="Title 1"/>
          <p:cNvSpPr>
            <a:spLocks noGrp="1"/>
          </p:cNvSpPr>
          <p:nvPr>
            <p:ph type="title"/>
          </p:nvPr>
        </p:nvSpPr>
        <p:spPr>
          <a:xfrm>
            <a:off x="152400" y="1109008"/>
            <a:ext cx="8610600" cy="1143000"/>
          </a:xfrm>
        </p:spPr>
        <p:txBody>
          <a:bodyPr>
            <a:noAutofit/>
          </a:bodyPr>
          <a:lstStyle/>
          <a:p>
            <a:pPr algn="r" rtl="1"/>
            <a:r>
              <a:rPr lang="fa-IR" sz="2000" b="1" dirty="0" smtClean="0">
                <a:solidFill>
                  <a:schemeClr val="tx1"/>
                </a:solidFill>
                <a:cs typeface="B Nazanin" pitchFamily="2" charset="-78"/>
              </a:rPr>
              <a:t>مثال: طول مدت انجام پروژه ای ، انتظار میرود 40 هفته باشد. واریانس این زمان برابر با 36 هفته است. احتمال اینکه این پروژه در کمتر از 52 هفته به پایان برسد ، چقدر است ؟ </a:t>
            </a:r>
            <a:r>
              <a:rPr lang="en-US" sz="2000" dirty="0" smtClean="0">
                <a:solidFill>
                  <a:schemeClr val="tx1"/>
                </a:solidFill>
                <a:cs typeface="B Nazanin" pitchFamily="2" charset="-78"/>
              </a:rPr>
              <a:t/>
            </a:r>
            <a:br>
              <a:rPr lang="en-US" sz="2000" dirty="0" smtClean="0">
                <a:solidFill>
                  <a:schemeClr val="tx1"/>
                </a:solidFill>
                <a:cs typeface="B Nazanin" pitchFamily="2" charset="-78"/>
              </a:rPr>
            </a:br>
            <a:endParaRPr lang="en-US" sz="2000" dirty="0">
              <a:solidFill>
                <a:schemeClr val="tx1"/>
              </a:solidFill>
              <a:cs typeface="B Nazanin" pitchFamily="2" charset="-78"/>
            </a:endParaRPr>
          </a:p>
        </p:txBody>
      </p:sp>
      <p:sp>
        <p:nvSpPr>
          <p:cNvPr id="60418" name="Rectangle 2"/>
          <p:cNvSpPr>
            <a:spLocks noChangeArrowheads="1"/>
          </p:cNvSpPr>
          <p:nvPr/>
        </p:nvSpPr>
        <p:spPr bwMode="auto">
          <a:xfrm>
            <a:off x="0" y="1109008"/>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60421" name="Rectangle 5"/>
          <p:cNvSpPr>
            <a:spLocks noChangeArrowheads="1"/>
          </p:cNvSpPr>
          <p:nvPr/>
        </p:nvSpPr>
        <p:spPr bwMode="auto">
          <a:xfrm>
            <a:off x="0" y="1109008"/>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10" name="TextBox 9"/>
          <p:cNvSpPr txBox="1"/>
          <p:nvPr/>
        </p:nvSpPr>
        <p:spPr>
          <a:xfrm>
            <a:off x="3733800" y="2633008"/>
            <a:ext cx="4876800" cy="1938992"/>
          </a:xfrm>
          <a:prstGeom prst="rect">
            <a:avLst/>
          </a:prstGeom>
          <a:noFill/>
        </p:spPr>
        <p:txBody>
          <a:bodyPr wrap="square" rtlCol="0">
            <a:spAutoFit/>
          </a:bodyPr>
          <a:lstStyle/>
          <a:p>
            <a:pPr algn="r" rtl="1"/>
            <a:r>
              <a:rPr lang="ar-SA" b="1" dirty="0" smtClean="0">
                <a:cs typeface="B Nazanin" pitchFamily="2" charset="-78"/>
              </a:rPr>
              <a:t>تبدیل زمان مورد ارزیابی ، به زمان نرمال استاندارد با استفاده از رابطه زیر:</a:t>
            </a:r>
            <a:endParaRPr lang="fa-IR" b="1" dirty="0" smtClean="0">
              <a:cs typeface="B Nazanin" pitchFamily="2" charset="-78"/>
            </a:endParaRPr>
          </a:p>
          <a:p>
            <a:pPr algn="r" rtl="1"/>
            <a:endParaRPr lang="en-US" dirty="0" smtClean="0">
              <a:cs typeface="B Nazanin" pitchFamily="2" charset="-78"/>
            </a:endParaRPr>
          </a:p>
          <a:p>
            <a:pPr algn="r" rtl="1"/>
            <a:r>
              <a:rPr lang="en-US" sz="1600" b="1" dirty="0" smtClean="0">
                <a:cs typeface="B Nazanin" pitchFamily="2" charset="-78"/>
              </a:rPr>
              <a:t>X</a:t>
            </a:r>
            <a:r>
              <a:rPr lang="ar-SA" sz="1600" b="1" dirty="0" smtClean="0">
                <a:cs typeface="B Nazanin" pitchFamily="2" charset="-78"/>
              </a:rPr>
              <a:t>: زمان مورد ارزیابی.</a:t>
            </a:r>
            <a:endParaRPr lang="en-US" sz="1600" dirty="0" smtClean="0">
              <a:cs typeface="B Nazanin" pitchFamily="2" charset="-78"/>
            </a:endParaRPr>
          </a:p>
          <a:p>
            <a:pPr algn="r" rtl="1"/>
            <a:r>
              <a:rPr lang="en-US" sz="1600" b="1" dirty="0" smtClean="0">
                <a:cs typeface="B Nazanin" pitchFamily="2" charset="-78"/>
              </a:rPr>
              <a:t>T</a:t>
            </a:r>
            <a:r>
              <a:rPr lang="ar-SA" sz="1600" b="1" dirty="0" smtClean="0">
                <a:cs typeface="B Nazanin" pitchFamily="2" charset="-78"/>
              </a:rPr>
              <a:t>: زمان مورد انتظار مسیر بحرانی.</a:t>
            </a:r>
            <a:endParaRPr lang="en-US" sz="1600" dirty="0" smtClean="0">
              <a:cs typeface="B Nazanin" pitchFamily="2" charset="-78"/>
            </a:endParaRPr>
          </a:p>
          <a:p>
            <a:pPr algn="r" rtl="1"/>
            <a:r>
              <a:rPr lang="fa-IR" sz="1600" b="1" dirty="0" smtClean="0">
                <a:cs typeface="B Nazanin" pitchFamily="2" charset="-78"/>
              </a:rPr>
              <a:t>: واریانس زمان بحرانی.</a:t>
            </a:r>
            <a:endParaRPr lang="en-US" sz="1600" dirty="0" smtClean="0">
              <a:cs typeface="B Nazanin" pitchFamily="2" charset="-78"/>
            </a:endParaRPr>
          </a:p>
          <a:p>
            <a:pPr algn="r"/>
            <a:endParaRPr lang="en-US" dirty="0">
              <a:cs typeface="B Nazanin" pitchFamily="2" charset="-78"/>
            </a:endParaRPr>
          </a:p>
        </p:txBody>
      </p:sp>
      <p:sp>
        <p:nvSpPr>
          <p:cNvPr id="60424" name="Rectangle 8"/>
          <p:cNvSpPr>
            <a:spLocks noChangeArrowheads="1"/>
          </p:cNvSpPr>
          <p:nvPr/>
        </p:nvSpPr>
        <p:spPr bwMode="auto">
          <a:xfrm>
            <a:off x="0" y="1109008"/>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60426" name="Rectangle 10"/>
          <p:cNvSpPr>
            <a:spLocks noChangeArrowheads="1"/>
          </p:cNvSpPr>
          <p:nvPr/>
        </p:nvSpPr>
        <p:spPr bwMode="auto">
          <a:xfrm>
            <a:off x="0" y="1109008"/>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pic>
        <p:nvPicPr>
          <p:cNvPr id="60425" name="Picture 9"/>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8534400" y="4004608"/>
            <a:ext cx="161925" cy="209550"/>
          </a:xfrm>
          <a:prstGeom prst="rect">
            <a:avLst/>
          </a:prstGeom>
          <a:noFill/>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457200" y="685800"/>
            <a:ext cx="7772400" cy="1104900"/>
          </a:xfrm>
          <a:prstGeom prst="rect">
            <a:avLst/>
          </a:prstGeom>
          <a:noFill/>
          <a:ln w="9525">
            <a:noFill/>
            <a:miter lim="800000"/>
            <a:headEnd/>
            <a:tailEnd/>
          </a:ln>
          <a:effectLst/>
        </p:spPr>
        <p:txBody>
          <a:bodyPr lIns="92075" tIns="46038" rIns="92075" bIns="46038" anchor="ctr"/>
          <a:lstStyle/>
          <a:p>
            <a:pPr algn="ctr" rtl="1" eaLnBrk="0" hangingPunct="0"/>
            <a:r>
              <a:rPr lang="en-US" altLang="en-US" sz="3600" b="1" u="sng" dirty="0">
                <a:solidFill>
                  <a:schemeClr val="accent1">
                    <a:lumMod val="50000"/>
                  </a:schemeClr>
                </a:solidFill>
                <a:latin typeface="Times New Roman" pitchFamily="18" charset="0"/>
                <a:cs typeface="B Traffic" pitchFamily="2" charset="-78"/>
              </a:rPr>
              <a:t> </a:t>
            </a:r>
            <a:r>
              <a:rPr lang="ar-SA" altLang="en-US" sz="3600" b="1" u="sng" dirty="0">
                <a:solidFill>
                  <a:schemeClr val="accent1">
                    <a:lumMod val="50000"/>
                  </a:schemeClr>
                </a:solidFill>
                <a:latin typeface="Times New Roman" pitchFamily="18" charset="0"/>
                <a:cs typeface="B Traffic" pitchFamily="2" charset="-78"/>
              </a:rPr>
              <a:t>مديريت منابع</a:t>
            </a:r>
            <a:r>
              <a:rPr lang="en-US" altLang="en-US" sz="3600" b="1" u="sng" dirty="0">
                <a:solidFill>
                  <a:schemeClr val="accent1">
                    <a:lumMod val="50000"/>
                  </a:schemeClr>
                </a:solidFill>
                <a:latin typeface="Times New Roman" pitchFamily="18" charset="0"/>
                <a:cs typeface="B Traffic" pitchFamily="2" charset="-78"/>
              </a:rPr>
              <a:t> :</a:t>
            </a:r>
            <a:r>
              <a:rPr lang="en-US" altLang="en-US" sz="3200" b="1" u="sng" dirty="0">
                <a:solidFill>
                  <a:schemeClr val="accent1">
                    <a:lumMod val="50000"/>
                  </a:schemeClr>
                </a:solidFill>
                <a:latin typeface="Times New Roman" pitchFamily="18" charset="0"/>
                <a:cs typeface="B Traffic" pitchFamily="2" charset="-78"/>
              </a:rPr>
              <a:t>( </a:t>
            </a:r>
            <a:r>
              <a:rPr lang="en-US" altLang="en-US" sz="3200" b="1" u="sng" dirty="0">
                <a:solidFill>
                  <a:schemeClr val="accent1">
                    <a:lumMod val="50000"/>
                  </a:schemeClr>
                </a:solidFill>
                <a:latin typeface="Calisto MT" pitchFamily="26" charset="0"/>
                <a:cs typeface="B Traffic" pitchFamily="2" charset="-78"/>
              </a:rPr>
              <a:t>Resource Management )</a:t>
            </a:r>
            <a:endParaRPr lang="en-US" altLang="ar-SA" sz="3600" b="1" u="sng" dirty="0">
              <a:solidFill>
                <a:schemeClr val="accent1">
                  <a:lumMod val="50000"/>
                </a:schemeClr>
              </a:solidFill>
              <a:latin typeface="Times New Roman" pitchFamily="18" charset="0"/>
              <a:cs typeface="B Traffic" pitchFamily="2" charset="-78"/>
            </a:endParaRPr>
          </a:p>
        </p:txBody>
      </p:sp>
      <p:sp>
        <p:nvSpPr>
          <p:cNvPr id="5" name="Rectangle 3"/>
          <p:cNvSpPr>
            <a:spLocks noChangeArrowheads="1"/>
          </p:cNvSpPr>
          <p:nvPr/>
        </p:nvSpPr>
        <p:spPr bwMode="auto">
          <a:xfrm>
            <a:off x="0" y="1828800"/>
            <a:ext cx="8839200" cy="4114800"/>
          </a:xfrm>
          <a:prstGeom prst="rect">
            <a:avLst/>
          </a:prstGeom>
          <a:noFill/>
          <a:ln w="9525">
            <a:noFill/>
            <a:miter lim="800000"/>
            <a:headEnd/>
            <a:tailEnd/>
          </a:ln>
          <a:effectLst/>
        </p:spPr>
        <p:txBody>
          <a:bodyPr lIns="92075" tIns="46038" rIns="92075" bIns="46038"/>
          <a:lstStyle/>
          <a:p>
            <a:pPr algn="r" rtl="1" eaLnBrk="0" hangingPunct="0"/>
            <a:r>
              <a:rPr lang="en-US" altLang="en-US" sz="2400" dirty="0">
                <a:latin typeface="Times New Roman" pitchFamily="18" charset="0"/>
                <a:cs typeface="B Nazanin" pitchFamily="2" charset="-78"/>
              </a:rPr>
              <a:t>1. </a:t>
            </a:r>
            <a:r>
              <a:rPr lang="ar-SA" altLang="en-US" sz="2400" dirty="0">
                <a:latin typeface="Times New Roman" pitchFamily="18" charset="0"/>
                <a:cs typeface="B Nazanin" pitchFamily="2" charset="-78"/>
              </a:rPr>
              <a:t>استفاده بهينه از</a:t>
            </a:r>
            <a:r>
              <a:rPr lang="en-US" altLang="en-US" sz="2400" dirty="0">
                <a:latin typeface="Times New Roman" pitchFamily="18" charset="0"/>
                <a:cs typeface="B Nazanin" pitchFamily="2" charset="-78"/>
              </a:rPr>
              <a:t> </a:t>
            </a:r>
            <a:r>
              <a:rPr lang="ar-SA" altLang="en-US" sz="2400" dirty="0">
                <a:latin typeface="Times New Roman" pitchFamily="18" charset="0"/>
                <a:cs typeface="B Nazanin" pitchFamily="2" charset="-78"/>
              </a:rPr>
              <a:t>منابع محدود در</a:t>
            </a:r>
            <a:r>
              <a:rPr lang="en-US" altLang="en-US" sz="2400" dirty="0">
                <a:latin typeface="Times New Roman" pitchFamily="18" charset="0"/>
                <a:cs typeface="B Nazanin" pitchFamily="2" charset="-78"/>
              </a:rPr>
              <a:t> </a:t>
            </a:r>
            <a:r>
              <a:rPr lang="ar-SA" altLang="en-US" sz="2400" dirty="0">
                <a:latin typeface="Times New Roman" pitchFamily="18" charset="0"/>
                <a:cs typeface="B Nazanin" pitchFamily="2" charset="-78"/>
              </a:rPr>
              <a:t>دسترس</a:t>
            </a:r>
            <a:endParaRPr lang="en-US" altLang="en-US" sz="2400" dirty="0">
              <a:latin typeface="Times New Roman" pitchFamily="18" charset="0"/>
              <a:cs typeface="B Nazanin" pitchFamily="2" charset="-78"/>
            </a:endParaRPr>
          </a:p>
          <a:p>
            <a:pPr algn="r" rtl="1" eaLnBrk="0" hangingPunct="0"/>
            <a:r>
              <a:rPr lang="en-US" altLang="en-US" sz="2400" dirty="0">
                <a:latin typeface="Times New Roman" pitchFamily="18" charset="0"/>
                <a:cs typeface="B Nazanin" pitchFamily="2" charset="-78"/>
              </a:rPr>
              <a:t>2. </a:t>
            </a:r>
            <a:r>
              <a:rPr lang="ar-SA" altLang="en-US" sz="2400" dirty="0">
                <a:latin typeface="Times New Roman" pitchFamily="18" charset="0"/>
                <a:cs typeface="B Nazanin" pitchFamily="2" charset="-78"/>
              </a:rPr>
              <a:t>بدون تخصيص منابع به</a:t>
            </a:r>
            <a:r>
              <a:rPr lang="en-US" altLang="en-US" sz="2400" dirty="0">
                <a:latin typeface="Times New Roman" pitchFamily="18" charset="0"/>
                <a:cs typeface="B Nazanin" pitchFamily="2" charset="-78"/>
              </a:rPr>
              <a:t> </a:t>
            </a:r>
            <a:r>
              <a:rPr lang="ar-SA" altLang="en-US" sz="2400" dirty="0">
                <a:latin typeface="Times New Roman" pitchFamily="18" charset="0"/>
                <a:cs typeface="B Nazanin" pitchFamily="2" charset="-78"/>
              </a:rPr>
              <a:t>فعاليتهاي پروژه</a:t>
            </a:r>
            <a:r>
              <a:rPr lang="fa-IR" altLang="en-US" sz="2400" dirty="0">
                <a:latin typeface="Times New Roman" pitchFamily="18" charset="0"/>
                <a:cs typeface="B Nazanin" pitchFamily="2" charset="-78"/>
              </a:rPr>
              <a:t> ، </a:t>
            </a:r>
            <a:r>
              <a:rPr lang="ar-SA" altLang="en-US" sz="2400" dirty="0">
                <a:latin typeface="Times New Roman" pitchFamily="18" charset="0"/>
                <a:cs typeface="B Nazanin" pitchFamily="2" charset="-78"/>
              </a:rPr>
              <a:t> زمانبندي</a:t>
            </a:r>
            <a:r>
              <a:rPr lang="en-US" altLang="en-US" sz="2400" dirty="0">
                <a:latin typeface="Times New Roman" pitchFamily="18" charset="0"/>
                <a:cs typeface="B Nazanin" pitchFamily="2" charset="-78"/>
              </a:rPr>
              <a:t> </a:t>
            </a:r>
            <a:r>
              <a:rPr lang="en-US" altLang="en-US" sz="2400" dirty="0">
                <a:latin typeface="Calisto MT" pitchFamily="26" charset="0"/>
                <a:cs typeface="B Nazanin" pitchFamily="2" charset="-78"/>
              </a:rPr>
              <a:t>( </a:t>
            </a:r>
            <a:r>
              <a:rPr lang="en-US" altLang="ar-SA" sz="2400" dirty="0">
                <a:latin typeface="Calisto MT" pitchFamily="26" charset="0"/>
                <a:cs typeface="B Nazanin" pitchFamily="2" charset="-78"/>
              </a:rPr>
              <a:t>scheduling ) </a:t>
            </a:r>
            <a:r>
              <a:rPr lang="ar-SA" altLang="en-US" sz="2400" dirty="0">
                <a:latin typeface="Calisto MT" pitchFamily="26" charset="0"/>
                <a:cs typeface="B Nazanin" pitchFamily="2" charset="-78"/>
              </a:rPr>
              <a:t>شكل نمي گيرد</a:t>
            </a:r>
            <a:r>
              <a:rPr lang="en-US" altLang="en-US" sz="2400" dirty="0">
                <a:latin typeface="Calisto MT" pitchFamily="26" charset="0"/>
                <a:cs typeface="B Nazanin" pitchFamily="2" charset="-78"/>
              </a:rPr>
              <a:t> .</a:t>
            </a:r>
          </a:p>
          <a:p>
            <a:pPr algn="r" rtl="1" eaLnBrk="0" hangingPunct="0"/>
            <a:r>
              <a:rPr lang="en-US" altLang="en-US" sz="2400" dirty="0">
                <a:latin typeface="Calisto MT" pitchFamily="26" charset="0"/>
                <a:cs typeface="B Nazanin" pitchFamily="2" charset="-78"/>
              </a:rPr>
              <a:t>3. </a:t>
            </a:r>
            <a:r>
              <a:rPr lang="ar-SA" altLang="en-US" sz="2400" dirty="0">
                <a:latin typeface="Calisto MT" pitchFamily="26" charset="0"/>
                <a:cs typeface="B Nazanin" pitchFamily="2" charset="-78"/>
              </a:rPr>
              <a:t>با</a:t>
            </a:r>
            <a:r>
              <a:rPr lang="en-US" altLang="en-US" sz="2400" dirty="0">
                <a:latin typeface="Calisto MT" pitchFamily="26" charset="0"/>
                <a:cs typeface="B Nazanin" pitchFamily="2" charset="-78"/>
              </a:rPr>
              <a:t> </a:t>
            </a:r>
            <a:r>
              <a:rPr lang="ar-SA" altLang="en-US" sz="2400" dirty="0">
                <a:latin typeface="Calisto MT" pitchFamily="26" charset="0"/>
                <a:cs typeface="B Nazanin" pitchFamily="2" charset="-78"/>
              </a:rPr>
              <a:t>عوامل مهم ذيل ارتباط</a:t>
            </a:r>
            <a:r>
              <a:rPr lang="en-US" altLang="en-US" sz="2400" dirty="0">
                <a:latin typeface="Calisto MT" pitchFamily="26" charset="0"/>
                <a:cs typeface="B Nazanin" pitchFamily="2" charset="-78"/>
              </a:rPr>
              <a:t> </a:t>
            </a:r>
            <a:r>
              <a:rPr lang="ar-SA" altLang="en-US" sz="2400" dirty="0">
                <a:latin typeface="Calisto MT" pitchFamily="26" charset="0"/>
                <a:cs typeface="B Nazanin" pitchFamily="2" charset="-78"/>
              </a:rPr>
              <a:t>تنگاتنگ دارد</a:t>
            </a:r>
            <a:r>
              <a:rPr lang="en-US" altLang="en-US" sz="2400" dirty="0">
                <a:latin typeface="Calisto MT" pitchFamily="26" charset="0"/>
                <a:cs typeface="B Nazanin" pitchFamily="2" charset="-78"/>
              </a:rPr>
              <a:t> :</a:t>
            </a:r>
          </a:p>
          <a:p>
            <a:pPr lvl="2" algn="r" rtl="1" eaLnBrk="0" hangingPunct="0"/>
            <a:r>
              <a:rPr lang="ar-SA" altLang="en-US" dirty="0">
                <a:latin typeface="Times New Roman" pitchFamily="18" charset="0"/>
                <a:cs typeface="B Nazanin" pitchFamily="2" charset="-78"/>
              </a:rPr>
              <a:t>ضرورت</a:t>
            </a:r>
            <a:r>
              <a:rPr lang="en-US" altLang="en-US" dirty="0">
                <a:latin typeface="Times New Roman" pitchFamily="18" charset="0"/>
                <a:cs typeface="B Nazanin" pitchFamily="2" charset="-78"/>
              </a:rPr>
              <a:t> </a:t>
            </a:r>
            <a:r>
              <a:rPr lang="ar-SA" altLang="en-US" dirty="0">
                <a:latin typeface="Times New Roman" pitchFamily="18" charset="0"/>
                <a:cs typeface="B Nazanin" pitchFamily="2" charset="-78"/>
              </a:rPr>
              <a:t>و</a:t>
            </a:r>
            <a:r>
              <a:rPr lang="en-US" altLang="en-US" dirty="0">
                <a:latin typeface="Times New Roman" pitchFamily="18" charset="0"/>
                <a:cs typeface="B Nazanin" pitchFamily="2" charset="-78"/>
              </a:rPr>
              <a:t> </a:t>
            </a:r>
            <a:r>
              <a:rPr lang="ar-SA" altLang="en-US" dirty="0">
                <a:latin typeface="Times New Roman" pitchFamily="18" charset="0"/>
                <a:cs typeface="B Nazanin" pitchFamily="2" charset="-78"/>
              </a:rPr>
              <a:t>اهميت پروژه</a:t>
            </a:r>
            <a:endParaRPr lang="en-US" altLang="en-US" dirty="0">
              <a:latin typeface="Times New Roman" pitchFamily="18" charset="0"/>
              <a:cs typeface="B Nazanin" pitchFamily="2" charset="-78"/>
            </a:endParaRPr>
          </a:p>
          <a:p>
            <a:pPr lvl="2" algn="r" rtl="1" eaLnBrk="0" hangingPunct="0"/>
            <a:r>
              <a:rPr lang="ar-SA" altLang="en-US" dirty="0">
                <a:latin typeface="Times New Roman" pitchFamily="18" charset="0"/>
                <a:cs typeface="B Nazanin" pitchFamily="2" charset="-78"/>
              </a:rPr>
              <a:t>مهارتهاي</a:t>
            </a:r>
            <a:r>
              <a:rPr lang="en-US" altLang="en-US" dirty="0">
                <a:latin typeface="Times New Roman" pitchFamily="18" charset="0"/>
                <a:cs typeface="B Nazanin" pitchFamily="2" charset="-78"/>
              </a:rPr>
              <a:t> </a:t>
            </a:r>
            <a:r>
              <a:rPr lang="ar-SA" altLang="en-US" dirty="0">
                <a:latin typeface="Times New Roman" pitchFamily="18" charset="0"/>
                <a:cs typeface="B Nazanin" pitchFamily="2" charset="-78"/>
              </a:rPr>
              <a:t>مورد</a:t>
            </a:r>
            <a:r>
              <a:rPr lang="en-US" altLang="en-US" dirty="0">
                <a:latin typeface="Times New Roman" pitchFamily="18" charset="0"/>
                <a:cs typeface="B Nazanin" pitchFamily="2" charset="-78"/>
              </a:rPr>
              <a:t> </a:t>
            </a:r>
            <a:r>
              <a:rPr lang="ar-SA" altLang="en-US" dirty="0">
                <a:latin typeface="Times New Roman" pitchFamily="18" charset="0"/>
                <a:cs typeface="B Nazanin" pitchFamily="2" charset="-78"/>
              </a:rPr>
              <a:t>نياز</a:t>
            </a:r>
            <a:endParaRPr lang="en-US" altLang="en-US" dirty="0">
              <a:latin typeface="Times New Roman" pitchFamily="18" charset="0"/>
              <a:cs typeface="B Nazanin" pitchFamily="2" charset="-78"/>
            </a:endParaRPr>
          </a:p>
          <a:p>
            <a:pPr lvl="2" algn="r" rtl="1" eaLnBrk="0" hangingPunct="0"/>
            <a:r>
              <a:rPr lang="ar-SA" altLang="en-US" dirty="0">
                <a:latin typeface="Times New Roman" pitchFamily="18" charset="0"/>
                <a:cs typeface="B Nazanin" pitchFamily="2" charset="-78"/>
              </a:rPr>
              <a:t>صلاحيت</a:t>
            </a:r>
            <a:r>
              <a:rPr lang="en-US" altLang="en-US" dirty="0">
                <a:latin typeface="Times New Roman" pitchFamily="18" charset="0"/>
                <a:cs typeface="B Nazanin" pitchFamily="2" charset="-78"/>
              </a:rPr>
              <a:t> </a:t>
            </a:r>
            <a:r>
              <a:rPr lang="ar-SA" altLang="en-US" dirty="0">
                <a:latin typeface="Times New Roman" pitchFamily="18" charset="0"/>
                <a:cs typeface="B Nazanin" pitchFamily="2" charset="-78"/>
              </a:rPr>
              <a:t>و</a:t>
            </a:r>
            <a:r>
              <a:rPr lang="en-US" altLang="en-US" dirty="0">
                <a:latin typeface="Times New Roman" pitchFamily="18" charset="0"/>
                <a:cs typeface="B Nazanin" pitchFamily="2" charset="-78"/>
              </a:rPr>
              <a:t> </a:t>
            </a:r>
            <a:r>
              <a:rPr lang="ar-SA" altLang="en-US" dirty="0">
                <a:latin typeface="Times New Roman" pitchFamily="18" charset="0"/>
                <a:cs typeface="B Nazanin" pitchFamily="2" charset="-78"/>
              </a:rPr>
              <a:t>قابليت دسترسي</a:t>
            </a:r>
            <a:r>
              <a:rPr lang="en-US" altLang="en-US" dirty="0">
                <a:latin typeface="Times New Roman" pitchFamily="18" charset="0"/>
                <a:cs typeface="B Nazanin" pitchFamily="2" charset="-78"/>
              </a:rPr>
              <a:t> </a:t>
            </a:r>
            <a:r>
              <a:rPr lang="ar-SA" altLang="en-US" dirty="0">
                <a:latin typeface="Times New Roman" pitchFamily="18" charset="0"/>
                <a:cs typeface="B Nazanin" pitchFamily="2" charset="-78"/>
              </a:rPr>
              <a:t>به افراد</a:t>
            </a:r>
            <a:endParaRPr lang="en-US" altLang="en-US" dirty="0">
              <a:latin typeface="Times New Roman" pitchFamily="18" charset="0"/>
              <a:cs typeface="B Nazanin" pitchFamily="2" charset="-78"/>
            </a:endParaRPr>
          </a:p>
          <a:p>
            <a:pPr lvl="2" algn="r" rtl="1" eaLnBrk="0" hangingPunct="0"/>
            <a:r>
              <a:rPr lang="ar-SA" altLang="en-US" dirty="0">
                <a:latin typeface="Times New Roman" pitchFamily="18" charset="0"/>
                <a:cs typeface="B Nazanin" pitchFamily="2" charset="-78"/>
              </a:rPr>
              <a:t>تاثير</a:t>
            </a:r>
            <a:r>
              <a:rPr lang="en-US" altLang="en-US" dirty="0">
                <a:latin typeface="Times New Roman" pitchFamily="18" charset="0"/>
                <a:cs typeface="B Nazanin" pitchFamily="2" charset="-78"/>
              </a:rPr>
              <a:t> </a:t>
            </a:r>
            <a:r>
              <a:rPr lang="ar-SA" altLang="en-US" dirty="0">
                <a:latin typeface="Times New Roman" pitchFamily="18" charset="0"/>
                <a:cs typeface="B Nazanin" pitchFamily="2" charset="-78"/>
              </a:rPr>
              <a:t>سطوح منابع بر</a:t>
            </a:r>
            <a:r>
              <a:rPr lang="en-US" altLang="en-US" dirty="0">
                <a:latin typeface="Times New Roman" pitchFamily="18" charset="0"/>
                <a:cs typeface="B Nazanin" pitchFamily="2" charset="-78"/>
              </a:rPr>
              <a:t> </a:t>
            </a:r>
            <a:r>
              <a:rPr lang="ar-SA" altLang="en-US" dirty="0">
                <a:latin typeface="Times New Roman" pitchFamily="18" charset="0"/>
                <a:cs typeface="B Nazanin" pitchFamily="2" charset="-78"/>
              </a:rPr>
              <a:t>زمانبندي پروژه</a:t>
            </a:r>
            <a:endParaRPr lang="en-US" altLang="en-US" dirty="0">
              <a:latin typeface="Times New Roman" pitchFamily="18" charset="0"/>
              <a:cs typeface="B Nazanin" pitchFamily="2" charset="-78"/>
            </a:endParaRPr>
          </a:p>
          <a:p>
            <a:pPr algn="r" rtl="1" eaLnBrk="0" hangingPunct="0"/>
            <a:r>
              <a:rPr lang="en-US" altLang="en-US" sz="2400" dirty="0">
                <a:latin typeface="Times New Roman" pitchFamily="18" charset="0"/>
                <a:cs typeface="B Nazanin" pitchFamily="2" charset="-78"/>
              </a:rPr>
              <a:t>4. </a:t>
            </a:r>
            <a:r>
              <a:rPr lang="ar-SA" altLang="en-US" sz="2400" dirty="0">
                <a:latin typeface="Times New Roman" pitchFamily="18" charset="0"/>
                <a:cs typeface="B Nazanin" pitchFamily="2" charset="-78"/>
              </a:rPr>
              <a:t>براي پياده سازي نيازمند</a:t>
            </a:r>
            <a:r>
              <a:rPr lang="en-US" altLang="en-US" sz="2400" dirty="0">
                <a:latin typeface="Times New Roman" pitchFamily="18" charset="0"/>
                <a:cs typeface="B Nazanin" pitchFamily="2" charset="-78"/>
              </a:rPr>
              <a:t> </a:t>
            </a:r>
            <a:r>
              <a:rPr lang="ar-SA" altLang="en-US" sz="2400" dirty="0">
                <a:latin typeface="Times New Roman" pitchFamily="18" charset="0"/>
                <a:cs typeface="B Nazanin" pitchFamily="2" charset="-78"/>
              </a:rPr>
              <a:t>شبكه پيش</a:t>
            </a:r>
            <a:r>
              <a:rPr lang="en-US" altLang="en-US" sz="2400" dirty="0">
                <a:latin typeface="Times New Roman" pitchFamily="18" charset="0"/>
                <a:cs typeface="B Nazanin" pitchFamily="2" charset="-78"/>
              </a:rPr>
              <a:t> </a:t>
            </a:r>
            <a:r>
              <a:rPr lang="ar-SA" altLang="en-US" sz="2400" dirty="0">
                <a:latin typeface="Times New Roman" pitchFamily="18" charset="0"/>
                <a:cs typeface="B Nazanin" pitchFamily="2" charset="-78"/>
              </a:rPr>
              <a:t>نيازي</a:t>
            </a:r>
            <a:r>
              <a:rPr lang="en-US" altLang="en-US" sz="2400" dirty="0">
                <a:latin typeface="Times New Roman" pitchFamily="18" charset="0"/>
                <a:cs typeface="B Nazanin" pitchFamily="2" charset="-78"/>
              </a:rPr>
              <a:t> </a:t>
            </a:r>
            <a:r>
              <a:rPr lang="ar-SA" altLang="en-US" sz="2400" dirty="0">
                <a:latin typeface="Times New Roman" pitchFamily="18" charset="0"/>
                <a:cs typeface="B Nazanin" pitchFamily="2" charset="-78"/>
              </a:rPr>
              <a:t>فعاليتها و روابط منطقي</a:t>
            </a:r>
            <a:r>
              <a:rPr lang="en-US" altLang="en-US" sz="2400" dirty="0">
                <a:latin typeface="Times New Roman" pitchFamily="18" charset="0"/>
                <a:cs typeface="B Nazanin" pitchFamily="2" charset="-78"/>
              </a:rPr>
              <a:t> </a:t>
            </a:r>
            <a:r>
              <a:rPr lang="ar-SA" altLang="en-US" sz="2400" dirty="0">
                <a:latin typeface="Times New Roman" pitchFamily="18" charset="0"/>
                <a:cs typeface="B Nazanin" pitchFamily="2" charset="-78"/>
              </a:rPr>
              <a:t>ميان آنان</a:t>
            </a:r>
            <a:r>
              <a:rPr lang="en-US" altLang="en-US" sz="2400" dirty="0">
                <a:latin typeface="Times New Roman" pitchFamily="18" charset="0"/>
                <a:cs typeface="B Nazanin" pitchFamily="2" charset="-78"/>
              </a:rPr>
              <a:t> </a:t>
            </a:r>
            <a:r>
              <a:rPr lang="ar-SA" altLang="en-US" sz="2400" dirty="0">
                <a:latin typeface="Times New Roman" pitchFamily="18" charset="0"/>
                <a:cs typeface="B Nazanin" pitchFamily="2" charset="-78"/>
              </a:rPr>
              <a:t>مي باشد</a:t>
            </a:r>
            <a:r>
              <a:rPr lang="en-US" altLang="en-US" sz="2400" dirty="0">
                <a:latin typeface="Times New Roman" pitchFamily="18" charset="0"/>
                <a:cs typeface="B Nazanin" pitchFamily="2" charset="-78"/>
              </a:rPr>
              <a:t> .</a:t>
            </a:r>
          </a:p>
          <a:p>
            <a:pPr algn="r" rtl="1" eaLnBrk="0" hangingPunct="0"/>
            <a:r>
              <a:rPr lang="en-US" altLang="en-US" sz="2400" dirty="0">
                <a:latin typeface="Times New Roman" pitchFamily="18" charset="0"/>
                <a:cs typeface="B Nazanin" pitchFamily="2" charset="-78"/>
              </a:rPr>
              <a:t>5. </a:t>
            </a:r>
            <a:r>
              <a:rPr lang="ar-SA" altLang="en-US" sz="2400" dirty="0">
                <a:latin typeface="Times New Roman" pitchFamily="18" charset="0"/>
                <a:cs typeface="B Nazanin" pitchFamily="2" charset="-78"/>
              </a:rPr>
              <a:t>از بحثهاي پيچيده</a:t>
            </a:r>
            <a:r>
              <a:rPr lang="en-US" altLang="en-US" sz="2400" dirty="0">
                <a:latin typeface="Times New Roman" pitchFamily="18" charset="0"/>
                <a:cs typeface="B Nazanin" pitchFamily="2" charset="-78"/>
              </a:rPr>
              <a:t> </a:t>
            </a:r>
            <a:r>
              <a:rPr lang="ar-SA" altLang="en-US" sz="2400" dirty="0">
                <a:latin typeface="Times New Roman" pitchFamily="18" charset="0"/>
                <a:cs typeface="B Nazanin" pitchFamily="2" charset="-78"/>
              </a:rPr>
              <a:t>و مهم</a:t>
            </a:r>
            <a:r>
              <a:rPr lang="en-US" altLang="en-US" sz="2400" dirty="0">
                <a:latin typeface="Times New Roman" pitchFamily="18" charset="0"/>
                <a:cs typeface="B Nazanin" pitchFamily="2" charset="-78"/>
              </a:rPr>
              <a:t> </a:t>
            </a:r>
            <a:r>
              <a:rPr lang="ar-SA" altLang="en-US" sz="2400" dirty="0">
                <a:latin typeface="Times New Roman" pitchFamily="18" charset="0"/>
                <a:cs typeface="B Nazanin" pitchFamily="2" charset="-78"/>
              </a:rPr>
              <a:t>مديريت پروژه</a:t>
            </a:r>
            <a:r>
              <a:rPr lang="en-US" altLang="en-US" sz="2400" dirty="0">
                <a:latin typeface="Times New Roman" pitchFamily="18" charset="0"/>
                <a:cs typeface="B Nazanin" pitchFamily="2" charset="-78"/>
              </a:rPr>
              <a:t> </a:t>
            </a:r>
            <a:r>
              <a:rPr lang="ar-SA" altLang="en-US" sz="2400" dirty="0">
                <a:latin typeface="Times New Roman" pitchFamily="18" charset="0"/>
                <a:cs typeface="B Nazanin" pitchFamily="2" charset="-78"/>
              </a:rPr>
              <a:t>به</a:t>
            </a:r>
            <a:r>
              <a:rPr lang="en-US" altLang="en-US" sz="2400" dirty="0">
                <a:latin typeface="Times New Roman" pitchFamily="18" charset="0"/>
                <a:cs typeface="B Nazanin" pitchFamily="2" charset="-78"/>
              </a:rPr>
              <a:t> </a:t>
            </a:r>
            <a:r>
              <a:rPr lang="ar-SA" altLang="en-US" sz="2400" dirty="0">
                <a:latin typeface="Times New Roman" pitchFamily="18" charset="0"/>
                <a:cs typeface="B Nazanin" pitchFamily="2" charset="-78"/>
              </a:rPr>
              <a:t>شمار</a:t>
            </a:r>
            <a:r>
              <a:rPr lang="en-US" altLang="en-US" sz="2400" dirty="0">
                <a:latin typeface="Times New Roman" pitchFamily="18" charset="0"/>
                <a:cs typeface="B Nazanin" pitchFamily="2" charset="-78"/>
              </a:rPr>
              <a:t> </a:t>
            </a:r>
            <a:r>
              <a:rPr lang="ar-SA" altLang="en-US" sz="2400" dirty="0">
                <a:latin typeface="Times New Roman" pitchFamily="18" charset="0"/>
                <a:cs typeface="B Nazanin" pitchFamily="2" charset="-78"/>
              </a:rPr>
              <a:t>مي</a:t>
            </a:r>
            <a:r>
              <a:rPr lang="en-US" altLang="en-US" sz="2400" dirty="0">
                <a:latin typeface="Times New Roman" pitchFamily="18" charset="0"/>
                <a:cs typeface="B Nazanin" pitchFamily="2" charset="-78"/>
              </a:rPr>
              <a:t> </a:t>
            </a:r>
            <a:r>
              <a:rPr lang="ar-SA" altLang="en-US" sz="2400" dirty="0">
                <a:latin typeface="Times New Roman" pitchFamily="18" charset="0"/>
                <a:cs typeface="B Nazanin" pitchFamily="2" charset="-78"/>
              </a:rPr>
              <a:t>آيد</a:t>
            </a:r>
            <a:r>
              <a:rPr lang="en-US" altLang="en-US" sz="2400" dirty="0">
                <a:latin typeface="Times New Roman" pitchFamily="18" charset="0"/>
                <a:cs typeface="B Nazanin" pitchFamily="2" charset="-78"/>
              </a:rPr>
              <a:t> .</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609600" y="0"/>
            <a:ext cx="7772400" cy="838200"/>
          </a:xfrm>
          <a:prstGeom prst="rect">
            <a:avLst/>
          </a:prstGeom>
          <a:noFill/>
          <a:ln w="9525">
            <a:noFill/>
            <a:miter lim="800000"/>
            <a:headEnd/>
            <a:tailEnd/>
          </a:ln>
          <a:effectLst/>
        </p:spPr>
        <p:txBody>
          <a:bodyPr anchor="ctr"/>
          <a:lstStyle/>
          <a:p>
            <a:pPr algn="ctr" eaLnBrk="0" hangingPunct="0"/>
            <a:r>
              <a:rPr lang="ar-SA" altLang="en-US" sz="2400" b="1" dirty="0">
                <a:solidFill>
                  <a:srgbClr val="0070C0"/>
                </a:solidFill>
                <a:latin typeface="Times New Roman" pitchFamily="18" charset="0"/>
                <a:cs typeface="B Nazanin" pitchFamily="2" charset="-78"/>
              </a:rPr>
              <a:t>منابع</a:t>
            </a:r>
            <a:r>
              <a:rPr lang="fa-IR" altLang="en-US" sz="2400" b="1" dirty="0">
                <a:solidFill>
                  <a:srgbClr val="0070C0"/>
                </a:solidFill>
                <a:latin typeface="Times New Roman" pitchFamily="18" charset="0"/>
                <a:cs typeface="B Nazanin" pitchFamily="2" charset="-78"/>
              </a:rPr>
              <a:t> پروژه و اهمیت زمانبندی هر یک از آنها</a:t>
            </a:r>
            <a:endParaRPr lang="en-US" altLang="en-US" sz="2400" b="1" dirty="0">
              <a:solidFill>
                <a:srgbClr val="0070C0"/>
              </a:solidFill>
              <a:latin typeface="Times New Roman" pitchFamily="18" charset="0"/>
              <a:cs typeface="B Nazanin" pitchFamily="2" charset="-78"/>
            </a:endParaRPr>
          </a:p>
        </p:txBody>
      </p:sp>
      <p:sp>
        <p:nvSpPr>
          <p:cNvPr id="5" name="Rectangle 3"/>
          <p:cNvSpPr>
            <a:spLocks noChangeArrowheads="1"/>
          </p:cNvSpPr>
          <p:nvPr/>
        </p:nvSpPr>
        <p:spPr bwMode="auto">
          <a:xfrm>
            <a:off x="0" y="609600"/>
            <a:ext cx="8763000" cy="4114800"/>
          </a:xfrm>
          <a:prstGeom prst="rect">
            <a:avLst/>
          </a:prstGeom>
          <a:noFill/>
          <a:ln w="9525">
            <a:noFill/>
            <a:miter lim="800000"/>
            <a:headEnd/>
            <a:tailEnd/>
          </a:ln>
        </p:spPr>
        <p:txBody>
          <a:bodyPr/>
          <a:lstStyle/>
          <a:p>
            <a:pPr algn="r" rtl="1" eaLnBrk="0" hangingPunct="0"/>
            <a:r>
              <a:rPr lang="en-US" altLang="en-US" sz="2400" dirty="0">
                <a:solidFill>
                  <a:schemeClr val="accent3">
                    <a:lumMod val="50000"/>
                  </a:schemeClr>
                </a:solidFill>
                <a:latin typeface="Times New Roman" pitchFamily="18" charset="0"/>
                <a:cs typeface="B Nazanin" pitchFamily="2" charset="-78"/>
              </a:rPr>
              <a:t>1. </a:t>
            </a:r>
            <a:r>
              <a:rPr lang="ar-SA" altLang="en-US" sz="2400" dirty="0">
                <a:solidFill>
                  <a:schemeClr val="accent3">
                    <a:lumMod val="50000"/>
                  </a:schemeClr>
                </a:solidFill>
                <a:latin typeface="Times New Roman" pitchFamily="18" charset="0"/>
                <a:cs typeface="B Nazanin" pitchFamily="2" charset="-78"/>
              </a:rPr>
              <a:t>نيروي</a:t>
            </a:r>
            <a:r>
              <a:rPr lang="en-US" altLang="en-US" sz="2400" dirty="0">
                <a:solidFill>
                  <a:schemeClr val="accent3">
                    <a:lumMod val="50000"/>
                  </a:schemeClr>
                </a:solidFill>
                <a:latin typeface="Times New Roman" pitchFamily="18" charset="0"/>
                <a:cs typeface="B Nazanin" pitchFamily="2" charset="-78"/>
              </a:rPr>
              <a:t> </a:t>
            </a:r>
            <a:r>
              <a:rPr lang="ar-SA" altLang="en-US" sz="2400" dirty="0">
                <a:solidFill>
                  <a:schemeClr val="accent3">
                    <a:lumMod val="50000"/>
                  </a:schemeClr>
                </a:solidFill>
                <a:latin typeface="Times New Roman" pitchFamily="18" charset="0"/>
                <a:cs typeface="B Nazanin" pitchFamily="2" charset="-78"/>
              </a:rPr>
              <a:t>انساني</a:t>
            </a:r>
            <a:endParaRPr lang="en-US" altLang="en-US" sz="2400" dirty="0">
              <a:solidFill>
                <a:schemeClr val="accent3">
                  <a:lumMod val="50000"/>
                </a:schemeClr>
              </a:solidFill>
              <a:latin typeface="Times New Roman" pitchFamily="18" charset="0"/>
              <a:cs typeface="B Nazanin" pitchFamily="2" charset="-78"/>
            </a:endParaRPr>
          </a:p>
          <a:p>
            <a:pPr lvl="2" algn="r" rtl="1" eaLnBrk="0" hangingPunct="0"/>
            <a:r>
              <a:rPr lang="ar-SA" altLang="en-US" b="1" dirty="0">
                <a:latin typeface="Times New Roman" pitchFamily="18" charset="0"/>
                <a:cs typeface="B Nazanin" pitchFamily="2" charset="-78"/>
              </a:rPr>
              <a:t>جلوگيري از</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تخصيص كار</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بيش از اندازه</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و</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ممانعت از بيكاري پرسنل</a:t>
            </a:r>
            <a:endParaRPr lang="en-US" altLang="en-US" b="1" dirty="0">
              <a:latin typeface="Times New Roman" pitchFamily="18" charset="0"/>
              <a:cs typeface="B Nazanin" pitchFamily="2" charset="-78"/>
            </a:endParaRPr>
          </a:p>
          <a:p>
            <a:pPr lvl="2" algn="r" rtl="1" eaLnBrk="0" hangingPunct="0"/>
            <a:r>
              <a:rPr lang="ar-SA" altLang="en-US" b="1" dirty="0">
                <a:latin typeface="Times New Roman" pitchFamily="18" charset="0"/>
                <a:cs typeface="B Nazanin" pitchFamily="2" charset="-78"/>
              </a:rPr>
              <a:t>تعيين</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حوزه عملكرد نيروي</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انساني ( به تفكيك</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دپارتمانها</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و</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پيمانكاران</a:t>
            </a:r>
            <a:r>
              <a:rPr lang="en-US" altLang="en-US" b="1" dirty="0">
                <a:latin typeface="Times New Roman" pitchFamily="18" charset="0"/>
                <a:cs typeface="B Nazanin" pitchFamily="2" charset="-78"/>
              </a:rPr>
              <a:t> </a:t>
            </a:r>
            <a:r>
              <a:rPr lang="fa-IR" altLang="en-US" b="1" dirty="0">
                <a:latin typeface="Times New Roman" pitchFamily="18" charset="0"/>
                <a:cs typeface="B Nazanin" pitchFamily="2" charset="-78"/>
              </a:rPr>
              <a:t>)</a:t>
            </a:r>
            <a:endParaRPr lang="en-US" altLang="en-US" b="1" dirty="0">
              <a:latin typeface="Times New Roman" pitchFamily="18" charset="0"/>
              <a:cs typeface="B Nazanin" pitchFamily="2" charset="-78"/>
            </a:endParaRPr>
          </a:p>
          <a:p>
            <a:pPr lvl="3" algn="r" rtl="1" eaLnBrk="0" hangingPunct="0"/>
            <a:r>
              <a:rPr lang="ar-SA" altLang="en-US" sz="1600" b="1" dirty="0">
                <a:latin typeface="Times New Roman" pitchFamily="18" charset="0"/>
                <a:cs typeface="B Nazanin" pitchFamily="2" charset="-78"/>
              </a:rPr>
              <a:t>چه كاري</a:t>
            </a:r>
            <a:r>
              <a:rPr lang="en-US" altLang="en-US" sz="1600" b="1" dirty="0">
                <a:latin typeface="Times New Roman" pitchFamily="18" charset="0"/>
                <a:cs typeface="B Nazanin" pitchFamily="2" charset="-78"/>
              </a:rPr>
              <a:t> </a:t>
            </a:r>
            <a:r>
              <a:rPr lang="ar-SA" altLang="en-US" sz="1600" b="1" dirty="0">
                <a:latin typeface="Times New Roman" pitchFamily="18" charset="0"/>
                <a:cs typeface="B Nazanin" pitchFamily="2" charset="-78"/>
              </a:rPr>
              <a:t>انجام</a:t>
            </a:r>
            <a:r>
              <a:rPr lang="en-US" altLang="en-US" sz="1600" b="1" dirty="0">
                <a:latin typeface="Times New Roman" pitchFamily="18" charset="0"/>
                <a:cs typeface="B Nazanin" pitchFamily="2" charset="-78"/>
              </a:rPr>
              <a:t> </a:t>
            </a:r>
            <a:r>
              <a:rPr lang="ar-SA" altLang="en-US" sz="1600" b="1" dirty="0">
                <a:latin typeface="Times New Roman" pitchFamily="18" charset="0"/>
                <a:cs typeface="B Nazanin" pitchFamily="2" charset="-78"/>
              </a:rPr>
              <a:t>مي</a:t>
            </a:r>
            <a:r>
              <a:rPr lang="en-US" altLang="en-US" sz="1600" b="1" dirty="0">
                <a:latin typeface="Times New Roman" pitchFamily="18" charset="0"/>
                <a:cs typeface="B Nazanin" pitchFamily="2" charset="-78"/>
              </a:rPr>
              <a:t> </a:t>
            </a:r>
            <a:r>
              <a:rPr lang="ar-SA" altLang="en-US" sz="1600" b="1" dirty="0">
                <a:latin typeface="Times New Roman" pitchFamily="18" charset="0"/>
                <a:cs typeface="B Nazanin" pitchFamily="2" charset="-78"/>
              </a:rPr>
              <a:t>دهند</a:t>
            </a:r>
            <a:r>
              <a:rPr lang="en-US" altLang="en-US" sz="1600" b="1" dirty="0">
                <a:latin typeface="Times New Roman" pitchFamily="18" charset="0"/>
                <a:cs typeface="B Nazanin" pitchFamily="2" charset="-78"/>
              </a:rPr>
              <a:t> .</a:t>
            </a:r>
          </a:p>
          <a:p>
            <a:pPr lvl="3" algn="r" rtl="1" eaLnBrk="0" hangingPunct="0"/>
            <a:r>
              <a:rPr lang="ar-SA" altLang="en-US" sz="1600" b="1" dirty="0">
                <a:latin typeface="Times New Roman" pitchFamily="18" charset="0"/>
                <a:cs typeface="B Nazanin" pitchFamily="2" charset="-78"/>
              </a:rPr>
              <a:t>چه ميزان</a:t>
            </a:r>
            <a:r>
              <a:rPr lang="en-US" altLang="en-US" sz="1600" b="1" dirty="0">
                <a:latin typeface="Times New Roman" pitchFamily="18" charset="0"/>
                <a:cs typeface="B Nazanin" pitchFamily="2" charset="-78"/>
              </a:rPr>
              <a:t> </a:t>
            </a:r>
            <a:r>
              <a:rPr lang="ar-SA" altLang="en-US" sz="1600" b="1" dirty="0">
                <a:latin typeface="Times New Roman" pitchFamily="18" charset="0"/>
                <a:cs typeface="B Nazanin" pitchFamily="2" charset="-78"/>
              </a:rPr>
              <a:t>انجام ميدهند</a:t>
            </a:r>
            <a:r>
              <a:rPr lang="en-US" altLang="en-US" sz="1600" b="1" dirty="0">
                <a:latin typeface="Times New Roman" pitchFamily="18" charset="0"/>
                <a:cs typeface="B Nazanin" pitchFamily="2" charset="-78"/>
              </a:rPr>
              <a:t>.</a:t>
            </a:r>
          </a:p>
          <a:p>
            <a:pPr lvl="3" algn="r" rtl="1" eaLnBrk="0" hangingPunct="0"/>
            <a:r>
              <a:rPr lang="ar-SA" altLang="en-US" sz="1600" b="1" dirty="0">
                <a:latin typeface="Times New Roman" pitchFamily="18" charset="0"/>
                <a:cs typeface="B Nazanin" pitchFamily="2" charset="-78"/>
              </a:rPr>
              <a:t>چه زماني</a:t>
            </a:r>
            <a:r>
              <a:rPr lang="en-US" altLang="en-US" sz="1600" b="1" dirty="0">
                <a:latin typeface="Times New Roman" pitchFamily="18" charset="0"/>
                <a:cs typeface="B Nazanin" pitchFamily="2" charset="-78"/>
              </a:rPr>
              <a:t> </a:t>
            </a:r>
            <a:r>
              <a:rPr lang="ar-SA" altLang="en-US" sz="1600" b="1" dirty="0">
                <a:latin typeface="Times New Roman" pitchFamily="18" charset="0"/>
                <a:cs typeface="B Nazanin" pitchFamily="2" charset="-78"/>
              </a:rPr>
              <a:t>انجام ميدهند</a:t>
            </a:r>
            <a:r>
              <a:rPr lang="en-US" altLang="en-US" sz="1600" b="1" dirty="0">
                <a:latin typeface="Times New Roman" pitchFamily="18" charset="0"/>
                <a:cs typeface="B Nazanin" pitchFamily="2" charset="-78"/>
              </a:rPr>
              <a:t> .</a:t>
            </a:r>
          </a:p>
          <a:p>
            <a:pPr lvl="2" algn="r" rtl="1" eaLnBrk="0" hangingPunct="0"/>
            <a:r>
              <a:rPr lang="ar-SA" altLang="en-US" b="1" dirty="0">
                <a:latin typeface="Times New Roman" pitchFamily="18" charset="0"/>
                <a:cs typeface="B Nazanin" pitchFamily="2" charset="-78"/>
              </a:rPr>
              <a:t>زمانبندي بهينه نيروي</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انساني بر اساس</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اولويت پروژه ها</a:t>
            </a:r>
            <a:r>
              <a:rPr lang="en-US" altLang="en-US" b="1" dirty="0">
                <a:latin typeface="Times New Roman" pitchFamily="18" charset="0"/>
                <a:cs typeface="B Nazanin" pitchFamily="2" charset="-78"/>
              </a:rPr>
              <a:t> </a:t>
            </a:r>
            <a:r>
              <a:rPr lang="fa-IR" altLang="en-US" b="1" dirty="0">
                <a:latin typeface="Times New Roman" pitchFamily="18" charset="0"/>
                <a:cs typeface="B Nazanin" pitchFamily="2" charset="-78"/>
              </a:rPr>
              <a:t>(</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زماني</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كه</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بطور مشترك روي چندين</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پروژه</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كار مي</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نمايند</a:t>
            </a:r>
            <a:r>
              <a:rPr lang="en-US" altLang="en-US" b="1" dirty="0">
                <a:latin typeface="Times New Roman" pitchFamily="18" charset="0"/>
                <a:cs typeface="B Nazanin" pitchFamily="2" charset="-78"/>
              </a:rPr>
              <a:t> </a:t>
            </a:r>
            <a:r>
              <a:rPr lang="fa-IR" altLang="en-US" b="1" dirty="0">
                <a:latin typeface="Times New Roman" pitchFamily="18" charset="0"/>
                <a:cs typeface="B Nazanin" pitchFamily="2" charset="-78"/>
              </a:rPr>
              <a:t>)</a:t>
            </a:r>
            <a:endParaRPr lang="en-US" altLang="en-US" b="1" dirty="0">
              <a:latin typeface="Times New Roman" pitchFamily="18" charset="0"/>
              <a:cs typeface="B Nazanin" pitchFamily="2" charset="-78"/>
            </a:endParaRPr>
          </a:p>
          <a:p>
            <a:pPr lvl="2" algn="r" rtl="1" eaLnBrk="0" hangingPunct="0"/>
            <a:r>
              <a:rPr lang="ar-SA" altLang="en-US" b="1" dirty="0">
                <a:latin typeface="Times New Roman" pitchFamily="18" charset="0"/>
                <a:cs typeface="B Nazanin" pitchFamily="2" charset="-78"/>
              </a:rPr>
              <a:t>حصول</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اطمينان از اينكه</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هيچ كاري در</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پروژه</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بدون متولي و مسئول</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اجرايي</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باقي</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نمانده</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است</a:t>
            </a:r>
            <a:r>
              <a:rPr lang="en-US" altLang="en-US" b="1" dirty="0">
                <a:latin typeface="Times New Roman" pitchFamily="18" charset="0"/>
                <a:cs typeface="B Nazanin" pitchFamily="2" charset="-78"/>
              </a:rPr>
              <a:t> .</a:t>
            </a:r>
          </a:p>
          <a:p>
            <a:pPr lvl="2" algn="r" rtl="1" eaLnBrk="0" hangingPunct="0"/>
            <a:r>
              <a:rPr lang="ar-SA" altLang="en-US" b="1" dirty="0">
                <a:latin typeface="Times New Roman" pitchFamily="18" charset="0"/>
                <a:cs typeface="B Nazanin" pitchFamily="2" charset="-78"/>
              </a:rPr>
              <a:t>حصول</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اطمينان از انجام</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كار در حد توان پرسنا و</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نيز</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تعيين ميزان</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كارايي</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واحد</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ها</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و</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دپارتمانها</a:t>
            </a:r>
            <a:endParaRPr lang="en-US" altLang="en-US" b="1" dirty="0">
              <a:latin typeface="Times New Roman" pitchFamily="18" charset="0"/>
              <a:cs typeface="B Nazanin" pitchFamily="2" charset="-78"/>
            </a:endParaRPr>
          </a:p>
        </p:txBody>
      </p:sp>
      <p:sp>
        <p:nvSpPr>
          <p:cNvPr id="7" name="Rectangle 3"/>
          <p:cNvSpPr>
            <a:spLocks noChangeArrowheads="1"/>
          </p:cNvSpPr>
          <p:nvPr/>
        </p:nvSpPr>
        <p:spPr bwMode="auto">
          <a:xfrm>
            <a:off x="0" y="3886200"/>
            <a:ext cx="8763000" cy="2743200"/>
          </a:xfrm>
          <a:prstGeom prst="rect">
            <a:avLst/>
          </a:prstGeom>
          <a:noFill/>
          <a:ln w="9525">
            <a:noFill/>
            <a:miter lim="800000"/>
            <a:headEnd/>
            <a:tailEnd/>
          </a:ln>
        </p:spPr>
        <p:txBody>
          <a:bodyPr/>
          <a:lstStyle/>
          <a:p>
            <a:pPr algn="r" rtl="1" eaLnBrk="0" hangingPunct="0"/>
            <a:r>
              <a:rPr lang="en-US" altLang="en-US" sz="2000" dirty="0">
                <a:solidFill>
                  <a:schemeClr val="accent3">
                    <a:lumMod val="50000"/>
                  </a:schemeClr>
                </a:solidFill>
                <a:latin typeface="Times New Roman" pitchFamily="18" charset="0"/>
                <a:cs typeface="B Nazanin" pitchFamily="2" charset="-78"/>
              </a:rPr>
              <a:t>2. </a:t>
            </a:r>
            <a:r>
              <a:rPr lang="ar-SA" altLang="en-US" sz="2000" dirty="0">
                <a:solidFill>
                  <a:schemeClr val="accent3">
                    <a:lumMod val="50000"/>
                  </a:schemeClr>
                </a:solidFill>
                <a:latin typeface="Times New Roman" pitchFamily="18" charset="0"/>
                <a:cs typeface="B Nazanin" pitchFamily="2" charset="-78"/>
              </a:rPr>
              <a:t>ماشين آلات و تجهيزات</a:t>
            </a:r>
            <a:endParaRPr lang="en-US" altLang="en-US" sz="2000" dirty="0">
              <a:solidFill>
                <a:schemeClr val="accent3">
                  <a:lumMod val="50000"/>
                </a:schemeClr>
              </a:solidFill>
              <a:latin typeface="Times New Roman" pitchFamily="18" charset="0"/>
              <a:cs typeface="B Nazanin" pitchFamily="2" charset="-78"/>
            </a:endParaRPr>
          </a:p>
          <a:p>
            <a:pPr lvl="2" algn="r" rtl="1" eaLnBrk="0" hangingPunct="0"/>
            <a:r>
              <a:rPr lang="ar-SA" altLang="en-US" sz="1600" b="1" dirty="0">
                <a:latin typeface="Times New Roman" pitchFamily="18" charset="0"/>
                <a:cs typeface="B Nazanin" pitchFamily="2" charset="-78"/>
              </a:rPr>
              <a:t>اخذ</a:t>
            </a:r>
            <a:r>
              <a:rPr lang="en-US" altLang="en-US" sz="1600" b="1" dirty="0">
                <a:latin typeface="Times New Roman" pitchFamily="18" charset="0"/>
                <a:cs typeface="B Nazanin" pitchFamily="2" charset="-78"/>
              </a:rPr>
              <a:t> </a:t>
            </a:r>
            <a:r>
              <a:rPr lang="ar-SA" altLang="en-US" sz="1600" b="1" dirty="0">
                <a:latin typeface="Times New Roman" pitchFamily="18" charset="0"/>
                <a:cs typeface="B Nazanin" pitchFamily="2" charset="-78"/>
              </a:rPr>
              <a:t>بيشترين</a:t>
            </a:r>
            <a:r>
              <a:rPr lang="en-US" altLang="en-US" sz="1600" b="1" dirty="0">
                <a:latin typeface="Times New Roman" pitchFamily="18" charset="0"/>
                <a:cs typeface="B Nazanin" pitchFamily="2" charset="-78"/>
              </a:rPr>
              <a:t> </a:t>
            </a:r>
            <a:r>
              <a:rPr lang="ar-SA" altLang="en-US" sz="1600" b="1" dirty="0">
                <a:latin typeface="Times New Roman" pitchFamily="18" charset="0"/>
                <a:cs typeface="B Nazanin" pitchFamily="2" charset="-78"/>
              </a:rPr>
              <a:t>بهره عملياتي</a:t>
            </a:r>
            <a:r>
              <a:rPr lang="en-US" altLang="en-US" sz="1600" b="1" dirty="0">
                <a:latin typeface="Times New Roman" pitchFamily="18" charset="0"/>
                <a:cs typeface="B Nazanin" pitchFamily="2" charset="-78"/>
              </a:rPr>
              <a:t> </a:t>
            </a:r>
            <a:r>
              <a:rPr lang="ar-SA" altLang="en-US" sz="1600" b="1" dirty="0">
                <a:latin typeface="Times New Roman" pitchFamily="18" charset="0"/>
                <a:cs typeface="B Nazanin" pitchFamily="2" charset="-78"/>
              </a:rPr>
              <a:t>از</a:t>
            </a:r>
            <a:r>
              <a:rPr lang="en-US" altLang="en-US" sz="1600" b="1" dirty="0">
                <a:latin typeface="Times New Roman" pitchFamily="18" charset="0"/>
                <a:cs typeface="B Nazanin" pitchFamily="2" charset="-78"/>
              </a:rPr>
              <a:t> </a:t>
            </a:r>
            <a:r>
              <a:rPr lang="ar-SA" altLang="en-US" sz="1600" b="1" dirty="0">
                <a:latin typeface="Times New Roman" pitchFamily="18" charset="0"/>
                <a:cs typeface="B Nazanin" pitchFamily="2" charset="-78"/>
              </a:rPr>
              <a:t>مجموعه ماشين آلات و تجهيزات مورد</a:t>
            </a:r>
            <a:r>
              <a:rPr lang="en-US" altLang="en-US" sz="1600" b="1" dirty="0">
                <a:latin typeface="Times New Roman" pitchFamily="18" charset="0"/>
                <a:cs typeface="B Nazanin" pitchFamily="2" charset="-78"/>
              </a:rPr>
              <a:t> </a:t>
            </a:r>
            <a:r>
              <a:rPr lang="ar-SA" altLang="en-US" sz="1600" b="1" dirty="0">
                <a:latin typeface="Times New Roman" pitchFamily="18" charset="0"/>
                <a:cs typeface="B Nazanin" pitchFamily="2" charset="-78"/>
              </a:rPr>
              <a:t>نياز پروژه</a:t>
            </a:r>
            <a:r>
              <a:rPr lang="en-US" altLang="en-US" sz="1600" b="1" dirty="0">
                <a:latin typeface="Times New Roman" pitchFamily="18" charset="0"/>
                <a:cs typeface="B Nazanin" pitchFamily="2" charset="-78"/>
              </a:rPr>
              <a:t> </a:t>
            </a:r>
            <a:r>
              <a:rPr lang="ar-SA" altLang="en-US" sz="1600" b="1" dirty="0">
                <a:latin typeface="Times New Roman" pitchFamily="18" charset="0"/>
                <a:cs typeface="B Nazanin" pitchFamily="2" charset="-78"/>
              </a:rPr>
              <a:t>و</a:t>
            </a:r>
            <a:r>
              <a:rPr lang="en-US" altLang="en-US" sz="1600" b="1" dirty="0">
                <a:latin typeface="Times New Roman" pitchFamily="18" charset="0"/>
                <a:cs typeface="B Nazanin" pitchFamily="2" charset="-78"/>
              </a:rPr>
              <a:t> </a:t>
            </a:r>
            <a:r>
              <a:rPr lang="ar-SA" altLang="en-US" sz="1600" b="1" dirty="0">
                <a:latin typeface="Times New Roman" pitchFamily="18" charset="0"/>
                <a:cs typeface="B Nazanin" pitchFamily="2" charset="-78"/>
              </a:rPr>
              <a:t>جلوگيري از بيكاري آنها</a:t>
            </a:r>
            <a:endParaRPr lang="en-US" altLang="en-US" sz="1600" b="1" dirty="0">
              <a:latin typeface="Times New Roman" pitchFamily="18" charset="0"/>
              <a:cs typeface="B Nazanin" pitchFamily="2" charset="-78"/>
            </a:endParaRPr>
          </a:p>
          <a:p>
            <a:pPr lvl="2" algn="r" rtl="1" eaLnBrk="0" hangingPunct="0"/>
            <a:r>
              <a:rPr lang="ar-SA" altLang="en-US" sz="1600" b="1" dirty="0">
                <a:latin typeface="Times New Roman" pitchFamily="18" charset="0"/>
                <a:cs typeface="B Nazanin" pitchFamily="2" charset="-78"/>
              </a:rPr>
              <a:t>هماهنگي ميان</a:t>
            </a:r>
            <a:r>
              <a:rPr lang="en-US" altLang="en-US" sz="1600" b="1" dirty="0">
                <a:latin typeface="Times New Roman" pitchFamily="18" charset="0"/>
                <a:cs typeface="B Nazanin" pitchFamily="2" charset="-78"/>
              </a:rPr>
              <a:t> </a:t>
            </a:r>
            <a:r>
              <a:rPr lang="ar-SA" altLang="en-US" sz="1600" b="1" dirty="0">
                <a:latin typeface="Times New Roman" pitchFamily="18" charset="0"/>
                <a:cs typeface="B Nazanin" pitchFamily="2" charset="-78"/>
              </a:rPr>
              <a:t>ساعات</a:t>
            </a:r>
            <a:r>
              <a:rPr lang="en-US" altLang="en-US" sz="1600" b="1" dirty="0">
                <a:latin typeface="Times New Roman" pitchFamily="18" charset="0"/>
                <a:cs typeface="B Nazanin" pitchFamily="2" charset="-78"/>
              </a:rPr>
              <a:t> </a:t>
            </a:r>
            <a:r>
              <a:rPr lang="ar-SA" altLang="en-US" sz="1600" b="1" dirty="0">
                <a:latin typeface="Times New Roman" pitchFamily="18" charset="0"/>
                <a:cs typeface="B Nazanin" pitchFamily="2" charset="-78"/>
              </a:rPr>
              <a:t>كاركرد</a:t>
            </a:r>
            <a:r>
              <a:rPr lang="en-US" altLang="en-US" sz="1600" b="1" dirty="0">
                <a:latin typeface="Times New Roman" pitchFamily="18" charset="0"/>
                <a:cs typeface="B Nazanin" pitchFamily="2" charset="-78"/>
              </a:rPr>
              <a:t> </a:t>
            </a:r>
            <a:r>
              <a:rPr lang="ar-SA" altLang="en-US" sz="1600" b="1" dirty="0">
                <a:latin typeface="Times New Roman" pitchFamily="18" charset="0"/>
                <a:cs typeface="B Nazanin" pitchFamily="2" charset="-78"/>
              </a:rPr>
              <a:t>هر</a:t>
            </a:r>
            <a:r>
              <a:rPr lang="en-US" altLang="en-US" sz="1600" b="1" dirty="0">
                <a:latin typeface="Times New Roman" pitchFamily="18" charset="0"/>
                <a:cs typeface="B Nazanin" pitchFamily="2" charset="-78"/>
              </a:rPr>
              <a:t> </a:t>
            </a:r>
            <a:r>
              <a:rPr lang="ar-SA" altLang="en-US" sz="1600" b="1" dirty="0">
                <a:latin typeface="Times New Roman" pitchFamily="18" charset="0"/>
                <a:cs typeface="B Nazanin" pitchFamily="2" charset="-78"/>
              </a:rPr>
              <a:t>يك از</a:t>
            </a:r>
            <a:r>
              <a:rPr lang="en-US" altLang="en-US" sz="1600" b="1" dirty="0">
                <a:latin typeface="Times New Roman" pitchFamily="18" charset="0"/>
                <a:cs typeface="B Nazanin" pitchFamily="2" charset="-78"/>
              </a:rPr>
              <a:t> </a:t>
            </a:r>
            <a:r>
              <a:rPr lang="ar-SA" altLang="en-US" sz="1600" b="1" dirty="0">
                <a:latin typeface="Times New Roman" pitchFamily="18" charset="0"/>
                <a:cs typeface="B Nazanin" pitchFamily="2" charset="-78"/>
              </a:rPr>
              <a:t>ماشين آلات</a:t>
            </a:r>
            <a:r>
              <a:rPr lang="en-US" altLang="en-US" sz="1600" b="1" dirty="0">
                <a:latin typeface="Times New Roman" pitchFamily="18" charset="0"/>
                <a:cs typeface="B Nazanin" pitchFamily="2" charset="-78"/>
              </a:rPr>
              <a:t> </a:t>
            </a:r>
            <a:r>
              <a:rPr lang="ar-SA" altLang="en-US" sz="1600" b="1" dirty="0">
                <a:latin typeface="Times New Roman" pitchFamily="18" charset="0"/>
                <a:cs typeface="B Nazanin" pitchFamily="2" charset="-78"/>
              </a:rPr>
              <a:t>جهت جلوگيري از</a:t>
            </a:r>
            <a:r>
              <a:rPr lang="en-US" altLang="en-US" sz="1600" b="1" dirty="0">
                <a:latin typeface="Times New Roman" pitchFamily="18" charset="0"/>
                <a:cs typeface="B Nazanin" pitchFamily="2" charset="-78"/>
              </a:rPr>
              <a:t> </a:t>
            </a:r>
            <a:r>
              <a:rPr lang="ar-SA" altLang="en-US" sz="1600" b="1" dirty="0">
                <a:latin typeface="Times New Roman" pitchFamily="18" charset="0"/>
                <a:cs typeface="B Nazanin" pitchFamily="2" charset="-78"/>
              </a:rPr>
              <a:t>تلاقي</a:t>
            </a:r>
            <a:r>
              <a:rPr lang="en-US" altLang="en-US" sz="1600" b="1" dirty="0">
                <a:latin typeface="Times New Roman" pitchFamily="18" charset="0"/>
                <a:cs typeface="B Nazanin" pitchFamily="2" charset="-78"/>
              </a:rPr>
              <a:t> </a:t>
            </a:r>
            <a:r>
              <a:rPr lang="ar-SA" altLang="en-US" sz="1600" b="1" dirty="0">
                <a:latin typeface="Times New Roman" pitchFamily="18" charset="0"/>
                <a:cs typeface="B Nazanin" pitchFamily="2" charset="-78"/>
              </a:rPr>
              <a:t>آنان</a:t>
            </a:r>
            <a:r>
              <a:rPr lang="en-US" altLang="en-US" sz="1600" b="1" dirty="0">
                <a:latin typeface="Times New Roman" pitchFamily="18" charset="0"/>
                <a:cs typeface="B Nazanin" pitchFamily="2" charset="-78"/>
              </a:rPr>
              <a:t> </a:t>
            </a:r>
            <a:r>
              <a:rPr lang="ar-SA" altLang="en-US" sz="1600" b="1" dirty="0">
                <a:latin typeface="Times New Roman" pitchFamily="18" charset="0"/>
                <a:cs typeface="B Nazanin" pitchFamily="2" charset="-78"/>
              </a:rPr>
              <a:t>و صرف</a:t>
            </a:r>
            <a:r>
              <a:rPr lang="en-US" altLang="en-US" sz="1600" b="1" dirty="0">
                <a:latin typeface="Times New Roman" pitchFamily="18" charset="0"/>
                <a:cs typeface="B Nazanin" pitchFamily="2" charset="-78"/>
              </a:rPr>
              <a:t> </a:t>
            </a:r>
            <a:r>
              <a:rPr lang="ar-SA" altLang="en-US" sz="1600" b="1" dirty="0">
                <a:latin typeface="Times New Roman" pitchFamily="18" charset="0"/>
                <a:cs typeface="B Nazanin" pitchFamily="2" charset="-78"/>
              </a:rPr>
              <a:t>هزينه هاي</a:t>
            </a:r>
            <a:r>
              <a:rPr lang="en-US" altLang="en-US" sz="1600" b="1" dirty="0">
                <a:latin typeface="Times New Roman" pitchFamily="18" charset="0"/>
                <a:cs typeface="B Nazanin" pitchFamily="2" charset="-78"/>
              </a:rPr>
              <a:t> </a:t>
            </a:r>
            <a:r>
              <a:rPr lang="ar-SA" altLang="en-US" sz="1600" b="1" dirty="0">
                <a:latin typeface="Times New Roman" pitchFamily="18" charset="0"/>
                <a:cs typeface="B Nazanin" pitchFamily="2" charset="-78"/>
              </a:rPr>
              <a:t>اضافي</a:t>
            </a:r>
            <a:endParaRPr lang="en-US" altLang="en-US" sz="1600" b="1" dirty="0">
              <a:latin typeface="Times New Roman" pitchFamily="18" charset="0"/>
              <a:cs typeface="B Nazanin" pitchFamily="2" charset="-78"/>
            </a:endParaRPr>
          </a:p>
          <a:p>
            <a:pPr lvl="2" algn="r" rtl="1" eaLnBrk="0" hangingPunct="0"/>
            <a:r>
              <a:rPr lang="ar-SA" altLang="en-US" sz="1600" b="1" dirty="0">
                <a:latin typeface="Times New Roman" pitchFamily="18" charset="0"/>
                <a:cs typeface="B Nazanin" pitchFamily="2" charset="-78"/>
              </a:rPr>
              <a:t>ارائه يك برنامه</a:t>
            </a:r>
            <a:r>
              <a:rPr lang="en-US" altLang="en-US" sz="1600" b="1" dirty="0">
                <a:latin typeface="Times New Roman" pitchFamily="18" charset="0"/>
                <a:cs typeface="B Nazanin" pitchFamily="2" charset="-78"/>
              </a:rPr>
              <a:t> </a:t>
            </a:r>
            <a:r>
              <a:rPr lang="ar-SA" altLang="en-US" sz="1600" b="1" dirty="0">
                <a:latin typeface="Times New Roman" pitchFamily="18" charset="0"/>
                <a:cs typeface="B Nazanin" pitchFamily="2" charset="-78"/>
              </a:rPr>
              <a:t>زماني مشخص به واحد</a:t>
            </a:r>
            <a:r>
              <a:rPr lang="en-US" altLang="en-US" sz="1600" b="1" dirty="0">
                <a:latin typeface="Times New Roman" pitchFamily="18" charset="0"/>
                <a:cs typeface="B Nazanin" pitchFamily="2" charset="-78"/>
              </a:rPr>
              <a:t> </a:t>
            </a:r>
            <a:r>
              <a:rPr lang="ar-SA" altLang="en-US" sz="1600" b="1" dirty="0">
                <a:latin typeface="Times New Roman" pitchFamily="18" charset="0"/>
                <a:cs typeface="B Nazanin" pitchFamily="2" charset="-78"/>
              </a:rPr>
              <a:t>ذيربط</a:t>
            </a:r>
            <a:r>
              <a:rPr lang="en-US" altLang="en-US" sz="1600" b="1" dirty="0">
                <a:latin typeface="Times New Roman" pitchFamily="18" charset="0"/>
                <a:cs typeface="B Nazanin" pitchFamily="2" charset="-78"/>
              </a:rPr>
              <a:t> </a:t>
            </a:r>
            <a:r>
              <a:rPr lang="fa-IR" altLang="en-US" sz="1600" b="1" dirty="0">
                <a:latin typeface="Times New Roman" pitchFamily="18" charset="0"/>
                <a:cs typeface="B Nazanin" pitchFamily="2" charset="-78"/>
              </a:rPr>
              <a:t>(</a:t>
            </a:r>
            <a:r>
              <a:rPr lang="en-US" altLang="en-US" sz="1600" b="1" dirty="0">
                <a:latin typeface="Times New Roman" pitchFamily="18" charset="0"/>
                <a:cs typeface="B Nazanin" pitchFamily="2" charset="-78"/>
              </a:rPr>
              <a:t> </a:t>
            </a:r>
            <a:r>
              <a:rPr lang="ar-SA" altLang="en-US" sz="1600" b="1" dirty="0">
                <a:latin typeface="Times New Roman" pitchFamily="18" charset="0"/>
                <a:cs typeface="B Nazanin" pitchFamily="2" charset="-78"/>
              </a:rPr>
              <a:t>شامل : نوع كار ، ساعات كار ، زمان</a:t>
            </a:r>
            <a:r>
              <a:rPr lang="en-US" altLang="en-US" sz="1600" b="1" dirty="0">
                <a:latin typeface="Times New Roman" pitchFamily="18" charset="0"/>
                <a:cs typeface="B Nazanin" pitchFamily="2" charset="-78"/>
              </a:rPr>
              <a:t> </a:t>
            </a:r>
            <a:r>
              <a:rPr lang="ar-SA" altLang="en-US" sz="1600" b="1" dirty="0">
                <a:latin typeface="Times New Roman" pitchFamily="18" charset="0"/>
                <a:cs typeface="B Nazanin" pitchFamily="2" charset="-78"/>
              </a:rPr>
              <a:t>آغاز</a:t>
            </a:r>
            <a:r>
              <a:rPr lang="en-US" altLang="en-US" sz="1600" b="1" dirty="0">
                <a:latin typeface="Times New Roman" pitchFamily="18" charset="0"/>
                <a:cs typeface="B Nazanin" pitchFamily="2" charset="-78"/>
              </a:rPr>
              <a:t> </a:t>
            </a:r>
            <a:r>
              <a:rPr lang="ar-SA" altLang="en-US" sz="1600" b="1" dirty="0">
                <a:latin typeface="Times New Roman" pitchFamily="18" charset="0"/>
                <a:cs typeface="B Nazanin" pitchFamily="2" charset="-78"/>
              </a:rPr>
              <a:t>و پايان</a:t>
            </a:r>
            <a:r>
              <a:rPr lang="en-US" altLang="en-US" sz="1600" b="1" dirty="0">
                <a:latin typeface="Times New Roman" pitchFamily="18" charset="0"/>
                <a:cs typeface="B Nazanin" pitchFamily="2" charset="-78"/>
              </a:rPr>
              <a:t> </a:t>
            </a:r>
            <a:r>
              <a:rPr lang="ar-SA" altLang="en-US" sz="1600" b="1" dirty="0">
                <a:latin typeface="Times New Roman" pitchFamily="18" charset="0"/>
                <a:cs typeface="B Nazanin" pitchFamily="2" charset="-78"/>
              </a:rPr>
              <a:t>كاركرد</a:t>
            </a:r>
            <a:r>
              <a:rPr lang="en-US" altLang="en-US" sz="1600" b="1" dirty="0">
                <a:latin typeface="Times New Roman" pitchFamily="18" charset="0"/>
                <a:cs typeface="B Nazanin" pitchFamily="2" charset="-78"/>
              </a:rPr>
              <a:t> </a:t>
            </a:r>
            <a:r>
              <a:rPr lang="ar-SA" altLang="en-US" sz="1600" b="1" dirty="0">
                <a:latin typeface="Times New Roman" pitchFamily="18" charset="0"/>
                <a:cs typeface="B Nazanin" pitchFamily="2" charset="-78"/>
              </a:rPr>
              <a:t>هر</a:t>
            </a:r>
            <a:r>
              <a:rPr lang="en-US" altLang="en-US" sz="1600" b="1" dirty="0">
                <a:latin typeface="Times New Roman" pitchFamily="18" charset="0"/>
                <a:cs typeface="B Nazanin" pitchFamily="2" charset="-78"/>
              </a:rPr>
              <a:t> </a:t>
            </a:r>
            <a:r>
              <a:rPr lang="ar-SA" altLang="en-US" sz="1600" b="1" dirty="0">
                <a:latin typeface="Times New Roman" pitchFamily="18" charset="0"/>
                <a:cs typeface="B Nazanin" pitchFamily="2" charset="-78"/>
              </a:rPr>
              <a:t>يك از</a:t>
            </a:r>
            <a:r>
              <a:rPr lang="en-US" altLang="en-US" sz="1600" b="1" dirty="0">
                <a:latin typeface="Times New Roman" pitchFamily="18" charset="0"/>
                <a:cs typeface="B Nazanin" pitchFamily="2" charset="-78"/>
              </a:rPr>
              <a:t> </a:t>
            </a:r>
            <a:r>
              <a:rPr lang="ar-SA" altLang="en-US" sz="1600" b="1" dirty="0">
                <a:latin typeface="Times New Roman" pitchFamily="18" charset="0"/>
                <a:cs typeface="B Nazanin" pitchFamily="2" charset="-78"/>
              </a:rPr>
              <a:t>ماشين آلات</a:t>
            </a:r>
            <a:r>
              <a:rPr lang="en-US" altLang="en-US" sz="1600" b="1" dirty="0">
                <a:latin typeface="Times New Roman" pitchFamily="18" charset="0"/>
                <a:cs typeface="B Nazanin" pitchFamily="2" charset="-78"/>
              </a:rPr>
              <a:t> ، … </a:t>
            </a:r>
            <a:r>
              <a:rPr lang="fa-IR" altLang="en-US" sz="1600" b="1" dirty="0">
                <a:latin typeface="Times New Roman" pitchFamily="18" charset="0"/>
                <a:cs typeface="B Nazanin" pitchFamily="2" charset="-78"/>
              </a:rPr>
              <a:t>)</a:t>
            </a:r>
            <a:endParaRPr lang="en-US" altLang="en-US" sz="1600" b="1" dirty="0">
              <a:latin typeface="Times New Roman" pitchFamily="18" charset="0"/>
              <a:cs typeface="B Nazanin" pitchFamily="2" charset="-78"/>
            </a:endParaRPr>
          </a:p>
          <a:p>
            <a:pPr lvl="2" algn="r" rtl="1" eaLnBrk="0" hangingPunct="0"/>
            <a:r>
              <a:rPr lang="ar-SA" altLang="en-US" sz="1600" b="1" dirty="0">
                <a:latin typeface="Times New Roman" pitchFamily="18" charset="0"/>
                <a:cs typeface="B Nazanin" pitchFamily="2" charset="-78"/>
              </a:rPr>
              <a:t>بهينه سازي بكارگيري</a:t>
            </a:r>
            <a:r>
              <a:rPr lang="en-US" altLang="en-US" sz="1600" b="1" dirty="0">
                <a:latin typeface="Times New Roman" pitchFamily="18" charset="0"/>
                <a:cs typeface="B Nazanin" pitchFamily="2" charset="-78"/>
              </a:rPr>
              <a:t> </a:t>
            </a:r>
            <a:r>
              <a:rPr lang="ar-SA" altLang="en-US" sz="1600" b="1" dirty="0">
                <a:latin typeface="Times New Roman" pitchFamily="18" charset="0"/>
                <a:cs typeface="B Nazanin" pitchFamily="2" charset="-78"/>
              </a:rPr>
              <a:t>ماشين آلات در</a:t>
            </a:r>
            <a:r>
              <a:rPr lang="en-US" altLang="en-US" sz="1600" b="1" dirty="0">
                <a:latin typeface="Times New Roman" pitchFamily="18" charset="0"/>
                <a:cs typeface="B Nazanin" pitchFamily="2" charset="-78"/>
              </a:rPr>
              <a:t> </a:t>
            </a:r>
            <a:r>
              <a:rPr lang="ar-SA" altLang="en-US" sz="1600" b="1" dirty="0">
                <a:latin typeface="Times New Roman" pitchFamily="18" charset="0"/>
                <a:cs typeface="B Nazanin" pitchFamily="2" charset="-78"/>
              </a:rPr>
              <a:t>فعاليتهاي</a:t>
            </a:r>
            <a:r>
              <a:rPr lang="en-US" altLang="en-US" sz="1600" b="1" dirty="0">
                <a:latin typeface="Times New Roman" pitchFamily="18" charset="0"/>
                <a:cs typeface="B Nazanin" pitchFamily="2" charset="-78"/>
              </a:rPr>
              <a:t> </a:t>
            </a:r>
            <a:r>
              <a:rPr lang="ar-SA" altLang="en-US" sz="1600" b="1" dirty="0">
                <a:latin typeface="Times New Roman" pitchFamily="18" charset="0"/>
                <a:cs typeface="B Nazanin" pitchFamily="2" charset="-78"/>
              </a:rPr>
              <a:t>مختلف</a:t>
            </a:r>
            <a:r>
              <a:rPr lang="en-US" altLang="en-US" sz="1600" b="1" dirty="0">
                <a:latin typeface="Times New Roman" pitchFamily="18" charset="0"/>
                <a:cs typeface="B Nazanin" pitchFamily="2" charset="-78"/>
              </a:rPr>
              <a:t> </a:t>
            </a:r>
            <a:r>
              <a:rPr lang="ar-SA" altLang="en-US" sz="1600" b="1" dirty="0">
                <a:latin typeface="Times New Roman" pitchFamily="18" charset="0"/>
                <a:cs typeface="B Nazanin" pitchFamily="2" charset="-78"/>
              </a:rPr>
              <a:t>با</a:t>
            </a:r>
            <a:r>
              <a:rPr lang="en-US" altLang="en-US" sz="1600" b="1" dirty="0">
                <a:latin typeface="Times New Roman" pitchFamily="18" charset="0"/>
                <a:cs typeface="B Nazanin" pitchFamily="2" charset="-78"/>
              </a:rPr>
              <a:t> </a:t>
            </a:r>
            <a:r>
              <a:rPr lang="ar-SA" altLang="en-US" sz="1600" b="1" dirty="0">
                <a:latin typeface="Times New Roman" pitchFamily="18" charset="0"/>
                <a:cs typeface="B Nazanin" pitchFamily="2" charset="-78"/>
              </a:rPr>
              <a:t>توجه به توزيع و</a:t>
            </a:r>
            <a:r>
              <a:rPr lang="en-US" altLang="en-US" sz="1600" b="1" dirty="0">
                <a:latin typeface="Times New Roman" pitchFamily="18" charset="0"/>
                <a:cs typeface="B Nazanin" pitchFamily="2" charset="-78"/>
              </a:rPr>
              <a:t> </a:t>
            </a:r>
            <a:r>
              <a:rPr lang="ar-SA" altLang="en-US" sz="1600" b="1" dirty="0">
                <a:latin typeface="Times New Roman" pitchFamily="18" charset="0"/>
                <a:cs typeface="B Nazanin" pitchFamily="2" charset="-78"/>
              </a:rPr>
              <a:t>موقعيت جغرافيايي آنان</a:t>
            </a:r>
            <a:endParaRPr lang="en-US" altLang="en-US" sz="1600" b="1" dirty="0">
              <a:latin typeface="Times New Roman" pitchFamily="18" charset="0"/>
              <a:cs typeface="B Nazanin" pitchFamily="2" charset="-78"/>
            </a:endParaRPr>
          </a:p>
          <a:p>
            <a:pPr lvl="2" algn="r" rtl="1" eaLnBrk="0" hangingPunct="0"/>
            <a:r>
              <a:rPr lang="ar-SA" altLang="en-US" sz="1600" b="1" dirty="0">
                <a:latin typeface="Times New Roman" pitchFamily="18" charset="0"/>
                <a:cs typeface="B Nazanin" pitchFamily="2" charset="-78"/>
              </a:rPr>
              <a:t>استفاده موثر از</a:t>
            </a:r>
            <a:r>
              <a:rPr lang="en-US" altLang="en-US" sz="1600" b="1" dirty="0">
                <a:latin typeface="Times New Roman" pitchFamily="18" charset="0"/>
                <a:cs typeface="B Nazanin" pitchFamily="2" charset="-78"/>
              </a:rPr>
              <a:t> </a:t>
            </a:r>
            <a:r>
              <a:rPr lang="ar-SA" altLang="en-US" sz="1600" b="1" dirty="0">
                <a:latin typeface="Times New Roman" pitchFamily="18" charset="0"/>
                <a:cs typeface="B Nazanin" pitchFamily="2" charset="-78"/>
              </a:rPr>
              <a:t>ماشين آلات و تجهيزات</a:t>
            </a:r>
            <a:r>
              <a:rPr lang="en-US" altLang="en-US" sz="1600" b="1" dirty="0">
                <a:latin typeface="Times New Roman" pitchFamily="18" charset="0"/>
                <a:cs typeface="B Nazanin" pitchFamily="2" charset="-78"/>
              </a:rPr>
              <a:t> </a:t>
            </a:r>
            <a:r>
              <a:rPr lang="ar-SA" altLang="en-US" sz="1600" b="1" dirty="0">
                <a:latin typeface="Times New Roman" pitchFamily="18" charset="0"/>
                <a:cs typeface="B Nazanin" pitchFamily="2" charset="-78"/>
              </a:rPr>
              <a:t>ارزشمند</a:t>
            </a:r>
            <a:r>
              <a:rPr lang="en-US" altLang="en-US" sz="1600" b="1" dirty="0">
                <a:latin typeface="Times New Roman" pitchFamily="18" charset="0"/>
                <a:cs typeface="B Nazanin" pitchFamily="2" charset="-78"/>
              </a:rPr>
              <a:t> </a:t>
            </a:r>
            <a:r>
              <a:rPr lang="fa-IR" altLang="en-US" sz="1600" b="1" dirty="0">
                <a:latin typeface="Times New Roman" pitchFamily="18" charset="0"/>
                <a:cs typeface="B Nazanin" pitchFamily="2" charset="-78"/>
              </a:rPr>
              <a:t>(</a:t>
            </a:r>
            <a:r>
              <a:rPr lang="en-US" altLang="en-US" sz="1600" b="1" dirty="0">
                <a:latin typeface="Times New Roman" pitchFamily="18" charset="0"/>
                <a:cs typeface="B Nazanin" pitchFamily="2" charset="-78"/>
              </a:rPr>
              <a:t> </a:t>
            </a:r>
            <a:r>
              <a:rPr lang="ar-SA" altLang="en-US" sz="1600" b="1" dirty="0">
                <a:latin typeface="Times New Roman" pitchFamily="18" charset="0"/>
                <a:cs typeface="B Nazanin" pitchFamily="2" charset="-78"/>
              </a:rPr>
              <a:t>خصوصا تجهيزات</a:t>
            </a:r>
            <a:r>
              <a:rPr lang="en-US" altLang="en-US" sz="1600" b="1" dirty="0">
                <a:latin typeface="Times New Roman" pitchFamily="18" charset="0"/>
                <a:cs typeface="B Nazanin" pitchFamily="2" charset="-78"/>
              </a:rPr>
              <a:t> </a:t>
            </a:r>
            <a:r>
              <a:rPr lang="ar-SA" altLang="en-US" sz="1600" b="1" dirty="0">
                <a:latin typeface="Times New Roman" pitchFamily="18" charset="0"/>
                <a:cs typeface="B Nazanin" pitchFamily="2" charset="-78"/>
              </a:rPr>
              <a:t>استيجاري</a:t>
            </a:r>
            <a:r>
              <a:rPr lang="en-US" altLang="en-US" sz="1600" b="1" dirty="0">
                <a:latin typeface="Times New Roman" pitchFamily="18" charset="0"/>
                <a:cs typeface="B Nazanin" pitchFamily="2" charset="-78"/>
              </a:rPr>
              <a:t> </a:t>
            </a:r>
            <a:r>
              <a:rPr lang="fa-IR" altLang="en-US" sz="1600" b="1" dirty="0">
                <a:latin typeface="Times New Roman" pitchFamily="18" charset="0"/>
                <a:cs typeface="B Nazanin" pitchFamily="2" charset="-78"/>
              </a:rPr>
              <a:t>)</a:t>
            </a:r>
            <a:endParaRPr lang="en-US" altLang="en-US" sz="1600" b="1" dirty="0">
              <a:latin typeface="Times New Roman" pitchFamily="18" charset="0"/>
              <a:cs typeface="B Nazanin" pitchFamily="2" charset="-78"/>
            </a:endParaRPr>
          </a:p>
          <a:p>
            <a:pPr lvl="2" algn="r" rtl="1" eaLnBrk="0" hangingPunct="0"/>
            <a:r>
              <a:rPr lang="ar-SA" altLang="en-US" sz="1600" b="1" dirty="0">
                <a:latin typeface="Times New Roman" pitchFamily="18" charset="0"/>
                <a:cs typeface="B Nazanin" pitchFamily="2" charset="-78"/>
              </a:rPr>
              <a:t>اتخاذ تصميم در خصوص نحوه</a:t>
            </a:r>
            <a:r>
              <a:rPr lang="en-US" altLang="en-US" sz="1600" b="1" dirty="0">
                <a:latin typeface="Times New Roman" pitchFamily="18" charset="0"/>
                <a:cs typeface="B Nazanin" pitchFamily="2" charset="-78"/>
              </a:rPr>
              <a:t> </a:t>
            </a:r>
            <a:r>
              <a:rPr lang="ar-SA" altLang="en-US" sz="1600" b="1" dirty="0">
                <a:latin typeface="Times New Roman" pitchFamily="18" charset="0"/>
                <a:cs typeface="B Nazanin" pitchFamily="2" charset="-78"/>
              </a:rPr>
              <a:t>برخورد با</a:t>
            </a:r>
            <a:r>
              <a:rPr lang="en-US" altLang="en-US" sz="1600" b="1" dirty="0">
                <a:latin typeface="Times New Roman" pitchFamily="18" charset="0"/>
                <a:cs typeface="B Nazanin" pitchFamily="2" charset="-78"/>
              </a:rPr>
              <a:t> </a:t>
            </a:r>
            <a:r>
              <a:rPr lang="ar-SA" altLang="en-US" sz="1600" b="1" dirty="0">
                <a:latin typeface="Times New Roman" pitchFamily="18" charset="0"/>
                <a:cs typeface="B Nazanin" pitchFamily="2" charset="-78"/>
              </a:rPr>
              <a:t>تجهيزات</a:t>
            </a:r>
            <a:r>
              <a:rPr lang="en-US" altLang="en-US" sz="1600" b="1" dirty="0">
                <a:latin typeface="Times New Roman" pitchFamily="18" charset="0"/>
                <a:cs typeface="B Nazanin" pitchFamily="2" charset="-78"/>
              </a:rPr>
              <a:t> </a:t>
            </a:r>
            <a:r>
              <a:rPr lang="fa-IR" altLang="en-US" sz="1600" b="1" dirty="0">
                <a:latin typeface="Times New Roman" pitchFamily="18" charset="0"/>
                <a:cs typeface="B Nazanin" pitchFamily="2" charset="-78"/>
              </a:rPr>
              <a:t>(</a:t>
            </a:r>
            <a:r>
              <a:rPr lang="en-US" altLang="en-US" sz="1600" b="1" dirty="0">
                <a:latin typeface="Times New Roman" pitchFamily="18" charset="0"/>
                <a:cs typeface="B Nazanin" pitchFamily="2" charset="-78"/>
              </a:rPr>
              <a:t> </a:t>
            </a:r>
            <a:r>
              <a:rPr lang="ar-SA" altLang="en-US" sz="1600" b="1" dirty="0">
                <a:latin typeface="Times New Roman" pitchFamily="18" charset="0"/>
                <a:cs typeface="B Nazanin" pitchFamily="2" charset="-78"/>
              </a:rPr>
              <a:t>خريد</a:t>
            </a:r>
            <a:r>
              <a:rPr lang="en-US" altLang="en-US" sz="1600" b="1" dirty="0">
                <a:latin typeface="Times New Roman" pitchFamily="18" charset="0"/>
                <a:cs typeface="B Nazanin" pitchFamily="2" charset="-78"/>
              </a:rPr>
              <a:t> ، </a:t>
            </a:r>
            <a:r>
              <a:rPr lang="ar-SA" altLang="en-US" sz="1600" b="1" dirty="0">
                <a:latin typeface="Times New Roman" pitchFamily="18" charset="0"/>
                <a:cs typeface="B Nazanin" pitchFamily="2" charset="-78"/>
              </a:rPr>
              <a:t>اجاره ، انعقاد</a:t>
            </a:r>
            <a:r>
              <a:rPr lang="en-US" altLang="en-US" sz="1600" b="1" dirty="0">
                <a:latin typeface="Times New Roman" pitchFamily="18" charset="0"/>
                <a:cs typeface="B Nazanin" pitchFamily="2" charset="-78"/>
              </a:rPr>
              <a:t> </a:t>
            </a:r>
            <a:r>
              <a:rPr lang="ar-SA" altLang="en-US" sz="1600" b="1" dirty="0">
                <a:latin typeface="Times New Roman" pitchFamily="18" charset="0"/>
                <a:cs typeface="B Nazanin" pitchFamily="2" charset="-78"/>
              </a:rPr>
              <a:t>قرارداد</a:t>
            </a:r>
            <a:r>
              <a:rPr lang="en-US" altLang="en-US" sz="1600" b="1" dirty="0">
                <a:latin typeface="Times New Roman" pitchFamily="18" charset="0"/>
                <a:cs typeface="B Nazanin" pitchFamily="2" charset="-78"/>
              </a:rPr>
              <a:t> ، …</a:t>
            </a:r>
            <a:r>
              <a:rPr lang="fa-IR" altLang="en-US" sz="1600" b="1" dirty="0">
                <a:latin typeface="Times New Roman" pitchFamily="18" charset="0"/>
                <a:cs typeface="B Nazanin" pitchFamily="2" charset="-78"/>
              </a:rPr>
              <a:t>)</a:t>
            </a:r>
            <a:endParaRPr lang="en-US" altLang="en-US" sz="1600" b="1" dirty="0">
              <a:latin typeface="Times New Roman" pitchFamily="18" charset="0"/>
              <a:cs typeface="B Nazanin" pitchFamily="2" charset="-78"/>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4"/>
          <p:cNvSpPr>
            <a:spLocks noChangeArrowheads="1"/>
          </p:cNvSpPr>
          <p:nvPr/>
        </p:nvSpPr>
        <p:spPr bwMode="auto">
          <a:xfrm>
            <a:off x="1371600" y="0"/>
            <a:ext cx="6248400" cy="838200"/>
          </a:xfrm>
          <a:prstGeom prst="rect">
            <a:avLst/>
          </a:prstGeom>
          <a:noFill/>
          <a:ln w="9525">
            <a:noFill/>
            <a:miter lim="800000"/>
            <a:headEnd/>
            <a:tailEnd/>
          </a:ln>
          <a:effectLst/>
        </p:spPr>
        <p:txBody>
          <a:bodyPr lIns="92075" tIns="46038" rIns="92075" bIns="46038" anchor="ctr"/>
          <a:lstStyle/>
          <a:p>
            <a:pPr algn="ctr" rtl="1" eaLnBrk="0" hangingPunct="0"/>
            <a:r>
              <a:rPr lang="en-US" altLang="en-US" sz="3200" b="1" dirty="0">
                <a:latin typeface="Calisto MT" pitchFamily="26" charset="0"/>
                <a:cs typeface="B Traffic" pitchFamily="2" charset="-78"/>
              </a:rPr>
              <a:t> </a:t>
            </a:r>
            <a:r>
              <a:rPr lang="ar-SA" altLang="en-US" sz="3200" b="1" dirty="0">
                <a:latin typeface="Calisto MT" pitchFamily="26" charset="0"/>
                <a:cs typeface="B Traffic" pitchFamily="2" charset="-78"/>
              </a:rPr>
              <a:t>منشور</a:t>
            </a:r>
            <a:r>
              <a:rPr lang="en-US" altLang="en-US" sz="3200" b="1" dirty="0">
                <a:latin typeface="Calisto MT" pitchFamily="26" charset="0"/>
                <a:cs typeface="B Traffic" pitchFamily="2" charset="-78"/>
              </a:rPr>
              <a:t> </a:t>
            </a:r>
            <a:r>
              <a:rPr lang="ar-SA" altLang="en-US" sz="3200" b="1" dirty="0">
                <a:latin typeface="Calisto MT" pitchFamily="26" charset="0"/>
                <a:cs typeface="B Traffic" pitchFamily="2" charset="-78"/>
              </a:rPr>
              <a:t>پروژه</a:t>
            </a:r>
            <a:r>
              <a:rPr lang="en-US" altLang="en-US" sz="3200" b="1" dirty="0">
                <a:latin typeface="Calisto MT" pitchFamily="26" charset="0"/>
                <a:cs typeface="B Traffic" pitchFamily="2" charset="-78"/>
              </a:rPr>
              <a:t> ( </a:t>
            </a:r>
            <a:r>
              <a:rPr lang="en-US" altLang="ar-SA" sz="3200" b="1" dirty="0">
                <a:latin typeface="Calisto MT" pitchFamily="26" charset="0"/>
                <a:cs typeface="B Traffic" pitchFamily="2" charset="-78"/>
              </a:rPr>
              <a:t>Project Charter )</a:t>
            </a:r>
            <a:endParaRPr lang="en-US" altLang="ar-SA" sz="3200" dirty="0">
              <a:latin typeface="Calisto MT" pitchFamily="26" charset="0"/>
              <a:cs typeface="B Traffic" pitchFamily="2" charset="-78"/>
            </a:endParaRPr>
          </a:p>
        </p:txBody>
      </p:sp>
      <p:sp>
        <p:nvSpPr>
          <p:cNvPr id="10" name="Rectangle 5"/>
          <p:cNvSpPr>
            <a:spLocks noChangeArrowheads="1"/>
          </p:cNvSpPr>
          <p:nvPr/>
        </p:nvSpPr>
        <p:spPr bwMode="auto">
          <a:xfrm>
            <a:off x="0" y="914400"/>
            <a:ext cx="8686800" cy="4495800"/>
          </a:xfrm>
          <a:prstGeom prst="rect">
            <a:avLst/>
          </a:prstGeom>
          <a:noFill/>
          <a:ln w="9525">
            <a:noFill/>
            <a:miter lim="800000"/>
            <a:headEnd/>
            <a:tailEnd/>
          </a:ln>
          <a:effectLst/>
        </p:spPr>
        <p:txBody>
          <a:bodyPr lIns="92075" tIns="46038" rIns="92075" bIns="46038"/>
          <a:lstStyle/>
          <a:p>
            <a:pPr algn="r" rtl="1" eaLnBrk="0" hangingPunct="0">
              <a:buFontTx/>
              <a:buChar char="•"/>
            </a:pPr>
            <a:r>
              <a:rPr lang="fa-IR" altLang="en-US" sz="2000" dirty="0">
                <a:latin typeface="Calisto MT" pitchFamily="26" charset="0"/>
                <a:cs typeface="B Nazanin" pitchFamily="2" charset="-78"/>
              </a:rPr>
              <a:t> </a:t>
            </a:r>
            <a:r>
              <a:rPr lang="ar-SA" altLang="en-US" sz="2000" dirty="0">
                <a:latin typeface="Calisto MT" pitchFamily="26" charset="0"/>
                <a:cs typeface="B Nazanin" pitchFamily="2" charset="-78"/>
              </a:rPr>
              <a:t>منشور</a:t>
            </a:r>
            <a:r>
              <a:rPr lang="en-US" altLang="en-US" sz="2000" dirty="0">
                <a:latin typeface="Calisto MT" pitchFamily="26" charset="0"/>
                <a:cs typeface="B Nazanin" pitchFamily="2" charset="-78"/>
              </a:rPr>
              <a:t> </a:t>
            </a:r>
            <a:r>
              <a:rPr lang="ar-SA" altLang="en-US" sz="2000" dirty="0">
                <a:latin typeface="Calisto MT" pitchFamily="26" charset="0"/>
                <a:cs typeface="B Nazanin" pitchFamily="2" charset="-78"/>
              </a:rPr>
              <a:t>پروژه يك</a:t>
            </a:r>
            <a:r>
              <a:rPr lang="en-US" altLang="en-US" sz="2000" dirty="0">
                <a:latin typeface="Calisto MT" pitchFamily="26" charset="0"/>
                <a:cs typeface="B Nazanin" pitchFamily="2" charset="-78"/>
              </a:rPr>
              <a:t> </a:t>
            </a:r>
            <a:r>
              <a:rPr lang="ar-SA" altLang="en-US" sz="2000" dirty="0">
                <a:latin typeface="Calisto MT" pitchFamily="26" charset="0"/>
                <a:cs typeface="B Nazanin" pitchFamily="2" charset="-78"/>
              </a:rPr>
              <a:t>سند رسمي و قانوني</a:t>
            </a:r>
            <a:r>
              <a:rPr lang="en-US" altLang="en-US" sz="2000" dirty="0">
                <a:latin typeface="Calisto MT" pitchFamily="26" charset="0"/>
                <a:cs typeface="B Nazanin" pitchFamily="2" charset="-78"/>
              </a:rPr>
              <a:t> </a:t>
            </a:r>
            <a:r>
              <a:rPr lang="ar-SA" altLang="en-US" sz="2000" dirty="0">
                <a:latin typeface="Calisto MT" pitchFamily="26" charset="0"/>
                <a:cs typeface="B Nazanin" pitchFamily="2" charset="-78"/>
              </a:rPr>
              <a:t>درون سازماني</a:t>
            </a:r>
            <a:r>
              <a:rPr lang="en-US" altLang="en-US" sz="2000" dirty="0">
                <a:latin typeface="Calisto MT" pitchFamily="26" charset="0"/>
                <a:cs typeface="B Nazanin" pitchFamily="2" charset="-78"/>
              </a:rPr>
              <a:t> </a:t>
            </a:r>
            <a:r>
              <a:rPr lang="ar-SA" altLang="en-US" sz="2000" dirty="0">
                <a:latin typeface="Calisto MT" pitchFamily="26" charset="0"/>
                <a:cs typeface="B Nazanin" pitchFamily="2" charset="-78"/>
              </a:rPr>
              <a:t>است</a:t>
            </a:r>
            <a:r>
              <a:rPr lang="en-US" altLang="en-US" sz="2000" dirty="0">
                <a:latin typeface="Calisto MT" pitchFamily="26" charset="0"/>
                <a:cs typeface="B Nazanin" pitchFamily="2" charset="-78"/>
              </a:rPr>
              <a:t> </a:t>
            </a:r>
            <a:r>
              <a:rPr lang="ar-SA" altLang="en-US" sz="2000" dirty="0">
                <a:latin typeface="Calisto MT" pitchFamily="26" charset="0"/>
                <a:cs typeface="B Nazanin" pitchFamily="2" charset="-78"/>
              </a:rPr>
              <a:t>كه</a:t>
            </a:r>
            <a:r>
              <a:rPr lang="en-US" altLang="en-US" sz="2000" dirty="0">
                <a:latin typeface="Calisto MT" pitchFamily="26" charset="0"/>
                <a:cs typeface="B Nazanin" pitchFamily="2" charset="-78"/>
              </a:rPr>
              <a:t> </a:t>
            </a:r>
            <a:r>
              <a:rPr lang="ar-SA" altLang="en-US" sz="2000" dirty="0">
                <a:latin typeface="Calisto MT" pitchFamily="26" charset="0"/>
                <a:cs typeface="B Nazanin" pitchFamily="2" charset="-78"/>
              </a:rPr>
              <a:t>عناصر اصلي آن</a:t>
            </a:r>
            <a:r>
              <a:rPr lang="en-US" altLang="en-US" sz="2000" dirty="0">
                <a:latin typeface="Calisto MT" pitchFamily="26" charset="0"/>
                <a:cs typeface="B Nazanin" pitchFamily="2" charset="-78"/>
              </a:rPr>
              <a:t> </a:t>
            </a:r>
            <a:r>
              <a:rPr lang="ar-SA" altLang="en-US" sz="2000" dirty="0">
                <a:latin typeface="Calisto MT" pitchFamily="26" charset="0"/>
                <a:cs typeface="B Nazanin" pitchFamily="2" charset="-78"/>
              </a:rPr>
              <a:t>عبارتند از</a:t>
            </a:r>
            <a:r>
              <a:rPr lang="en-US" altLang="en-US" sz="2000" dirty="0">
                <a:latin typeface="Calisto MT" pitchFamily="26" charset="0"/>
                <a:cs typeface="B Nazanin" pitchFamily="2" charset="-78"/>
              </a:rPr>
              <a:t> :</a:t>
            </a:r>
          </a:p>
          <a:p>
            <a:pPr algn="r" rtl="1" eaLnBrk="0" hangingPunct="0">
              <a:buFontTx/>
              <a:buChar char="•"/>
            </a:pPr>
            <a:r>
              <a:rPr lang="fa-IR" altLang="en-US" sz="2000" dirty="0">
                <a:latin typeface="Calisto MT" pitchFamily="26" charset="0"/>
                <a:cs typeface="B Nazanin" pitchFamily="2" charset="-78"/>
              </a:rPr>
              <a:t> </a:t>
            </a:r>
            <a:r>
              <a:rPr lang="ar-SA" altLang="en-US" sz="2000" dirty="0">
                <a:latin typeface="Calisto MT" pitchFamily="26" charset="0"/>
                <a:cs typeface="B Nazanin" pitchFamily="2" charset="-78"/>
              </a:rPr>
              <a:t>خلاصه اي</a:t>
            </a:r>
            <a:r>
              <a:rPr lang="en-US" altLang="en-US" sz="2000" dirty="0">
                <a:latin typeface="Calisto MT" pitchFamily="26" charset="0"/>
                <a:cs typeface="B Nazanin" pitchFamily="2" charset="-78"/>
              </a:rPr>
              <a:t> </a:t>
            </a:r>
            <a:r>
              <a:rPr lang="ar-SA" altLang="en-US" sz="2000" dirty="0">
                <a:latin typeface="Calisto MT" pitchFamily="26" charset="0"/>
                <a:cs typeface="B Nazanin" pitchFamily="2" charset="-78"/>
              </a:rPr>
              <a:t>از</a:t>
            </a:r>
            <a:r>
              <a:rPr lang="en-US" altLang="en-US" sz="2000" dirty="0">
                <a:latin typeface="Calisto MT" pitchFamily="26" charset="0"/>
                <a:cs typeface="B Nazanin" pitchFamily="2" charset="-78"/>
              </a:rPr>
              <a:t> </a:t>
            </a:r>
            <a:r>
              <a:rPr lang="ar-SA" altLang="en-US" sz="2000" dirty="0">
                <a:latin typeface="Calisto MT" pitchFamily="26" charset="0"/>
                <a:cs typeface="B Nazanin" pitchFamily="2" charset="-78"/>
              </a:rPr>
              <a:t>تعاريف</a:t>
            </a:r>
            <a:r>
              <a:rPr lang="en-US" altLang="en-US" sz="2000" dirty="0">
                <a:latin typeface="Calisto MT" pitchFamily="26" charset="0"/>
                <a:cs typeface="B Nazanin" pitchFamily="2" charset="-78"/>
              </a:rPr>
              <a:t> </a:t>
            </a:r>
            <a:r>
              <a:rPr lang="ar-SA" altLang="en-US" sz="2000" dirty="0">
                <a:latin typeface="Calisto MT" pitchFamily="26" charset="0"/>
                <a:cs typeface="B Nazanin" pitchFamily="2" charset="-78"/>
              </a:rPr>
              <a:t>كليدي پروژه</a:t>
            </a:r>
            <a:endParaRPr lang="en-US" altLang="en-US" sz="2000" dirty="0">
              <a:latin typeface="Calisto MT" pitchFamily="26" charset="0"/>
              <a:cs typeface="B Nazanin" pitchFamily="2" charset="-78"/>
            </a:endParaRPr>
          </a:p>
          <a:p>
            <a:pPr algn="r" rtl="1" eaLnBrk="0" hangingPunct="0">
              <a:buFontTx/>
              <a:buChar char="•"/>
            </a:pPr>
            <a:r>
              <a:rPr lang="fa-IR" altLang="en-US" sz="2000" dirty="0">
                <a:latin typeface="Calisto MT" pitchFamily="26" charset="0"/>
                <a:cs typeface="B Nazanin" pitchFamily="2" charset="-78"/>
              </a:rPr>
              <a:t> نیازمندیهای مشتری </a:t>
            </a:r>
          </a:p>
          <a:p>
            <a:pPr algn="r" rtl="1" eaLnBrk="0" hangingPunct="0">
              <a:buFontTx/>
              <a:buChar char="•"/>
            </a:pPr>
            <a:r>
              <a:rPr lang="fa-IR" altLang="en-US" sz="2000" dirty="0">
                <a:latin typeface="Calisto MT" pitchFamily="26" charset="0"/>
                <a:cs typeface="B Nazanin" pitchFamily="2" charset="-78"/>
              </a:rPr>
              <a:t> شرح کلی پروژه و نیازمندیهای محصول</a:t>
            </a:r>
          </a:p>
          <a:p>
            <a:pPr algn="r" rtl="1" eaLnBrk="0" hangingPunct="0">
              <a:buFontTx/>
              <a:buChar char="•"/>
            </a:pPr>
            <a:r>
              <a:rPr lang="fa-IR" altLang="en-US" sz="2000" dirty="0">
                <a:latin typeface="Calisto MT" pitchFamily="26" charset="0"/>
                <a:cs typeface="B Nazanin" pitchFamily="2" charset="-78"/>
              </a:rPr>
              <a:t> هدف از اجرای پروژه</a:t>
            </a:r>
          </a:p>
          <a:p>
            <a:pPr algn="r" rtl="1" eaLnBrk="0" hangingPunct="0">
              <a:buFontTx/>
              <a:buChar char="•"/>
            </a:pPr>
            <a:r>
              <a:rPr lang="fa-IR" altLang="en-US" sz="2000" dirty="0">
                <a:latin typeface="Calisto MT" pitchFamily="26" charset="0"/>
                <a:cs typeface="B Nazanin" pitchFamily="2" charset="-78"/>
              </a:rPr>
              <a:t> ا ختیارات و مسئولیتهای مدیر پروژه تخصیص داده شده و سایر مدیران تخصصی کلیدی</a:t>
            </a:r>
          </a:p>
          <a:p>
            <a:pPr algn="r" rtl="1" eaLnBrk="0" hangingPunct="0">
              <a:buFontTx/>
              <a:buChar char="•"/>
            </a:pPr>
            <a:r>
              <a:rPr lang="fa-IR" altLang="en-US" sz="2000" dirty="0">
                <a:latin typeface="Calisto MT" pitchFamily="26" charset="0"/>
                <a:cs typeface="B Nazanin" pitchFamily="2" charset="-78"/>
              </a:rPr>
              <a:t> اقلام قابل تحویل اصلی پروژه</a:t>
            </a:r>
          </a:p>
          <a:p>
            <a:pPr algn="r" rtl="1" eaLnBrk="0" hangingPunct="0">
              <a:buFontTx/>
              <a:buChar char="•"/>
            </a:pPr>
            <a:r>
              <a:rPr lang="fa-IR" altLang="en-US" sz="2000" dirty="0">
                <a:latin typeface="Calisto MT" pitchFamily="26" charset="0"/>
                <a:cs typeface="B Nazanin" pitchFamily="2" charset="-78"/>
              </a:rPr>
              <a:t> زمانبندی اصلی پروژه همراه با مایل استون های کلیدی</a:t>
            </a:r>
          </a:p>
          <a:p>
            <a:pPr algn="r" rtl="1" eaLnBrk="0" hangingPunct="0">
              <a:buFontTx/>
              <a:buChar char="•"/>
            </a:pPr>
            <a:r>
              <a:rPr lang="fa-IR" altLang="en-US" sz="2000" dirty="0">
                <a:latin typeface="Calisto MT" pitchFamily="26" charset="0"/>
                <a:cs typeface="B Nazanin" pitchFamily="2" charset="-78"/>
              </a:rPr>
              <a:t> مفروضات خارجی ، محیطی ، و سازمانی</a:t>
            </a:r>
          </a:p>
          <a:p>
            <a:pPr algn="r" rtl="1" eaLnBrk="0" hangingPunct="0">
              <a:buFontTx/>
              <a:buChar char="•"/>
            </a:pPr>
            <a:r>
              <a:rPr lang="fa-IR" altLang="en-US" sz="2000" dirty="0">
                <a:latin typeface="Calisto MT" pitchFamily="26" charset="0"/>
                <a:cs typeface="B Nazanin" pitchFamily="2" charset="-78"/>
              </a:rPr>
              <a:t> محدودیتهای خارجی ، محیطی و سازمانی</a:t>
            </a:r>
          </a:p>
          <a:p>
            <a:pPr algn="r" rtl="1" eaLnBrk="0" hangingPunct="0">
              <a:buFontTx/>
              <a:buChar char="•"/>
            </a:pPr>
            <a:r>
              <a:rPr lang="fa-IR" altLang="en-US" sz="2000" dirty="0">
                <a:latin typeface="Calisto MT" pitchFamily="26" charset="0"/>
                <a:cs typeface="B Nazanin" pitchFamily="2" charset="-78"/>
              </a:rPr>
              <a:t> رضایمتندی تجاری حاصل از اجرای پروژه شامل دوره بازگشت سرمایه گذاری و  میزان سود حاصله</a:t>
            </a:r>
          </a:p>
          <a:p>
            <a:pPr algn="r" rtl="1" eaLnBrk="0" hangingPunct="0">
              <a:buFontTx/>
              <a:buChar char="•"/>
            </a:pPr>
            <a:r>
              <a:rPr lang="fa-IR" altLang="en-US" sz="2000" dirty="0">
                <a:latin typeface="Calisto MT" pitchFamily="26" charset="0"/>
                <a:cs typeface="B Nazanin" pitchFamily="2" charset="-78"/>
              </a:rPr>
              <a:t> خلاصه ای از بودجه پروژه</a:t>
            </a:r>
            <a:endParaRPr lang="en-US" altLang="en-US" sz="2000" dirty="0">
              <a:latin typeface="Calisto MT" pitchFamily="26" charset="0"/>
              <a:cs typeface="B Nazanin" pitchFamily="2" charset="-78"/>
            </a:endParaRPr>
          </a:p>
          <a:p>
            <a:pPr algn="r" rtl="1" eaLnBrk="0" hangingPunct="0"/>
            <a:endParaRPr lang="en-US" altLang="en-US" sz="2000" dirty="0">
              <a:latin typeface="Times New Roman" pitchFamily="18" charset="0"/>
              <a:cs typeface="B Nazanin" pitchFamily="2" charset="-78"/>
            </a:endParaRPr>
          </a:p>
          <a:p>
            <a:pPr algn="r" rtl="1" eaLnBrk="0" hangingPunct="0"/>
            <a:endParaRPr lang="en-US" altLang="en-US" sz="2000" dirty="0">
              <a:latin typeface="Times New Roman" pitchFamily="18" charset="0"/>
              <a:cs typeface="B Nazanin" pitchFamily="2" charset="-78"/>
            </a:endParaRPr>
          </a:p>
        </p:txBody>
      </p:sp>
      <p:sp>
        <p:nvSpPr>
          <p:cNvPr id="4" name="Title 1"/>
          <p:cNvSpPr>
            <a:spLocks noGrp="1"/>
          </p:cNvSpPr>
          <p:nvPr>
            <p:ph type="title"/>
          </p:nvPr>
        </p:nvSpPr>
        <p:spPr>
          <a:xfrm>
            <a:off x="0" y="5105400"/>
            <a:ext cx="8610600" cy="1249362"/>
          </a:xfrm>
        </p:spPr>
        <p:txBody>
          <a:bodyPr>
            <a:normAutofit/>
          </a:bodyPr>
          <a:lstStyle/>
          <a:p>
            <a:pPr algn="r" rtl="1"/>
            <a:r>
              <a:rPr lang="fa-IR" sz="2000" b="1" dirty="0" smtClean="0">
                <a:solidFill>
                  <a:schemeClr val="tx1"/>
                </a:solidFill>
                <a:cs typeface="B Nazanin" pitchFamily="2" charset="-78"/>
              </a:rPr>
              <a:t>چرخه عمر براساس سه عامل مهم زمان ، هزینه و کیفیت شکل میگیرد. همواره مدیران پروژه درصدد کاهش هزینه و زمان و بالابردن کیفیت هستند.</a:t>
            </a:r>
            <a:r>
              <a:rPr lang="en-US" dirty="0" smtClean="0"/>
              <a:t/>
            </a:r>
            <a:br>
              <a:rPr lang="en-US" dirty="0" smtClean="0"/>
            </a:br>
            <a:endParaRPr lang="en-US" dirty="0"/>
          </a:p>
        </p:txBody>
      </p:sp>
      <p:pic>
        <p:nvPicPr>
          <p:cNvPr id="5" name="Picture 2" descr="C:\Documents and Settings\m.kharratpour.ARPAGROUP\Desktop\01.jpg"/>
          <p:cNvPicPr>
            <a:picLocks noChangeAspect="1" noChangeArrowheads="1"/>
          </p:cNvPicPr>
          <p:nvPr/>
        </p:nvPicPr>
        <p:blipFill>
          <a:blip r:embed="rId2" cstate="print"/>
          <a:srcRect/>
          <a:stretch>
            <a:fillRect/>
          </a:stretch>
        </p:blipFill>
        <p:spPr bwMode="auto">
          <a:xfrm>
            <a:off x="1828800" y="5638800"/>
            <a:ext cx="1219200" cy="1219200"/>
          </a:xfrm>
          <a:prstGeom prst="rect">
            <a:avLst/>
          </a:prstGeom>
          <a:noFill/>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0" y="685800"/>
            <a:ext cx="8458200" cy="1905000"/>
          </a:xfrm>
          <a:prstGeom prst="rect">
            <a:avLst/>
          </a:prstGeom>
          <a:noFill/>
          <a:ln w="9525">
            <a:noFill/>
            <a:miter lim="800000"/>
            <a:headEnd/>
            <a:tailEnd/>
          </a:ln>
        </p:spPr>
        <p:txBody>
          <a:bodyPr/>
          <a:lstStyle/>
          <a:p>
            <a:pPr algn="r" rtl="1" eaLnBrk="0" hangingPunct="0"/>
            <a:r>
              <a:rPr lang="en-US" altLang="en-US" sz="2400" dirty="0">
                <a:solidFill>
                  <a:schemeClr val="accent3">
                    <a:lumMod val="50000"/>
                  </a:schemeClr>
                </a:solidFill>
                <a:latin typeface="Times New Roman" pitchFamily="18" charset="0"/>
                <a:cs typeface="B Nazanin" pitchFamily="2" charset="-78"/>
              </a:rPr>
              <a:t>3. </a:t>
            </a:r>
            <a:r>
              <a:rPr lang="ar-SA" altLang="en-US" sz="2400" dirty="0">
                <a:solidFill>
                  <a:schemeClr val="accent3">
                    <a:lumMod val="50000"/>
                  </a:schemeClr>
                </a:solidFill>
                <a:latin typeface="Times New Roman" pitchFamily="18" charset="0"/>
                <a:cs typeface="B Nazanin" pitchFamily="2" charset="-78"/>
              </a:rPr>
              <a:t>مواد و مصالح</a:t>
            </a:r>
            <a:endParaRPr lang="en-US" altLang="en-US" sz="2400" dirty="0">
              <a:solidFill>
                <a:schemeClr val="accent3">
                  <a:lumMod val="50000"/>
                </a:schemeClr>
              </a:solidFill>
              <a:latin typeface="Times New Roman" pitchFamily="18" charset="0"/>
              <a:cs typeface="B Nazanin" pitchFamily="2" charset="-78"/>
            </a:endParaRPr>
          </a:p>
          <a:p>
            <a:pPr lvl="2" algn="r" rtl="1" eaLnBrk="0" hangingPunct="0"/>
            <a:r>
              <a:rPr lang="ar-SA" altLang="en-US" b="1" dirty="0">
                <a:latin typeface="Times New Roman" pitchFamily="18" charset="0"/>
                <a:cs typeface="B Nazanin" pitchFamily="2" charset="-78"/>
              </a:rPr>
              <a:t>حصول</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اطمينان از تهيه</a:t>
            </a:r>
            <a:r>
              <a:rPr lang="en-US" altLang="en-US" b="1" dirty="0">
                <a:latin typeface="Times New Roman" pitchFamily="18" charset="0"/>
                <a:cs typeface="B Nazanin" pitchFamily="2" charset="-78"/>
              </a:rPr>
              <a:t> </a:t>
            </a:r>
            <a:r>
              <a:rPr lang="fa-IR" altLang="en-US" b="1" dirty="0">
                <a:latin typeface="Times New Roman" pitchFamily="18" charset="0"/>
                <a:cs typeface="B Nazanin" pitchFamily="2" charset="-78"/>
              </a:rPr>
              <a:t>(</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خريد</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يا توليد ) كليه مواد مورد</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نياز پروژه</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و تعيين</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زمانهاي كليدي</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و ميزان مورد</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نياز</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هر</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يك از آنها</a:t>
            </a:r>
            <a:endParaRPr lang="en-US" altLang="en-US" b="1" dirty="0">
              <a:latin typeface="Times New Roman" pitchFamily="18" charset="0"/>
              <a:cs typeface="B Nazanin" pitchFamily="2" charset="-78"/>
            </a:endParaRPr>
          </a:p>
          <a:p>
            <a:pPr lvl="2" algn="r" rtl="1" eaLnBrk="0" hangingPunct="0"/>
            <a:r>
              <a:rPr lang="ar-SA" altLang="en-US" b="1" dirty="0">
                <a:latin typeface="Times New Roman" pitchFamily="18" charset="0"/>
                <a:cs typeface="B Nazanin" pitchFamily="2" charset="-78"/>
              </a:rPr>
              <a:t>ارائه يك برنامه</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زماني به واحد</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ذيربط</a:t>
            </a:r>
            <a:r>
              <a:rPr lang="en-US" altLang="en-US" b="1" dirty="0">
                <a:latin typeface="Times New Roman" pitchFamily="18" charset="0"/>
                <a:cs typeface="B Nazanin" pitchFamily="2" charset="-78"/>
              </a:rPr>
              <a:t> </a:t>
            </a:r>
            <a:r>
              <a:rPr lang="fa-IR" altLang="en-US" b="1" dirty="0">
                <a:latin typeface="Times New Roman" pitchFamily="18" charset="0"/>
                <a:cs typeface="B Nazanin" pitchFamily="2" charset="-78"/>
              </a:rPr>
              <a:t>(</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معمولا واحد</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تداركات</a:t>
            </a:r>
            <a:r>
              <a:rPr lang="en-US" altLang="en-US" b="1" dirty="0">
                <a:latin typeface="Times New Roman" pitchFamily="18" charset="0"/>
                <a:cs typeface="B Nazanin" pitchFamily="2" charset="-78"/>
              </a:rPr>
              <a:t> </a:t>
            </a:r>
            <a:r>
              <a:rPr lang="fa-IR" altLang="en-US" b="1" dirty="0">
                <a:latin typeface="Times New Roman" pitchFamily="18" charset="0"/>
                <a:cs typeface="B Nazanin" pitchFamily="2" charset="-78"/>
              </a:rPr>
              <a:t>)</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جهت</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تامين بموقع مواد مورد</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نياز</a:t>
            </a:r>
            <a:endParaRPr lang="en-US" altLang="en-US" b="1" dirty="0">
              <a:latin typeface="Times New Roman" pitchFamily="18" charset="0"/>
              <a:cs typeface="B Nazanin" pitchFamily="2" charset="-78"/>
            </a:endParaRPr>
          </a:p>
          <a:p>
            <a:pPr lvl="2" algn="r" rtl="1" eaLnBrk="0" hangingPunct="0"/>
            <a:r>
              <a:rPr lang="ar-SA" altLang="en-US" b="1" dirty="0">
                <a:latin typeface="Times New Roman" pitchFamily="18" charset="0"/>
                <a:cs typeface="B Nazanin" pitchFamily="2" charset="-78"/>
              </a:rPr>
              <a:t>حصول</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اطمينان از اينكه</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كليه</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مايحتاج كليدي پروژه</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مد نظر قرار گرفته اند</a:t>
            </a:r>
            <a:r>
              <a:rPr lang="en-US" altLang="en-US" b="1" dirty="0">
                <a:latin typeface="Times New Roman" pitchFamily="18" charset="0"/>
                <a:cs typeface="B Nazanin" pitchFamily="2" charset="-78"/>
              </a:rPr>
              <a:t> .</a:t>
            </a:r>
          </a:p>
        </p:txBody>
      </p:sp>
      <p:sp>
        <p:nvSpPr>
          <p:cNvPr id="5" name="Rectangle 1026"/>
          <p:cNvSpPr>
            <a:spLocks noChangeArrowheads="1"/>
          </p:cNvSpPr>
          <p:nvPr/>
        </p:nvSpPr>
        <p:spPr bwMode="auto">
          <a:xfrm>
            <a:off x="1752600" y="2514600"/>
            <a:ext cx="5257800" cy="838200"/>
          </a:xfrm>
          <a:prstGeom prst="rect">
            <a:avLst/>
          </a:prstGeom>
          <a:noFill/>
          <a:ln w="9525">
            <a:noFill/>
            <a:miter lim="800000"/>
            <a:headEnd/>
            <a:tailEnd/>
          </a:ln>
          <a:effectLst/>
        </p:spPr>
        <p:txBody>
          <a:bodyPr anchor="ctr"/>
          <a:lstStyle/>
          <a:p>
            <a:pPr algn="ctr" rtl="1" eaLnBrk="0" hangingPunct="0"/>
            <a:r>
              <a:rPr lang="ar-SA" altLang="en-US" sz="2400" b="1" dirty="0">
                <a:solidFill>
                  <a:srgbClr val="0070C0"/>
                </a:solidFill>
                <a:latin typeface="Times New Roman" pitchFamily="18" charset="0"/>
                <a:cs typeface="B Nazanin" pitchFamily="2" charset="-78"/>
              </a:rPr>
              <a:t>دو اولويت</a:t>
            </a:r>
            <a:r>
              <a:rPr lang="en-US" altLang="en-US" sz="2400" b="1" dirty="0">
                <a:solidFill>
                  <a:srgbClr val="0070C0"/>
                </a:solidFill>
                <a:latin typeface="Times New Roman" pitchFamily="18" charset="0"/>
                <a:cs typeface="B Nazanin" pitchFamily="2" charset="-78"/>
              </a:rPr>
              <a:t> </a:t>
            </a:r>
            <a:r>
              <a:rPr lang="ar-SA" altLang="en-US" sz="2400" b="1" dirty="0">
                <a:solidFill>
                  <a:srgbClr val="0070C0"/>
                </a:solidFill>
                <a:latin typeface="Times New Roman" pitchFamily="18" charset="0"/>
                <a:cs typeface="B Nazanin" pitchFamily="2" charset="-78"/>
              </a:rPr>
              <a:t>اصلي در تخصيص منابع</a:t>
            </a:r>
            <a:r>
              <a:rPr lang="en-US" altLang="en-US" sz="2400" b="1" dirty="0">
                <a:solidFill>
                  <a:srgbClr val="0070C0"/>
                </a:solidFill>
                <a:latin typeface="Times New Roman" pitchFamily="18" charset="0"/>
                <a:cs typeface="B Nazanin" pitchFamily="2" charset="-78"/>
              </a:rPr>
              <a:t> </a:t>
            </a:r>
          </a:p>
        </p:txBody>
      </p:sp>
      <p:sp>
        <p:nvSpPr>
          <p:cNvPr id="6" name="Rectangle 1027"/>
          <p:cNvSpPr>
            <a:spLocks noChangeArrowheads="1"/>
          </p:cNvSpPr>
          <p:nvPr/>
        </p:nvSpPr>
        <p:spPr bwMode="auto">
          <a:xfrm>
            <a:off x="0" y="3352800"/>
            <a:ext cx="8382000" cy="2819400"/>
          </a:xfrm>
          <a:prstGeom prst="rect">
            <a:avLst/>
          </a:prstGeom>
          <a:noFill/>
          <a:ln w="9525">
            <a:noFill/>
            <a:miter lim="800000"/>
            <a:headEnd/>
            <a:tailEnd/>
          </a:ln>
        </p:spPr>
        <p:txBody>
          <a:bodyPr/>
          <a:lstStyle/>
          <a:p>
            <a:pPr algn="r" rtl="1" eaLnBrk="0" hangingPunct="0"/>
            <a:r>
              <a:rPr lang="en-US" altLang="en-US" sz="2400" dirty="0">
                <a:solidFill>
                  <a:schemeClr val="accent1">
                    <a:lumMod val="50000"/>
                  </a:schemeClr>
                </a:solidFill>
                <a:latin typeface="Times New Roman" pitchFamily="18" charset="0"/>
                <a:cs typeface="B Nazanin" pitchFamily="2" charset="-78"/>
              </a:rPr>
              <a:t>1. </a:t>
            </a:r>
            <a:r>
              <a:rPr lang="ar-SA" altLang="en-US" sz="2400" dirty="0">
                <a:solidFill>
                  <a:schemeClr val="accent1">
                    <a:lumMod val="50000"/>
                  </a:schemeClr>
                </a:solidFill>
                <a:latin typeface="Times New Roman" pitchFamily="18" charset="0"/>
                <a:cs typeface="B Nazanin" pitchFamily="2" charset="-78"/>
              </a:rPr>
              <a:t>زمانبندي با</a:t>
            </a:r>
            <a:r>
              <a:rPr lang="en-US" altLang="en-US" sz="2400" dirty="0">
                <a:solidFill>
                  <a:schemeClr val="accent1">
                    <a:lumMod val="50000"/>
                  </a:schemeClr>
                </a:solidFill>
                <a:latin typeface="Times New Roman" pitchFamily="18" charset="0"/>
                <a:cs typeface="B Nazanin" pitchFamily="2" charset="-78"/>
              </a:rPr>
              <a:t> </a:t>
            </a:r>
            <a:r>
              <a:rPr lang="ar-SA" altLang="en-US" sz="2400" dirty="0">
                <a:solidFill>
                  <a:schemeClr val="accent1">
                    <a:lumMod val="50000"/>
                  </a:schemeClr>
                </a:solidFill>
                <a:latin typeface="Times New Roman" pitchFamily="18" charset="0"/>
                <a:cs typeface="B Nazanin" pitchFamily="2" charset="-78"/>
              </a:rPr>
              <a:t>منابع محدود</a:t>
            </a:r>
            <a:endParaRPr lang="en-US" altLang="en-US" sz="2400" dirty="0">
              <a:solidFill>
                <a:schemeClr val="accent1">
                  <a:lumMod val="50000"/>
                </a:schemeClr>
              </a:solidFill>
              <a:latin typeface="Times New Roman" pitchFamily="18" charset="0"/>
              <a:cs typeface="B Nazanin" pitchFamily="2" charset="-78"/>
            </a:endParaRPr>
          </a:p>
          <a:p>
            <a:pPr lvl="2" algn="r" rtl="1" eaLnBrk="0" hangingPunct="0"/>
            <a:r>
              <a:rPr lang="ar-SA" altLang="en-US" b="1" dirty="0">
                <a:latin typeface="Times New Roman" pitchFamily="18" charset="0"/>
                <a:cs typeface="B Nazanin" pitchFamily="2" charset="-78"/>
              </a:rPr>
              <a:t>نمي توان</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از</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سطوح</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شناخته</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شده منابع</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فراتر</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رفت</a:t>
            </a:r>
            <a:r>
              <a:rPr lang="en-US" altLang="en-US" b="1" dirty="0">
                <a:latin typeface="Times New Roman" pitchFamily="18" charset="0"/>
                <a:cs typeface="B Nazanin" pitchFamily="2" charset="-78"/>
              </a:rPr>
              <a:t> .</a:t>
            </a:r>
          </a:p>
          <a:p>
            <a:pPr lvl="2" algn="r" rtl="1" eaLnBrk="0" hangingPunct="0"/>
            <a:r>
              <a:rPr lang="ar-SA" altLang="en-US" b="1" dirty="0">
                <a:latin typeface="Times New Roman" pitchFamily="18" charset="0"/>
                <a:cs typeface="B Nazanin" pitchFamily="2" charset="-78"/>
              </a:rPr>
              <a:t>اولين هدف</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برنامه ريزي</a:t>
            </a:r>
            <a:r>
              <a:rPr lang="en-US" altLang="en-US" b="1" dirty="0">
                <a:latin typeface="Times New Roman" pitchFamily="18" charset="0"/>
                <a:cs typeface="B Nazanin" pitchFamily="2" charset="-78"/>
              </a:rPr>
              <a:t> </a:t>
            </a:r>
            <a:r>
              <a:rPr lang="fa-IR" altLang="en-US" b="1" dirty="0">
                <a:latin typeface="Times New Roman" pitchFamily="18" charset="0"/>
                <a:cs typeface="B Nazanin" pitchFamily="2" charset="-78"/>
              </a:rPr>
              <a:t>(</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اولويت</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اول</a:t>
            </a:r>
            <a:r>
              <a:rPr lang="en-US" altLang="en-US" b="1" dirty="0">
                <a:latin typeface="Times New Roman" pitchFamily="18" charset="0"/>
                <a:cs typeface="B Nazanin" pitchFamily="2" charset="-78"/>
              </a:rPr>
              <a:t> </a:t>
            </a:r>
            <a:r>
              <a:rPr lang="fa-IR" altLang="en-US" b="1" dirty="0">
                <a:latin typeface="Times New Roman" pitchFamily="18" charset="0"/>
                <a:cs typeface="B Nazanin" pitchFamily="2" charset="-78"/>
              </a:rPr>
              <a:t>)</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انجام</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كار در</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محدوده</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منابع در</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دسترس</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بوده و اتمام</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پروژه</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در</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اولويت</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دوم قرار</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دارد</a:t>
            </a:r>
            <a:r>
              <a:rPr lang="en-US" altLang="en-US" b="1" dirty="0">
                <a:latin typeface="Times New Roman" pitchFamily="18" charset="0"/>
                <a:cs typeface="B Nazanin" pitchFamily="2" charset="-78"/>
              </a:rPr>
              <a:t> .</a:t>
            </a:r>
          </a:p>
          <a:p>
            <a:pPr algn="r" rtl="1" eaLnBrk="0" hangingPunct="0"/>
            <a:r>
              <a:rPr lang="en-US" altLang="en-US" sz="2400" dirty="0">
                <a:solidFill>
                  <a:schemeClr val="accent1">
                    <a:lumMod val="50000"/>
                  </a:schemeClr>
                </a:solidFill>
                <a:latin typeface="Times New Roman" pitchFamily="18" charset="0"/>
                <a:cs typeface="B Nazanin" pitchFamily="2" charset="-78"/>
              </a:rPr>
              <a:t>2. </a:t>
            </a:r>
            <a:r>
              <a:rPr lang="ar-SA" altLang="en-US" sz="2400" dirty="0">
                <a:solidFill>
                  <a:schemeClr val="accent1">
                    <a:lumMod val="50000"/>
                  </a:schemeClr>
                </a:solidFill>
                <a:latin typeface="Times New Roman" pitchFamily="18" charset="0"/>
                <a:cs typeface="B Nazanin" pitchFamily="2" charset="-78"/>
              </a:rPr>
              <a:t>تخصيص منابع در زمان محدود</a:t>
            </a:r>
            <a:endParaRPr lang="en-US" altLang="en-US" sz="2400" dirty="0">
              <a:solidFill>
                <a:schemeClr val="accent1">
                  <a:lumMod val="50000"/>
                </a:schemeClr>
              </a:solidFill>
              <a:latin typeface="Times New Roman" pitchFamily="18" charset="0"/>
              <a:cs typeface="B Nazanin" pitchFamily="2" charset="-78"/>
            </a:endParaRPr>
          </a:p>
          <a:p>
            <a:pPr lvl="2" algn="r" rtl="1" eaLnBrk="0" hangingPunct="0"/>
            <a:r>
              <a:rPr lang="ar-SA" altLang="en-US" b="1" dirty="0">
                <a:latin typeface="Times New Roman" pitchFamily="18" charset="0"/>
                <a:cs typeface="B Nazanin" pitchFamily="2" charset="-78"/>
              </a:rPr>
              <a:t>زمان تكميل ثابت و غير قابل تغيير است . ( مدت زمان مسير بحراني</a:t>
            </a:r>
            <a:r>
              <a:rPr lang="en-US" altLang="en-US" b="1" dirty="0">
                <a:latin typeface="Times New Roman" pitchFamily="18" charset="0"/>
                <a:cs typeface="B Nazanin" pitchFamily="2" charset="-78"/>
              </a:rPr>
              <a:t> </a:t>
            </a:r>
            <a:r>
              <a:rPr lang="fa-IR" altLang="en-US" b="1" dirty="0">
                <a:latin typeface="Times New Roman" pitchFamily="18" charset="0"/>
                <a:cs typeface="B Nazanin" pitchFamily="2" charset="-78"/>
              </a:rPr>
              <a:t>)</a:t>
            </a:r>
            <a:endParaRPr lang="en-US" altLang="en-US" b="1" dirty="0">
              <a:latin typeface="Times New Roman" pitchFamily="18" charset="0"/>
              <a:cs typeface="B Nazanin" pitchFamily="2" charset="-78"/>
            </a:endParaRPr>
          </a:p>
          <a:p>
            <a:pPr lvl="2" algn="r" rtl="1" eaLnBrk="0" hangingPunct="0"/>
            <a:r>
              <a:rPr lang="ar-SA" altLang="en-US" b="1" dirty="0">
                <a:latin typeface="Times New Roman" pitchFamily="18" charset="0"/>
                <a:cs typeface="B Nazanin" pitchFamily="2" charset="-78"/>
              </a:rPr>
              <a:t>استفاده از</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منابع اضافي در كوتاه مدت</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براي</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نيل به تاريخ خاتمه</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پروژه</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قابل قبول است</a:t>
            </a:r>
            <a:r>
              <a:rPr lang="en-US" altLang="en-US" b="1" dirty="0">
                <a:latin typeface="Times New Roman" pitchFamily="18" charset="0"/>
                <a:cs typeface="B Nazanin" pitchFamily="2" charset="-78"/>
              </a:rPr>
              <a:t> .</a:t>
            </a:r>
          </a:p>
          <a:p>
            <a:pPr lvl="2" algn="r" rtl="1" eaLnBrk="0" hangingPunct="0"/>
            <a:r>
              <a:rPr lang="ar-SA" altLang="en-US" b="1" dirty="0">
                <a:latin typeface="Times New Roman" pitchFamily="18" charset="0"/>
                <a:cs typeface="B Nazanin" pitchFamily="2" charset="-78"/>
              </a:rPr>
              <a:t>اولويت</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اول</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رسيدن</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به تاريخ تكميل</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پروژه</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و</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اولويت</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دوم ميزان</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بكارگيري</a:t>
            </a:r>
            <a:r>
              <a:rPr lang="en-US" altLang="en-US" b="1" dirty="0">
                <a:latin typeface="Times New Roman" pitchFamily="18" charset="0"/>
                <a:cs typeface="B Nazanin" pitchFamily="2" charset="-78"/>
              </a:rPr>
              <a:t> </a:t>
            </a:r>
            <a:r>
              <a:rPr lang="ar-SA" altLang="en-US" b="1" dirty="0">
                <a:latin typeface="Times New Roman" pitchFamily="18" charset="0"/>
                <a:cs typeface="B Nazanin" pitchFamily="2" charset="-78"/>
              </a:rPr>
              <a:t>منابع  مي باشد</a:t>
            </a:r>
            <a:r>
              <a:rPr lang="en-US" altLang="en-US" b="1" dirty="0">
                <a:latin typeface="Times New Roman" pitchFamily="18" charset="0"/>
                <a:cs typeface="B Nazanin" pitchFamily="2" charset="-78"/>
              </a:rPr>
              <a:t> .</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1447800" y="609600"/>
            <a:ext cx="6248400" cy="1143000"/>
          </a:xfrm>
          <a:prstGeom prst="rect">
            <a:avLst/>
          </a:prstGeom>
          <a:noFill/>
          <a:ln w="9525">
            <a:noFill/>
            <a:miter lim="800000"/>
            <a:headEnd/>
            <a:tailEnd/>
          </a:ln>
          <a:effectLst/>
        </p:spPr>
        <p:txBody>
          <a:bodyPr anchor="ctr"/>
          <a:lstStyle/>
          <a:p>
            <a:pPr algn="r" rtl="1" eaLnBrk="0" hangingPunct="0"/>
            <a:r>
              <a:rPr lang="ar-SA" altLang="en-US" sz="3000" b="1" u="sng" dirty="0">
                <a:solidFill>
                  <a:schemeClr val="accent1">
                    <a:lumMod val="50000"/>
                  </a:schemeClr>
                </a:solidFill>
                <a:latin typeface="Times New Roman" pitchFamily="18" charset="0"/>
                <a:cs typeface="B Traffic" pitchFamily="2" charset="-78"/>
              </a:rPr>
              <a:t>برنامه ريزي</a:t>
            </a:r>
            <a:r>
              <a:rPr lang="en-US" altLang="en-US" sz="3000" b="1" u="sng" dirty="0">
                <a:solidFill>
                  <a:schemeClr val="accent1">
                    <a:lumMod val="50000"/>
                  </a:schemeClr>
                </a:solidFill>
                <a:latin typeface="Times New Roman" pitchFamily="18" charset="0"/>
                <a:cs typeface="B Traffic" pitchFamily="2" charset="-78"/>
              </a:rPr>
              <a:t> </a:t>
            </a:r>
            <a:r>
              <a:rPr lang="ar-SA" altLang="en-US" sz="3000" b="1" u="sng" dirty="0">
                <a:solidFill>
                  <a:schemeClr val="accent1">
                    <a:lumMod val="50000"/>
                  </a:schemeClr>
                </a:solidFill>
                <a:latin typeface="Times New Roman" pitchFamily="18" charset="0"/>
                <a:cs typeface="B Traffic" pitchFamily="2" charset="-78"/>
              </a:rPr>
              <a:t>منابع</a:t>
            </a:r>
            <a:r>
              <a:rPr lang="en-US" altLang="en-US" sz="3000" b="1" u="sng" dirty="0">
                <a:solidFill>
                  <a:schemeClr val="accent1">
                    <a:lumMod val="50000"/>
                  </a:schemeClr>
                </a:solidFill>
                <a:latin typeface="Times New Roman" pitchFamily="18" charset="0"/>
                <a:cs typeface="B Traffic" pitchFamily="2" charset="-78"/>
              </a:rPr>
              <a:t> : </a:t>
            </a:r>
            <a:r>
              <a:rPr lang="en-US" altLang="en-US" sz="3000" b="1" u="sng" dirty="0">
                <a:solidFill>
                  <a:schemeClr val="accent1">
                    <a:lumMod val="50000"/>
                  </a:schemeClr>
                </a:solidFill>
                <a:latin typeface="Calisto MT" pitchFamily="26" charset="0"/>
                <a:cs typeface="B Traffic" pitchFamily="2" charset="-78"/>
              </a:rPr>
              <a:t>Resource Planning</a:t>
            </a:r>
            <a:r>
              <a:rPr lang="en-US" altLang="ar-SA" sz="3000" b="1" u="sng" dirty="0">
                <a:solidFill>
                  <a:schemeClr val="accent1">
                    <a:lumMod val="50000"/>
                  </a:schemeClr>
                </a:solidFill>
                <a:latin typeface="Times New Roman" pitchFamily="18" charset="0"/>
                <a:cs typeface="B Traffic" pitchFamily="2" charset="-78"/>
              </a:rPr>
              <a:t> </a:t>
            </a:r>
          </a:p>
        </p:txBody>
      </p:sp>
      <p:sp>
        <p:nvSpPr>
          <p:cNvPr id="5" name="Rectangle 3"/>
          <p:cNvSpPr>
            <a:spLocks noChangeArrowheads="1"/>
          </p:cNvSpPr>
          <p:nvPr/>
        </p:nvSpPr>
        <p:spPr bwMode="auto">
          <a:xfrm>
            <a:off x="685800" y="1524000"/>
            <a:ext cx="7772400" cy="4114800"/>
          </a:xfrm>
          <a:prstGeom prst="rect">
            <a:avLst/>
          </a:prstGeom>
          <a:noFill/>
          <a:ln w="9525">
            <a:noFill/>
            <a:miter lim="800000"/>
            <a:headEnd/>
            <a:tailEnd/>
          </a:ln>
        </p:spPr>
        <p:txBody>
          <a:bodyPr/>
          <a:lstStyle/>
          <a:p>
            <a:pPr algn="r" rtl="1" eaLnBrk="0" hangingPunct="0"/>
            <a:r>
              <a:rPr lang="en-US" altLang="en-US" sz="2000" dirty="0">
                <a:solidFill>
                  <a:schemeClr val="accent2">
                    <a:lumMod val="50000"/>
                  </a:schemeClr>
                </a:solidFill>
                <a:latin typeface="Times New Roman" pitchFamily="18" charset="0"/>
                <a:cs typeface="B Traffic" pitchFamily="2" charset="-78"/>
              </a:rPr>
              <a:t>1. </a:t>
            </a:r>
            <a:r>
              <a:rPr lang="ar-SA" altLang="en-US" sz="2200" dirty="0">
                <a:solidFill>
                  <a:schemeClr val="accent2">
                    <a:lumMod val="50000"/>
                  </a:schemeClr>
                </a:solidFill>
                <a:latin typeface="Times New Roman" pitchFamily="18" charset="0"/>
                <a:cs typeface="B Traffic" pitchFamily="2" charset="-78"/>
              </a:rPr>
              <a:t>تهيه</a:t>
            </a:r>
            <a:r>
              <a:rPr lang="en-US" altLang="en-US" sz="2200" dirty="0">
                <a:solidFill>
                  <a:schemeClr val="accent2">
                    <a:lumMod val="50000"/>
                  </a:schemeClr>
                </a:solidFill>
                <a:latin typeface="Times New Roman" pitchFamily="18" charset="0"/>
                <a:cs typeface="B Traffic" pitchFamily="2" charset="-78"/>
              </a:rPr>
              <a:t> </a:t>
            </a:r>
            <a:r>
              <a:rPr lang="ar-SA" altLang="en-US" sz="2200" dirty="0">
                <a:solidFill>
                  <a:schemeClr val="accent2">
                    <a:lumMod val="50000"/>
                  </a:schemeClr>
                </a:solidFill>
                <a:latin typeface="Times New Roman" pitchFamily="18" charset="0"/>
                <a:cs typeface="B Traffic" pitchFamily="2" charset="-78"/>
              </a:rPr>
              <a:t>و</a:t>
            </a:r>
            <a:r>
              <a:rPr lang="en-US" altLang="en-US" sz="2200" dirty="0">
                <a:solidFill>
                  <a:schemeClr val="accent2">
                    <a:lumMod val="50000"/>
                  </a:schemeClr>
                </a:solidFill>
                <a:latin typeface="Times New Roman" pitchFamily="18" charset="0"/>
                <a:cs typeface="B Traffic" pitchFamily="2" charset="-78"/>
              </a:rPr>
              <a:t> </a:t>
            </a:r>
            <a:r>
              <a:rPr lang="ar-SA" altLang="en-US" sz="2200" dirty="0">
                <a:solidFill>
                  <a:schemeClr val="accent2">
                    <a:lumMod val="50000"/>
                  </a:schemeClr>
                </a:solidFill>
                <a:latin typeface="Times New Roman" pitchFamily="18" charset="0"/>
                <a:cs typeface="B Traffic" pitchFamily="2" charset="-78"/>
              </a:rPr>
              <a:t>ترسيم ساختار شكست</a:t>
            </a:r>
            <a:r>
              <a:rPr lang="en-US" altLang="en-US" sz="2200" dirty="0">
                <a:solidFill>
                  <a:schemeClr val="accent2">
                    <a:lumMod val="50000"/>
                  </a:schemeClr>
                </a:solidFill>
                <a:latin typeface="Times New Roman" pitchFamily="18" charset="0"/>
                <a:cs typeface="B Traffic" pitchFamily="2" charset="-78"/>
              </a:rPr>
              <a:t> </a:t>
            </a:r>
            <a:r>
              <a:rPr lang="ar-SA" altLang="en-US" sz="2200" dirty="0">
                <a:solidFill>
                  <a:schemeClr val="accent2">
                    <a:lumMod val="50000"/>
                  </a:schemeClr>
                </a:solidFill>
                <a:latin typeface="Times New Roman" pitchFamily="18" charset="0"/>
                <a:cs typeface="B Traffic" pitchFamily="2" charset="-78"/>
              </a:rPr>
              <a:t>منابع</a:t>
            </a:r>
            <a:r>
              <a:rPr lang="en-US" altLang="en-US" sz="2000" dirty="0">
                <a:solidFill>
                  <a:schemeClr val="accent2">
                    <a:lumMod val="50000"/>
                  </a:schemeClr>
                </a:solidFill>
                <a:latin typeface="Times New Roman" pitchFamily="18" charset="0"/>
                <a:cs typeface="B Traffic" pitchFamily="2" charset="-78"/>
              </a:rPr>
              <a:t> ( </a:t>
            </a:r>
            <a:r>
              <a:rPr lang="en-US" altLang="ar-SA" sz="2000" b="1" u="sng" dirty="0">
                <a:solidFill>
                  <a:schemeClr val="accent2">
                    <a:lumMod val="50000"/>
                  </a:schemeClr>
                </a:solidFill>
                <a:latin typeface="Calisto MT" pitchFamily="26" charset="0"/>
                <a:cs typeface="B Traffic" pitchFamily="2" charset="-78"/>
              </a:rPr>
              <a:t>R</a:t>
            </a:r>
            <a:r>
              <a:rPr lang="en-US" altLang="ar-SA" sz="2000" dirty="0">
                <a:solidFill>
                  <a:schemeClr val="accent2">
                    <a:lumMod val="50000"/>
                  </a:schemeClr>
                </a:solidFill>
                <a:latin typeface="Calisto MT" pitchFamily="26" charset="0"/>
                <a:cs typeface="B Traffic" pitchFamily="2" charset="-78"/>
              </a:rPr>
              <a:t>esource </a:t>
            </a:r>
            <a:r>
              <a:rPr lang="en-US" altLang="ar-SA" sz="2000" b="1" u="sng" dirty="0">
                <a:solidFill>
                  <a:schemeClr val="accent2">
                    <a:lumMod val="50000"/>
                  </a:schemeClr>
                </a:solidFill>
                <a:latin typeface="Calisto MT" pitchFamily="26" charset="0"/>
                <a:cs typeface="B Traffic" pitchFamily="2" charset="-78"/>
              </a:rPr>
              <a:t>B</a:t>
            </a:r>
            <a:r>
              <a:rPr lang="en-US" altLang="ar-SA" sz="2000" dirty="0">
                <a:solidFill>
                  <a:schemeClr val="accent2">
                    <a:lumMod val="50000"/>
                  </a:schemeClr>
                </a:solidFill>
                <a:latin typeface="Calisto MT" pitchFamily="26" charset="0"/>
                <a:cs typeface="B Traffic" pitchFamily="2" charset="-78"/>
              </a:rPr>
              <a:t>reakdown </a:t>
            </a:r>
            <a:r>
              <a:rPr lang="en-US" altLang="ar-SA" sz="2000" b="1" u="sng" dirty="0" err="1">
                <a:solidFill>
                  <a:schemeClr val="accent2">
                    <a:lumMod val="50000"/>
                  </a:schemeClr>
                </a:solidFill>
                <a:latin typeface="Calisto MT" pitchFamily="26" charset="0"/>
                <a:cs typeface="B Traffic" pitchFamily="2" charset="-78"/>
              </a:rPr>
              <a:t>S</a:t>
            </a:r>
            <a:r>
              <a:rPr lang="en-US" altLang="ar-SA" sz="2000" dirty="0" err="1">
                <a:solidFill>
                  <a:schemeClr val="accent2">
                    <a:lumMod val="50000"/>
                  </a:schemeClr>
                </a:solidFill>
                <a:latin typeface="Calisto MT" pitchFamily="26" charset="0"/>
                <a:cs typeface="B Traffic" pitchFamily="2" charset="-78"/>
              </a:rPr>
              <a:t>traucture</a:t>
            </a:r>
            <a:r>
              <a:rPr lang="en-US" altLang="ar-SA" sz="2000" dirty="0">
                <a:solidFill>
                  <a:schemeClr val="accent2">
                    <a:lumMod val="50000"/>
                  </a:schemeClr>
                </a:solidFill>
                <a:latin typeface="Calisto MT" pitchFamily="26" charset="0"/>
                <a:cs typeface="B Traffic" pitchFamily="2" charset="-78"/>
              </a:rPr>
              <a:t> )</a:t>
            </a:r>
            <a:r>
              <a:rPr lang="en-US" altLang="ar-SA" sz="2400" dirty="0">
                <a:solidFill>
                  <a:schemeClr val="accent2">
                    <a:lumMod val="50000"/>
                  </a:schemeClr>
                </a:solidFill>
                <a:latin typeface="Times New Roman" pitchFamily="18" charset="0"/>
                <a:cs typeface="B Traffic" pitchFamily="2" charset="-78"/>
              </a:rPr>
              <a:t>  </a:t>
            </a:r>
          </a:p>
          <a:p>
            <a:pPr algn="r" rtl="1" eaLnBrk="0" hangingPunct="0"/>
            <a:r>
              <a:rPr lang="en-US" altLang="ar-SA" sz="2400" dirty="0">
                <a:solidFill>
                  <a:schemeClr val="accent2">
                    <a:lumMod val="50000"/>
                  </a:schemeClr>
                </a:solidFill>
                <a:latin typeface="Times New Roman" pitchFamily="18" charset="0"/>
                <a:cs typeface="B Traffic" pitchFamily="2" charset="-78"/>
              </a:rPr>
              <a:t>2. </a:t>
            </a:r>
            <a:r>
              <a:rPr lang="ar-SA" altLang="en-US" sz="2400" dirty="0">
                <a:solidFill>
                  <a:schemeClr val="accent2">
                    <a:lumMod val="50000"/>
                  </a:schemeClr>
                </a:solidFill>
                <a:latin typeface="Times New Roman" pitchFamily="18" charset="0"/>
                <a:cs typeface="B Traffic" pitchFamily="2" charset="-78"/>
              </a:rPr>
              <a:t>تهيه ديكشنري</a:t>
            </a:r>
            <a:r>
              <a:rPr lang="en-US" altLang="en-US" sz="2400" dirty="0">
                <a:solidFill>
                  <a:schemeClr val="accent2">
                    <a:lumMod val="50000"/>
                  </a:schemeClr>
                </a:solidFill>
                <a:latin typeface="Times New Roman" pitchFamily="18" charset="0"/>
                <a:cs typeface="B Traffic" pitchFamily="2" charset="-78"/>
              </a:rPr>
              <a:t> </a:t>
            </a:r>
            <a:r>
              <a:rPr lang="fa-IR" altLang="en-US" sz="2400" dirty="0">
                <a:solidFill>
                  <a:schemeClr val="accent2">
                    <a:lumMod val="50000"/>
                  </a:schemeClr>
                </a:solidFill>
                <a:latin typeface="Times New Roman" pitchFamily="18" charset="0"/>
                <a:cs typeface="B Traffic" pitchFamily="2" charset="-78"/>
              </a:rPr>
              <a:t>(</a:t>
            </a:r>
            <a:r>
              <a:rPr lang="en-US" altLang="en-US" sz="2400" dirty="0">
                <a:solidFill>
                  <a:schemeClr val="accent2">
                    <a:lumMod val="50000"/>
                  </a:schemeClr>
                </a:solidFill>
                <a:latin typeface="Times New Roman" pitchFamily="18" charset="0"/>
                <a:cs typeface="B Traffic" pitchFamily="2" charset="-78"/>
              </a:rPr>
              <a:t> </a:t>
            </a:r>
            <a:r>
              <a:rPr lang="ar-SA" altLang="en-US" sz="2400" dirty="0">
                <a:solidFill>
                  <a:schemeClr val="accent2">
                    <a:lumMod val="50000"/>
                  </a:schemeClr>
                </a:solidFill>
                <a:latin typeface="Times New Roman" pitchFamily="18" charset="0"/>
                <a:cs typeface="B Traffic" pitchFamily="2" charset="-78"/>
              </a:rPr>
              <a:t>شناسنامه</a:t>
            </a:r>
            <a:r>
              <a:rPr lang="en-US" altLang="en-US" sz="2400" dirty="0">
                <a:solidFill>
                  <a:schemeClr val="accent2">
                    <a:lumMod val="50000"/>
                  </a:schemeClr>
                </a:solidFill>
                <a:latin typeface="Times New Roman" pitchFamily="18" charset="0"/>
                <a:cs typeface="B Traffic" pitchFamily="2" charset="-78"/>
              </a:rPr>
              <a:t> </a:t>
            </a:r>
            <a:r>
              <a:rPr lang="fa-IR" altLang="en-US" sz="2400" dirty="0">
                <a:solidFill>
                  <a:schemeClr val="accent2">
                    <a:lumMod val="50000"/>
                  </a:schemeClr>
                </a:solidFill>
                <a:latin typeface="Times New Roman" pitchFamily="18" charset="0"/>
                <a:cs typeface="B Traffic" pitchFamily="2" charset="-78"/>
              </a:rPr>
              <a:t>)</a:t>
            </a:r>
            <a:r>
              <a:rPr lang="en-US" altLang="en-US" sz="2400" dirty="0">
                <a:solidFill>
                  <a:schemeClr val="accent2">
                    <a:lumMod val="50000"/>
                  </a:schemeClr>
                </a:solidFill>
                <a:latin typeface="Times New Roman" pitchFamily="18" charset="0"/>
                <a:cs typeface="B Traffic" pitchFamily="2" charset="-78"/>
              </a:rPr>
              <a:t> </a:t>
            </a:r>
            <a:r>
              <a:rPr lang="ar-SA" altLang="en-US" sz="2400" dirty="0">
                <a:solidFill>
                  <a:schemeClr val="accent2">
                    <a:lumMod val="50000"/>
                  </a:schemeClr>
                </a:solidFill>
                <a:latin typeface="Times New Roman" pitchFamily="18" charset="0"/>
                <a:cs typeface="B Traffic" pitchFamily="2" charset="-78"/>
              </a:rPr>
              <a:t>منابع</a:t>
            </a:r>
            <a:r>
              <a:rPr lang="en-US" altLang="en-US" sz="2400" dirty="0">
                <a:solidFill>
                  <a:schemeClr val="accent2">
                    <a:lumMod val="50000"/>
                  </a:schemeClr>
                </a:solidFill>
                <a:latin typeface="Times New Roman" pitchFamily="18" charset="0"/>
                <a:cs typeface="B Traffic" pitchFamily="2" charset="-78"/>
              </a:rPr>
              <a:t> :</a:t>
            </a:r>
          </a:p>
          <a:p>
            <a:pPr lvl="2" algn="r" rtl="1" eaLnBrk="0" hangingPunct="0"/>
            <a:r>
              <a:rPr lang="ar-SA" altLang="en-US" dirty="0">
                <a:latin typeface="Times New Roman" pitchFamily="18" charset="0"/>
                <a:cs typeface="B Traffic" pitchFamily="2" charset="-78"/>
              </a:rPr>
              <a:t>نام منبع</a:t>
            </a:r>
            <a:endParaRPr lang="en-US" altLang="en-US" dirty="0">
              <a:latin typeface="Times New Roman" pitchFamily="18" charset="0"/>
              <a:cs typeface="B Traffic" pitchFamily="2" charset="-78"/>
            </a:endParaRPr>
          </a:p>
          <a:p>
            <a:pPr lvl="2" algn="r" rtl="1" eaLnBrk="0" hangingPunct="0"/>
            <a:r>
              <a:rPr lang="ar-SA" altLang="en-US" dirty="0">
                <a:latin typeface="Times New Roman" pitchFamily="18" charset="0"/>
                <a:cs typeface="B Traffic" pitchFamily="2" charset="-78"/>
              </a:rPr>
              <a:t>كد منبع</a:t>
            </a:r>
            <a:endParaRPr lang="en-US" altLang="en-US" dirty="0">
              <a:latin typeface="Times New Roman" pitchFamily="18" charset="0"/>
              <a:cs typeface="B Traffic" pitchFamily="2" charset="-78"/>
            </a:endParaRPr>
          </a:p>
          <a:p>
            <a:pPr lvl="2" algn="r" rtl="1" eaLnBrk="0" hangingPunct="0"/>
            <a:r>
              <a:rPr lang="ar-SA" altLang="en-US" dirty="0">
                <a:latin typeface="Times New Roman" pitchFamily="18" charset="0"/>
                <a:cs typeface="B Traffic" pitchFamily="2" charset="-78"/>
              </a:rPr>
              <a:t>شرح منبع</a:t>
            </a:r>
            <a:endParaRPr lang="en-US" altLang="en-US" dirty="0">
              <a:latin typeface="Times New Roman" pitchFamily="18" charset="0"/>
              <a:cs typeface="B Traffic" pitchFamily="2" charset="-78"/>
            </a:endParaRPr>
          </a:p>
          <a:p>
            <a:pPr lvl="2" algn="r" rtl="1" eaLnBrk="0" hangingPunct="0"/>
            <a:r>
              <a:rPr lang="ar-SA" altLang="en-US" dirty="0">
                <a:latin typeface="Times New Roman" pitchFamily="18" charset="0"/>
                <a:cs typeface="B Traffic" pitchFamily="2" charset="-78"/>
              </a:rPr>
              <a:t>نحوه</a:t>
            </a:r>
            <a:r>
              <a:rPr lang="en-US" altLang="en-US" dirty="0">
                <a:latin typeface="Times New Roman" pitchFamily="18" charset="0"/>
                <a:cs typeface="B Traffic" pitchFamily="2" charset="-78"/>
              </a:rPr>
              <a:t> </a:t>
            </a:r>
            <a:r>
              <a:rPr lang="ar-SA" altLang="en-US" dirty="0">
                <a:latin typeface="Times New Roman" pitchFamily="18" charset="0"/>
                <a:cs typeface="B Traffic" pitchFamily="2" charset="-78"/>
              </a:rPr>
              <a:t>ارزيابي</a:t>
            </a:r>
            <a:r>
              <a:rPr lang="en-US" altLang="en-US" dirty="0">
                <a:latin typeface="Times New Roman" pitchFamily="18" charset="0"/>
                <a:cs typeface="B Traffic" pitchFamily="2" charset="-78"/>
              </a:rPr>
              <a:t> </a:t>
            </a:r>
            <a:r>
              <a:rPr lang="ar-SA" altLang="en-US" dirty="0">
                <a:latin typeface="Times New Roman" pitchFamily="18" charset="0"/>
                <a:cs typeface="B Traffic" pitchFamily="2" charset="-78"/>
              </a:rPr>
              <a:t>منبع ( تعداد</a:t>
            </a:r>
            <a:r>
              <a:rPr lang="en-US" altLang="en-US" dirty="0">
                <a:latin typeface="Times New Roman" pitchFamily="18" charset="0"/>
                <a:cs typeface="B Traffic" pitchFamily="2" charset="-78"/>
              </a:rPr>
              <a:t> ، </a:t>
            </a:r>
            <a:r>
              <a:rPr lang="ar-SA" altLang="en-US" dirty="0">
                <a:latin typeface="Times New Roman" pitchFamily="18" charset="0"/>
                <a:cs typeface="B Traffic" pitchFamily="2" charset="-78"/>
              </a:rPr>
              <a:t>تناژ</a:t>
            </a:r>
            <a:r>
              <a:rPr lang="en-US" altLang="en-US" dirty="0">
                <a:latin typeface="Times New Roman" pitchFamily="18" charset="0"/>
                <a:cs typeface="B Traffic" pitchFamily="2" charset="-78"/>
              </a:rPr>
              <a:t> ، </a:t>
            </a:r>
            <a:r>
              <a:rPr lang="ar-SA" altLang="en-US" dirty="0">
                <a:latin typeface="Times New Roman" pitchFamily="18" charset="0"/>
                <a:cs typeface="B Traffic" pitchFamily="2" charset="-78"/>
              </a:rPr>
              <a:t>نفر</a:t>
            </a:r>
            <a:r>
              <a:rPr lang="en-US" altLang="en-US" dirty="0">
                <a:latin typeface="Times New Roman" pitchFamily="18" charset="0"/>
                <a:cs typeface="B Traffic" pitchFamily="2" charset="-78"/>
              </a:rPr>
              <a:t>/</a:t>
            </a:r>
            <a:r>
              <a:rPr lang="ar-SA" altLang="en-US" dirty="0">
                <a:latin typeface="Times New Roman" pitchFamily="18" charset="0"/>
                <a:cs typeface="B Traffic" pitchFamily="2" charset="-78"/>
              </a:rPr>
              <a:t>ساعت</a:t>
            </a:r>
            <a:r>
              <a:rPr lang="en-US" altLang="en-US" dirty="0">
                <a:latin typeface="Times New Roman" pitchFamily="18" charset="0"/>
                <a:cs typeface="B Traffic" pitchFamily="2" charset="-78"/>
              </a:rPr>
              <a:t> ، …</a:t>
            </a:r>
            <a:r>
              <a:rPr lang="fa-IR" altLang="en-US" dirty="0">
                <a:latin typeface="Times New Roman" pitchFamily="18" charset="0"/>
                <a:cs typeface="B Traffic" pitchFamily="2" charset="-78"/>
              </a:rPr>
              <a:t>)</a:t>
            </a:r>
            <a:endParaRPr lang="en-US" altLang="en-US" dirty="0">
              <a:latin typeface="Times New Roman" pitchFamily="18" charset="0"/>
              <a:cs typeface="B Traffic" pitchFamily="2" charset="-78"/>
            </a:endParaRPr>
          </a:p>
          <a:p>
            <a:pPr lvl="2" algn="r" rtl="1" eaLnBrk="0" hangingPunct="0"/>
            <a:r>
              <a:rPr lang="ar-SA" altLang="en-US" dirty="0">
                <a:latin typeface="Times New Roman" pitchFamily="18" charset="0"/>
                <a:cs typeface="B Traffic" pitchFamily="2" charset="-78"/>
              </a:rPr>
              <a:t>زمانهاي دسترسي</a:t>
            </a:r>
            <a:r>
              <a:rPr lang="en-US" altLang="en-US" dirty="0">
                <a:latin typeface="Times New Roman" pitchFamily="18" charset="0"/>
                <a:cs typeface="B Traffic" pitchFamily="2" charset="-78"/>
              </a:rPr>
              <a:t> </a:t>
            </a:r>
            <a:r>
              <a:rPr lang="ar-SA" altLang="en-US" dirty="0">
                <a:latin typeface="Times New Roman" pitchFamily="18" charset="0"/>
                <a:cs typeface="B Traffic" pitchFamily="2" charset="-78"/>
              </a:rPr>
              <a:t>به منابع ( تقويم منبع</a:t>
            </a:r>
            <a:r>
              <a:rPr lang="en-US" altLang="en-US" dirty="0">
                <a:latin typeface="Times New Roman" pitchFamily="18" charset="0"/>
                <a:cs typeface="B Traffic" pitchFamily="2" charset="-78"/>
              </a:rPr>
              <a:t> </a:t>
            </a:r>
            <a:r>
              <a:rPr lang="fa-IR" altLang="en-US" dirty="0">
                <a:latin typeface="Times New Roman" pitchFamily="18" charset="0"/>
                <a:cs typeface="B Traffic" pitchFamily="2" charset="-78"/>
              </a:rPr>
              <a:t>)</a:t>
            </a:r>
            <a:endParaRPr lang="en-US" altLang="en-US" dirty="0">
              <a:latin typeface="Times New Roman" pitchFamily="18" charset="0"/>
              <a:cs typeface="B Traffic" pitchFamily="2" charset="-78"/>
            </a:endParaRPr>
          </a:p>
          <a:p>
            <a:pPr lvl="2" algn="r" rtl="1" eaLnBrk="0" hangingPunct="0"/>
            <a:r>
              <a:rPr lang="ar-SA" altLang="en-US" dirty="0">
                <a:latin typeface="Times New Roman" pitchFamily="18" charset="0"/>
                <a:cs typeface="B Traffic" pitchFamily="2" charset="-78"/>
              </a:rPr>
              <a:t>تعداد در</a:t>
            </a:r>
            <a:r>
              <a:rPr lang="en-US" altLang="en-US" dirty="0">
                <a:latin typeface="Times New Roman" pitchFamily="18" charset="0"/>
                <a:cs typeface="B Traffic" pitchFamily="2" charset="-78"/>
              </a:rPr>
              <a:t> </a:t>
            </a:r>
            <a:r>
              <a:rPr lang="ar-SA" altLang="en-US" dirty="0">
                <a:latin typeface="Times New Roman" pitchFamily="18" charset="0"/>
                <a:cs typeface="B Traffic" pitchFamily="2" charset="-78"/>
              </a:rPr>
              <a:t>دسترس</a:t>
            </a:r>
            <a:r>
              <a:rPr lang="en-US" altLang="en-US" dirty="0">
                <a:latin typeface="Times New Roman" pitchFamily="18" charset="0"/>
                <a:cs typeface="B Traffic" pitchFamily="2" charset="-78"/>
              </a:rPr>
              <a:t> </a:t>
            </a:r>
            <a:r>
              <a:rPr lang="ar-SA" altLang="en-US" dirty="0">
                <a:latin typeface="Times New Roman" pitchFamily="18" charset="0"/>
                <a:cs typeface="B Traffic" pitchFamily="2" charset="-78"/>
              </a:rPr>
              <a:t>منبع</a:t>
            </a:r>
            <a:endParaRPr lang="en-US" altLang="en-US" dirty="0">
              <a:latin typeface="Times New Roman" pitchFamily="18" charset="0"/>
              <a:cs typeface="B Traffic" pitchFamily="2" charset="-78"/>
            </a:endParaRPr>
          </a:p>
          <a:p>
            <a:pPr lvl="2" algn="r" rtl="1" eaLnBrk="0" hangingPunct="0"/>
            <a:r>
              <a:rPr lang="ar-SA" altLang="en-US" dirty="0">
                <a:latin typeface="Times New Roman" pitchFamily="18" charset="0"/>
                <a:cs typeface="B Traffic" pitchFamily="2" charset="-78"/>
              </a:rPr>
              <a:t>قيمت واحد منبع</a:t>
            </a:r>
            <a:endParaRPr lang="en-US" altLang="en-US" dirty="0">
              <a:latin typeface="Times New Roman" pitchFamily="18" charset="0"/>
              <a:cs typeface="B Traffic" pitchFamily="2" charset="-78"/>
            </a:endParaRPr>
          </a:p>
          <a:p>
            <a:pPr algn="r" rtl="1" eaLnBrk="0" hangingPunct="0"/>
            <a:r>
              <a:rPr lang="en-US" altLang="en-US" sz="2400" dirty="0">
                <a:solidFill>
                  <a:schemeClr val="accent2">
                    <a:lumMod val="50000"/>
                  </a:schemeClr>
                </a:solidFill>
                <a:latin typeface="Times New Roman" pitchFamily="18" charset="0"/>
                <a:cs typeface="B Traffic" pitchFamily="2" charset="-78"/>
              </a:rPr>
              <a:t>3. </a:t>
            </a:r>
            <a:r>
              <a:rPr lang="ar-SA" altLang="en-US" sz="2400" dirty="0">
                <a:solidFill>
                  <a:schemeClr val="accent2">
                    <a:lumMod val="50000"/>
                  </a:schemeClr>
                </a:solidFill>
                <a:latin typeface="Times New Roman" pitchFamily="18" charset="0"/>
                <a:cs typeface="B Traffic" pitchFamily="2" charset="-78"/>
              </a:rPr>
              <a:t>تخصيص منابع به</a:t>
            </a:r>
            <a:r>
              <a:rPr lang="en-US" altLang="en-US" sz="2400" dirty="0">
                <a:solidFill>
                  <a:schemeClr val="accent2">
                    <a:lumMod val="50000"/>
                  </a:schemeClr>
                </a:solidFill>
                <a:latin typeface="Times New Roman" pitchFamily="18" charset="0"/>
                <a:cs typeface="B Traffic" pitchFamily="2" charset="-78"/>
              </a:rPr>
              <a:t> </a:t>
            </a:r>
            <a:r>
              <a:rPr lang="ar-SA" altLang="en-US" sz="2400" dirty="0">
                <a:solidFill>
                  <a:schemeClr val="accent2">
                    <a:lumMod val="50000"/>
                  </a:schemeClr>
                </a:solidFill>
                <a:latin typeface="Times New Roman" pitchFamily="18" charset="0"/>
                <a:cs typeface="B Traffic" pitchFamily="2" charset="-78"/>
              </a:rPr>
              <a:t>فعاليتهاي پروژه</a:t>
            </a:r>
            <a:endParaRPr lang="en-US" altLang="en-US" sz="2400" dirty="0">
              <a:solidFill>
                <a:schemeClr val="accent2">
                  <a:lumMod val="50000"/>
                </a:schemeClr>
              </a:solidFill>
              <a:latin typeface="Times New Roman" pitchFamily="18" charset="0"/>
              <a:cs typeface="B Traffic" pitchFamily="2" charset="-78"/>
            </a:endParaRPr>
          </a:p>
          <a:p>
            <a:pPr lvl="2" algn="r" rtl="1" eaLnBrk="0" hangingPunct="0"/>
            <a:r>
              <a:rPr lang="ar-SA" altLang="en-US" dirty="0">
                <a:latin typeface="Times New Roman" pitchFamily="18" charset="0"/>
                <a:cs typeface="B Traffic" pitchFamily="2" charset="-78"/>
              </a:rPr>
              <a:t>واگذاري</a:t>
            </a:r>
            <a:r>
              <a:rPr lang="en-US" altLang="en-US" dirty="0">
                <a:latin typeface="Times New Roman" pitchFamily="18" charset="0"/>
                <a:cs typeface="B Traffic" pitchFamily="2" charset="-78"/>
              </a:rPr>
              <a:t> </a:t>
            </a:r>
            <a:r>
              <a:rPr lang="ar-SA" altLang="en-US" dirty="0">
                <a:latin typeface="Times New Roman" pitchFamily="18" charset="0"/>
                <a:cs typeface="B Traffic" pitchFamily="2" charset="-78"/>
              </a:rPr>
              <a:t>درست و منطقي منابع به هر</a:t>
            </a:r>
            <a:r>
              <a:rPr lang="en-US" altLang="en-US" dirty="0">
                <a:latin typeface="Times New Roman" pitchFamily="18" charset="0"/>
                <a:cs typeface="B Traffic" pitchFamily="2" charset="-78"/>
              </a:rPr>
              <a:t> </a:t>
            </a:r>
            <a:r>
              <a:rPr lang="ar-SA" altLang="en-US" dirty="0">
                <a:latin typeface="Times New Roman" pitchFamily="18" charset="0"/>
                <a:cs typeface="B Traffic" pitchFamily="2" charset="-78"/>
              </a:rPr>
              <a:t>يك از فعاليتهاي پروژه</a:t>
            </a:r>
            <a:endParaRPr lang="en-US" altLang="en-US" dirty="0">
              <a:latin typeface="Times New Roman" pitchFamily="18" charset="0"/>
              <a:cs typeface="B Traffic" pitchFamily="2" charset="-78"/>
            </a:endParaRPr>
          </a:p>
          <a:p>
            <a:pPr lvl="2" algn="r" rtl="1" eaLnBrk="0" hangingPunct="0"/>
            <a:r>
              <a:rPr lang="ar-SA" altLang="en-US" dirty="0">
                <a:latin typeface="Times New Roman" pitchFamily="18" charset="0"/>
                <a:cs typeface="B Traffic" pitchFamily="2" charset="-78"/>
              </a:rPr>
              <a:t>تعريف نحوه توزيع مصرف منابع روي فعاليتها ( منحني توزيع مصرف</a:t>
            </a:r>
            <a:r>
              <a:rPr lang="en-US" altLang="en-US" dirty="0">
                <a:latin typeface="Times New Roman" pitchFamily="18" charset="0"/>
                <a:cs typeface="B Traffic" pitchFamily="2" charset="-78"/>
              </a:rPr>
              <a:t> </a:t>
            </a:r>
            <a:r>
              <a:rPr lang="fa-IR" altLang="en-US" dirty="0">
                <a:latin typeface="Times New Roman" pitchFamily="18" charset="0"/>
                <a:cs typeface="B Traffic" pitchFamily="2" charset="-78"/>
              </a:rPr>
              <a:t>)</a:t>
            </a:r>
            <a:endParaRPr lang="en-US" altLang="en-US" dirty="0">
              <a:latin typeface="Times New Roman" pitchFamily="18" charset="0"/>
              <a:cs typeface="B Traffic" pitchFamily="2" charset="-78"/>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1981200" y="0"/>
            <a:ext cx="4953000" cy="1143000"/>
          </a:xfrm>
          <a:prstGeom prst="rect">
            <a:avLst/>
          </a:prstGeom>
          <a:noFill/>
          <a:ln w="9525">
            <a:noFill/>
            <a:miter lim="800000"/>
            <a:headEnd/>
            <a:tailEnd/>
          </a:ln>
          <a:effectLst/>
        </p:spPr>
        <p:txBody>
          <a:bodyPr anchor="ctr"/>
          <a:lstStyle/>
          <a:p>
            <a:pPr algn="r" rtl="1" eaLnBrk="0" hangingPunct="0"/>
            <a:r>
              <a:rPr lang="ar-SA" altLang="en-US" sz="3000" b="1" dirty="0">
                <a:solidFill>
                  <a:schemeClr val="accent2">
                    <a:lumMod val="50000"/>
                  </a:schemeClr>
                </a:solidFill>
                <a:latin typeface="Times New Roman" pitchFamily="18" charset="0"/>
                <a:cs typeface="B Traffic" pitchFamily="2" charset="-78"/>
              </a:rPr>
              <a:t>ساختار شكست</a:t>
            </a:r>
            <a:r>
              <a:rPr lang="en-US" altLang="en-US" sz="3000" b="1" dirty="0">
                <a:solidFill>
                  <a:schemeClr val="accent2">
                    <a:lumMod val="50000"/>
                  </a:schemeClr>
                </a:solidFill>
                <a:latin typeface="Times New Roman" pitchFamily="18" charset="0"/>
                <a:cs typeface="B Traffic" pitchFamily="2" charset="-78"/>
              </a:rPr>
              <a:t> </a:t>
            </a:r>
            <a:r>
              <a:rPr lang="ar-SA" altLang="en-US" sz="3000" b="1" dirty="0">
                <a:solidFill>
                  <a:schemeClr val="accent2">
                    <a:lumMod val="50000"/>
                  </a:schemeClr>
                </a:solidFill>
                <a:latin typeface="Times New Roman" pitchFamily="18" charset="0"/>
                <a:cs typeface="B Traffic" pitchFamily="2" charset="-78"/>
              </a:rPr>
              <a:t>منابع</a:t>
            </a:r>
            <a:r>
              <a:rPr lang="en-US" altLang="en-US" sz="3000" b="1" dirty="0">
                <a:solidFill>
                  <a:schemeClr val="accent2">
                    <a:lumMod val="50000"/>
                  </a:schemeClr>
                </a:solidFill>
                <a:latin typeface="Times New Roman" pitchFamily="18" charset="0"/>
                <a:cs typeface="B Traffic" pitchFamily="2" charset="-78"/>
              </a:rPr>
              <a:t> : ( </a:t>
            </a:r>
            <a:r>
              <a:rPr lang="en-US" altLang="ar-SA" sz="3000" b="1" dirty="0">
                <a:solidFill>
                  <a:schemeClr val="accent2">
                    <a:lumMod val="50000"/>
                  </a:schemeClr>
                </a:solidFill>
                <a:latin typeface="Calisto MT" pitchFamily="26" charset="0"/>
                <a:cs typeface="B Traffic" pitchFamily="2" charset="-78"/>
              </a:rPr>
              <a:t>RBS )</a:t>
            </a:r>
            <a:r>
              <a:rPr lang="en-US" altLang="ar-SA" sz="3000" b="1" dirty="0">
                <a:solidFill>
                  <a:schemeClr val="accent2">
                    <a:lumMod val="50000"/>
                  </a:schemeClr>
                </a:solidFill>
                <a:latin typeface="Times New Roman" pitchFamily="18" charset="0"/>
                <a:cs typeface="B Traffic" pitchFamily="2" charset="-78"/>
              </a:rPr>
              <a:t> </a:t>
            </a:r>
          </a:p>
        </p:txBody>
      </p:sp>
      <p:sp>
        <p:nvSpPr>
          <p:cNvPr id="5" name="Text Box 3"/>
          <p:cNvSpPr txBox="1">
            <a:spLocks noChangeArrowheads="1"/>
          </p:cNvSpPr>
          <p:nvPr/>
        </p:nvSpPr>
        <p:spPr bwMode="auto">
          <a:xfrm>
            <a:off x="3505200" y="1371600"/>
            <a:ext cx="1676400" cy="376238"/>
          </a:xfrm>
          <a:prstGeom prst="rect">
            <a:avLst/>
          </a:prstGeom>
          <a:gradFill rotWithShape="0">
            <a:gsLst>
              <a:gs pos="0">
                <a:srgbClr val="AAB3DA">
                  <a:gamma/>
                  <a:shade val="86275"/>
                  <a:invGamma/>
                </a:srgbClr>
              </a:gs>
              <a:gs pos="100000">
                <a:srgbClr val="AAB3DA"/>
              </a:gs>
            </a:gsLst>
            <a:lin ang="18900000" scaled="1"/>
          </a:gradFill>
          <a:ln w="9525">
            <a:solidFill>
              <a:schemeClr val="tx1"/>
            </a:solidFill>
            <a:miter lim="800000"/>
            <a:headEnd type="none" w="sm" len="sm"/>
            <a:tailEnd type="none" w="sm" len="sm"/>
          </a:ln>
          <a:effectLst/>
        </p:spPr>
        <p:txBody>
          <a:bodyPr>
            <a:spAutoFit/>
          </a:bodyPr>
          <a:lstStyle/>
          <a:p>
            <a:pPr algn="ctr" rtl="1" eaLnBrk="0" hangingPunct="0">
              <a:spcBef>
                <a:spcPct val="50000"/>
              </a:spcBef>
            </a:pPr>
            <a:r>
              <a:rPr lang="ar-SA" altLang="en-US" b="1" dirty="0">
                <a:latin typeface="Times New Roman" pitchFamily="18" charset="0"/>
                <a:cs typeface="B Traffic" pitchFamily="2" charset="-78"/>
              </a:rPr>
              <a:t>منابع</a:t>
            </a:r>
            <a:r>
              <a:rPr lang="en-US" altLang="en-US" b="1" dirty="0">
                <a:latin typeface="Times New Roman" pitchFamily="18" charset="0"/>
                <a:cs typeface="B Traffic" pitchFamily="2" charset="-78"/>
              </a:rPr>
              <a:t> </a:t>
            </a:r>
            <a:r>
              <a:rPr lang="ar-SA" altLang="en-US" b="1" dirty="0">
                <a:latin typeface="Times New Roman" pitchFamily="18" charset="0"/>
                <a:cs typeface="B Traffic" pitchFamily="2" charset="-78"/>
              </a:rPr>
              <a:t>پروژه</a:t>
            </a:r>
            <a:endParaRPr lang="en-US" altLang="en-US" sz="1600" b="1" dirty="0">
              <a:latin typeface="Times New Roman" pitchFamily="18" charset="0"/>
              <a:cs typeface="B Traffic" pitchFamily="2" charset="-78"/>
            </a:endParaRPr>
          </a:p>
        </p:txBody>
      </p:sp>
      <p:sp>
        <p:nvSpPr>
          <p:cNvPr id="6" name="Text Box 4"/>
          <p:cNvSpPr txBox="1">
            <a:spLocks noChangeArrowheads="1"/>
          </p:cNvSpPr>
          <p:nvPr/>
        </p:nvSpPr>
        <p:spPr bwMode="auto">
          <a:xfrm>
            <a:off x="5943600" y="2438400"/>
            <a:ext cx="1524000" cy="346075"/>
          </a:xfrm>
          <a:prstGeom prst="rect">
            <a:avLst/>
          </a:prstGeom>
          <a:gradFill rotWithShape="0">
            <a:gsLst>
              <a:gs pos="0">
                <a:schemeClr val="bg1">
                  <a:gamma/>
                  <a:shade val="66275"/>
                  <a:invGamma/>
                </a:schemeClr>
              </a:gs>
              <a:gs pos="100000">
                <a:schemeClr val="bg1"/>
              </a:gs>
            </a:gsLst>
            <a:lin ang="18900000" scaled="1"/>
          </a:gradFill>
          <a:ln w="9525">
            <a:solidFill>
              <a:schemeClr val="tx1"/>
            </a:solidFill>
            <a:miter lim="800000"/>
            <a:headEnd type="none" w="sm" len="sm"/>
            <a:tailEnd type="none" w="sm" len="sm"/>
          </a:ln>
          <a:effectLst/>
        </p:spPr>
        <p:txBody>
          <a:bodyPr>
            <a:spAutoFit/>
          </a:bodyPr>
          <a:lstStyle/>
          <a:p>
            <a:pPr algn="ctr" rtl="1" eaLnBrk="0" hangingPunct="0">
              <a:spcBef>
                <a:spcPct val="50000"/>
              </a:spcBef>
            </a:pPr>
            <a:r>
              <a:rPr lang="ar-SA" altLang="en-US" sz="1600" b="1">
                <a:latin typeface="Times New Roman" pitchFamily="18" charset="0"/>
                <a:cs typeface="B Traffic" pitchFamily="2" charset="-78"/>
              </a:rPr>
              <a:t>نيروي</a:t>
            </a:r>
            <a:r>
              <a:rPr lang="en-US" altLang="en-US" sz="1600" b="1">
                <a:latin typeface="Times New Roman" pitchFamily="18" charset="0"/>
                <a:cs typeface="B Traffic" pitchFamily="2" charset="-78"/>
              </a:rPr>
              <a:t> </a:t>
            </a:r>
            <a:r>
              <a:rPr lang="ar-SA" altLang="en-US" sz="1600" b="1">
                <a:latin typeface="Times New Roman" pitchFamily="18" charset="0"/>
                <a:cs typeface="B Traffic" pitchFamily="2" charset="-78"/>
              </a:rPr>
              <a:t>انساني</a:t>
            </a:r>
            <a:endParaRPr lang="en-US" altLang="en-US" sz="1600" b="1">
              <a:latin typeface="Times New Roman" pitchFamily="18" charset="0"/>
              <a:cs typeface="B Traffic" pitchFamily="2" charset="-78"/>
            </a:endParaRPr>
          </a:p>
        </p:txBody>
      </p:sp>
      <p:sp>
        <p:nvSpPr>
          <p:cNvPr id="7" name="Text Box 5"/>
          <p:cNvSpPr txBox="1">
            <a:spLocks noChangeArrowheads="1"/>
          </p:cNvSpPr>
          <p:nvPr/>
        </p:nvSpPr>
        <p:spPr bwMode="auto">
          <a:xfrm>
            <a:off x="3733800" y="2438400"/>
            <a:ext cx="1524000" cy="346075"/>
          </a:xfrm>
          <a:prstGeom prst="rect">
            <a:avLst/>
          </a:prstGeom>
          <a:gradFill rotWithShape="0">
            <a:gsLst>
              <a:gs pos="0">
                <a:schemeClr val="bg1">
                  <a:gamma/>
                  <a:shade val="66275"/>
                  <a:invGamma/>
                </a:schemeClr>
              </a:gs>
              <a:gs pos="100000">
                <a:schemeClr val="bg1"/>
              </a:gs>
            </a:gsLst>
            <a:lin ang="18900000" scaled="1"/>
          </a:gradFill>
          <a:ln w="9525">
            <a:solidFill>
              <a:schemeClr val="tx1"/>
            </a:solidFill>
            <a:miter lim="800000"/>
            <a:headEnd type="none" w="sm" len="sm"/>
            <a:tailEnd type="none" w="sm" len="sm"/>
          </a:ln>
          <a:effectLst/>
        </p:spPr>
        <p:txBody>
          <a:bodyPr>
            <a:spAutoFit/>
          </a:bodyPr>
          <a:lstStyle/>
          <a:p>
            <a:pPr algn="ctr" rtl="1" eaLnBrk="0" hangingPunct="0">
              <a:spcBef>
                <a:spcPct val="50000"/>
              </a:spcBef>
            </a:pPr>
            <a:r>
              <a:rPr lang="ar-SA" altLang="en-US" sz="1600" b="1">
                <a:latin typeface="Times New Roman" pitchFamily="18" charset="0"/>
                <a:cs typeface="B Traffic" pitchFamily="2" charset="-78"/>
              </a:rPr>
              <a:t>تجهيزات</a:t>
            </a:r>
            <a:endParaRPr lang="en-US" altLang="en-US" sz="1600" b="1">
              <a:latin typeface="Times New Roman" pitchFamily="18" charset="0"/>
              <a:cs typeface="B Traffic" pitchFamily="2" charset="-78"/>
            </a:endParaRPr>
          </a:p>
        </p:txBody>
      </p:sp>
      <p:sp>
        <p:nvSpPr>
          <p:cNvPr id="8" name="Text Box 6"/>
          <p:cNvSpPr txBox="1">
            <a:spLocks noChangeArrowheads="1"/>
          </p:cNvSpPr>
          <p:nvPr/>
        </p:nvSpPr>
        <p:spPr bwMode="auto">
          <a:xfrm>
            <a:off x="1447800" y="2438400"/>
            <a:ext cx="1524000" cy="346075"/>
          </a:xfrm>
          <a:prstGeom prst="rect">
            <a:avLst/>
          </a:prstGeom>
          <a:gradFill rotWithShape="0">
            <a:gsLst>
              <a:gs pos="0">
                <a:schemeClr val="bg1">
                  <a:gamma/>
                  <a:shade val="66275"/>
                  <a:invGamma/>
                </a:schemeClr>
              </a:gs>
              <a:gs pos="100000">
                <a:schemeClr val="bg1"/>
              </a:gs>
            </a:gsLst>
            <a:lin ang="18900000" scaled="1"/>
          </a:gradFill>
          <a:ln w="9525">
            <a:solidFill>
              <a:schemeClr val="tx1"/>
            </a:solidFill>
            <a:miter lim="800000"/>
            <a:headEnd type="none" w="sm" len="sm"/>
            <a:tailEnd type="none" w="sm" len="sm"/>
          </a:ln>
          <a:effectLst/>
        </p:spPr>
        <p:txBody>
          <a:bodyPr>
            <a:spAutoFit/>
          </a:bodyPr>
          <a:lstStyle/>
          <a:p>
            <a:pPr algn="ctr" rtl="1" eaLnBrk="0" hangingPunct="0">
              <a:spcBef>
                <a:spcPct val="50000"/>
              </a:spcBef>
            </a:pPr>
            <a:r>
              <a:rPr lang="ar-SA" altLang="en-US" sz="1600" b="1">
                <a:latin typeface="Times New Roman" pitchFamily="18" charset="0"/>
                <a:cs typeface="B Traffic" pitchFamily="2" charset="-78"/>
              </a:rPr>
              <a:t>ماشين آلات</a:t>
            </a:r>
            <a:endParaRPr lang="en-US" altLang="en-US" sz="1600" b="1">
              <a:latin typeface="Times New Roman" pitchFamily="18" charset="0"/>
              <a:cs typeface="B Traffic" pitchFamily="2" charset="-78"/>
            </a:endParaRPr>
          </a:p>
        </p:txBody>
      </p:sp>
      <p:sp>
        <p:nvSpPr>
          <p:cNvPr id="9" name="Text Box 7"/>
          <p:cNvSpPr txBox="1">
            <a:spLocks noChangeArrowheads="1"/>
          </p:cNvSpPr>
          <p:nvPr/>
        </p:nvSpPr>
        <p:spPr bwMode="auto">
          <a:xfrm>
            <a:off x="7162800" y="3352800"/>
            <a:ext cx="1295400" cy="346075"/>
          </a:xfrm>
          <a:prstGeom prst="rect">
            <a:avLst/>
          </a:prstGeom>
          <a:noFill/>
          <a:ln w="9525">
            <a:solidFill>
              <a:schemeClr val="tx1"/>
            </a:solidFill>
            <a:miter lim="800000"/>
            <a:headEnd type="none" w="sm" len="sm"/>
            <a:tailEnd type="none" w="sm" len="sm"/>
          </a:ln>
          <a:effectLst/>
        </p:spPr>
        <p:txBody>
          <a:bodyPr>
            <a:spAutoFit/>
          </a:bodyPr>
          <a:lstStyle/>
          <a:p>
            <a:pPr algn="ctr" rtl="1" eaLnBrk="0" hangingPunct="0">
              <a:spcBef>
                <a:spcPct val="50000"/>
              </a:spcBef>
            </a:pPr>
            <a:r>
              <a:rPr lang="ar-SA" altLang="en-US" sz="1600" b="1">
                <a:latin typeface="Times New Roman" pitchFamily="18" charset="0"/>
                <a:cs typeface="B Traffic" pitchFamily="2" charset="-78"/>
              </a:rPr>
              <a:t>متخصص</a:t>
            </a:r>
            <a:endParaRPr lang="en-US" altLang="en-US" sz="1600" b="1">
              <a:latin typeface="Times New Roman" pitchFamily="18" charset="0"/>
              <a:cs typeface="B Traffic" pitchFamily="2" charset="-78"/>
            </a:endParaRPr>
          </a:p>
        </p:txBody>
      </p:sp>
      <p:sp>
        <p:nvSpPr>
          <p:cNvPr id="10" name="Text Box 8"/>
          <p:cNvSpPr txBox="1">
            <a:spLocks noChangeArrowheads="1"/>
          </p:cNvSpPr>
          <p:nvPr/>
        </p:nvSpPr>
        <p:spPr bwMode="auto">
          <a:xfrm>
            <a:off x="5638800" y="3352800"/>
            <a:ext cx="1447800" cy="346075"/>
          </a:xfrm>
          <a:prstGeom prst="rect">
            <a:avLst/>
          </a:prstGeom>
          <a:noFill/>
          <a:ln w="9525">
            <a:solidFill>
              <a:schemeClr val="tx1"/>
            </a:solidFill>
            <a:miter lim="800000"/>
            <a:headEnd type="none" w="sm" len="sm"/>
            <a:tailEnd type="none" w="sm" len="sm"/>
          </a:ln>
          <a:effectLst/>
        </p:spPr>
        <p:txBody>
          <a:bodyPr>
            <a:spAutoFit/>
          </a:bodyPr>
          <a:lstStyle/>
          <a:p>
            <a:pPr algn="ctr" rtl="1" eaLnBrk="0" hangingPunct="0">
              <a:spcBef>
                <a:spcPct val="50000"/>
              </a:spcBef>
            </a:pPr>
            <a:r>
              <a:rPr lang="ar-SA" altLang="en-US" sz="1600" b="1">
                <a:latin typeface="Times New Roman" pitchFamily="18" charset="0"/>
                <a:cs typeface="B Traffic" pitchFamily="2" charset="-78"/>
              </a:rPr>
              <a:t>نيمه</a:t>
            </a:r>
            <a:r>
              <a:rPr lang="en-US" altLang="en-US" sz="1600" b="1">
                <a:latin typeface="Times New Roman" pitchFamily="18" charset="0"/>
                <a:cs typeface="B Traffic" pitchFamily="2" charset="-78"/>
              </a:rPr>
              <a:t> </a:t>
            </a:r>
            <a:r>
              <a:rPr lang="ar-SA" altLang="en-US" sz="1600" b="1">
                <a:latin typeface="Times New Roman" pitchFamily="18" charset="0"/>
                <a:cs typeface="B Traffic" pitchFamily="2" charset="-78"/>
              </a:rPr>
              <a:t>متخصص</a:t>
            </a:r>
            <a:endParaRPr lang="en-US" altLang="en-US" sz="1600" b="1">
              <a:latin typeface="Times New Roman" pitchFamily="18" charset="0"/>
              <a:cs typeface="B Traffic" pitchFamily="2" charset="-78"/>
            </a:endParaRPr>
          </a:p>
        </p:txBody>
      </p:sp>
      <p:sp>
        <p:nvSpPr>
          <p:cNvPr id="11" name="Text Box 9"/>
          <p:cNvSpPr txBox="1">
            <a:spLocks noChangeArrowheads="1"/>
          </p:cNvSpPr>
          <p:nvPr/>
        </p:nvSpPr>
        <p:spPr bwMode="auto">
          <a:xfrm>
            <a:off x="4495800" y="3352800"/>
            <a:ext cx="1066800" cy="346075"/>
          </a:xfrm>
          <a:prstGeom prst="rect">
            <a:avLst/>
          </a:prstGeom>
          <a:noFill/>
          <a:ln w="9525">
            <a:solidFill>
              <a:schemeClr val="tx1"/>
            </a:solidFill>
            <a:miter lim="800000"/>
            <a:headEnd type="none" w="sm" len="sm"/>
            <a:tailEnd type="none" w="sm" len="sm"/>
          </a:ln>
          <a:effectLst/>
        </p:spPr>
        <p:txBody>
          <a:bodyPr>
            <a:spAutoFit/>
          </a:bodyPr>
          <a:lstStyle/>
          <a:p>
            <a:pPr algn="ctr" rtl="1" eaLnBrk="0" hangingPunct="0">
              <a:spcBef>
                <a:spcPct val="50000"/>
              </a:spcBef>
            </a:pPr>
            <a:r>
              <a:rPr lang="ar-SA" altLang="en-US" sz="1600" b="1">
                <a:latin typeface="Times New Roman" pitchFamily="18" charset="0"/>
                <a:cs typeface="B Traffic" pitchFamily="2" charset="-78"/>
              </a:rPr>
              <a:t>ساده</a:t>
            </a:r>
            <a:endParaRPr lang="en-US" altLang="en-US" sz="1600" b="1">
              <a:latin typeface="Times New Roman" pitchFamily="18" charset="0"/>
              <a:cs typeface="B Traffic" pitchFamily="2" charset="-78"/>
            </a:endParaRPr>
          </a:p>
        </p:txBody>
      </p:sp>
      <p:sp>
        <p:nvSpPr>
          <p:cNvPr id="12" name="Text Box 10"/>
          <p:cNvSpPr txBox="1">
            <a:spLocks noChangeArrowheads="1"/>
          </p:cNvSpPr>
          <p:nvPr/>
        </p:nvSpPr>
        <p:spPr bwMode="auto">
          <a:xfrm>
            <a:off x="2362200" y="3352800"/>
            <a:ext cx="1524000" cy="346075"/>
          </a:xfrm>
          <a:prstGeom prst="rect">
            <a:avLst/>
          </a:prstGeom>
          <a:noFill/>
          <a:ln w="9525">
            <a:solidFill>
              <a:schemeClr val="tx1"/>
            </a:solidFill>
            <a:miter lim="800000"/>
            <a:headEnd type="none" w="sm" len="sm"/>
            <a:tailEnd type="none" w="sm" len="sm"/>
          </a:ln>
          <a:effectLst/>
        </p:spPr>
        <p:txBody>
          <a:bodyPr>
            <a:spAutoFit/>
          </a:bodyPr>
          <a:lstStyle/>
          <a:p>
            <a:pPr algn="ctr" rtl="1" eaLnBrk="0" hangingPunct="0">
              <a:spcBef>
                <a:spcPct val="50000"/>
              </a:spcBef>
            </a:pPr>
            <a:r>
              <a:rPr lang="ar-SA" altLang="en-US" sz="1600" b="1">
                <a:latin typeface="Times New Roman" pitchFamily="18" charset="0"/>
                <a:cs typeface="B Traffic" pitchFamily="2" charset="-78"/>
              </a:rPr>
              <a:t>برقي</a:t>
            </a:r>
            <a:endParaRPr lang="en-US" altLang="en-US" sz="1600" b="1">
              <a:latin typeface="Times New Roman" pitchFamily="18" charset="0"/>
              <a:cs typeface="B Traffic" pitchFamily="2" charset="-78"/>
            </a:endParaRPr>
          </a:p>
        </p:txBody>
      </p:sp>
      <p:sp>
        <p:nvSpPr>
          <p:cNvPr id="13" name="Text Box 12"/>
          <p:cNvSpPr txBox="1">
            <a:spLocks noChangeArrowheads="1"/>
          </p:cNvSpPr>
          <p:nvPr/>
        </p:nvSpPr>
        <p:spPr bwMode="auto">
          <a:xfrm>
            <a:off x="6629400" y="4191000"/>
            <a:ext cx="1524000" cy="346075"/>
          </a:xfrm>
          <a:prstGeom prst="rect">
            <a:avLst/>
          </a:prstGeom>
          <a:noFill/>
          <a:ln w="9525">
            <a:solidFill>
              <a:schemeClr val="tx1"/>
            </a:solidFill>
            <a:miter lim="800000"/>
            <a:headEnd type="none" w="sm" len="sm"/>
            <a:tailEnd type="none" w="sm" len="sm"/>
          </a:ln>
          <a:effectLst/>
        </p:spPr>
        <p:txBody>
          <a:bodyPr>
            <a:spAutoFit/>
          </a:bodyPr>
          <a:lstStyle/>
          <a:p>
            <a:pPr algn="ctr" rtl="1" eaLnBrk="0" hangingPunct="0">
              <a:spcBef>
                <a:spcPct val="50000"/>
              </a:spcBef>
            </a:pPr>
            <a:r>
              <a:rPr lang="ar-SA" altLang="en-US" sz="1600" b="1">
                <a:latin typeface="Times New Roman" pitchFamily="18" charset="0"/>
                <a:cs typeface="B Traffic" pitchFamily="2" charset="-78"/>
              </a:rPr>
              <a:t>تكنسين برق</a:t>
            </a:r>
            <a:endParaRPr lang="en-US" altLang="en-US" sz="1600" b="1">
              <a:latin typeface="Times New Roman" pitchFamily="18" charset="0"/>
              <a:cs typeface="B Traffic" pitchFamily="2" charset="-78"/>
            </a:endParaRPr>
          </a:p>
        </p:txBody>
      </p:sp>
      <p:sp>
        <p:nvSpPr>
          <p:cNvPr id="14" name="Text Box 13"/>
          <p:cNvSpPr txBox="1">
            <a:spLocks noChangeArrowheads="1"/>
          </p:cNvSpPr>
          <p:nvPr/>
        </p:nvSpPr>
        <p:spPr bwMode="auto">
          <a:xfrm>
            <a:off x="4876800" y="4191000"/>
            <a:ext cx="1524000" cy="346075"/>
          </a:xfrm>
          <a:prstGeom prst="rect">
            <a:avLst/>
          </a:prstGeom>
          <a:noFill/>
          <a:ln w="9525">
            <a:solidFill>
              <a:schemeClr val="tx1"/>
            </a:solidFill>
            <a:miter lim="800000"/>
            <a:headEnd type="none" w="sm" len="sm"/>
            <a:tailEnd type="none" w="sm" len="sm"/>
          </a:ln>
          <a:effectLst/>
        </p:spPr>
        <p:txBody>
          <a:bodyPr>
            <a:spAutoFit/>
          </a:bodyPr>
          <a:lstStyle/>
          <a:p>
            <a:pPr algn="ctr" rtl="1" eaLnBrk="0" hangingPunct="0">
              <a:spcBef>
                <a:spcPct val="50000"/>
              </a:spcBef>
            </a:pPr>
            <a:r>
              <a:rPr lang="ar-SA" altLang="en-US" sz="1600" b="1">
                <a:latin typeface="Times New Roman" pitchFamily="18" charset="0"/>
                <a:cs typeface="B Traffic" pitchFamily="2" charset="-78"/>
              </a:rPr>
              <a:t>تكنسين مكانيك</a:t>
            </a:r>
            <a:endParaRPr lang="en-US" altLang="en-US" sz="1600" b="1">
              <a:latin typeface="Times New Roman" pitchFamily="18" charset="0"/>
              <a:cs typeface="B Traffic" pitchFamily="2" charset="-78"/>
            </a:endParaRPr>
          </a:p>
        </p:txBody>
      </p:sp>
      <p:sp>
        <p:nvSpPr>
          <p:cNvPr id="15" name="Text Box 14"/>
          <p:cNvSpPr txBox="1">
            <a:spLocks noChangeArrowheads="1"/>
          </p:cNvSpPr>
          <p:nvPr/>
        </p:nvSpPr>
        <p:spPr bwMode="auto">
          <a:xfrm>
            <a:off x="1143000" y="4191000"/>
            <a:ext cx="1524000" cy="590550"/>
          </a:xfrm>
          <a:prstGeom prst="rect">
            <a:avLst/>
          </a:prstGeom>
          <a:noFill/>
          <a:ln w="9525">
            <a:solidFill>
              <a:schemeClr val="tx1"/>
            </a:solidFill>
            <a:miter lim="800000"/>
            <a:headEnd type="none" w="sm" len="sm"/>
            <a:tailEnd type="none" w="sm" len="sm"/>
          </a:ln>
          <a:effectLst/>
        </p:spPr>
        <p:txBody>
          <a:bodyPr>
            <a:spAutoFit/>
          </a:bodyPr>
          <a:lstStyle/>
          <a:p>
            <a:pPr algn="ctr" rtl="1" eaLnBrk="0" hangingPunct="0">
              <a:spcBef>
                <a:spcPct val="50000"/>
              </a:spcBef>
            </a:pPr>
            <a:r>
              <a:rPr lang="ar-SA" altLang="en-US" sz="1600" b="1">
                <a:latin typeface="Times New Roman" pitchFamily="18" charset="0"/>
                <a:cs typeface="B Traffic" pitchFamily="2" charset="-78"/>
              </a:rPr>
              <a:t>دستگاه تراش كاروسل</a:t>
            </a:r>
            <a:endParaRPr lang="en-US" altLang="en-US" sz="1600" b="1">
              <a:latin typeface="Times New Roman" pitchFamily="18" charset="0"/>
              <a:cs typeface="B Traffic" pitchFamily="2" charset="-78"/>
            </a:endParaRPr>
          </a:p>
        </p:txBody>
      </p:sp>
      <p:sp>
        <p:nvSpPr>
          <p:cNvPr id="16" name="Text Box 15"/>
          <p:cNvSpPr txBox="1">
            <a:spLocks noChangeArrowheads="1"/>
          </p:cNvSpPr>
          <p:nvPr/>
        </p:nvSpPr>
        <p:spPr bwMode="auto">
          <a:xfrm>
            <a:off x="2895600" y="4191000"/>
            <a:ext cx="1524000" cy="346075"/>
          </a:xfrm>
          <a:prstGeom prst="rect">
            <a:avLst/>
          </a:prstGeom>
          <a:noFill/>
          <a:ln w="9525">
            <a:solidFill>
              <a:schemeClr val="tx1"/>
            </a:solidFill>
            <a:miter lim="800000"/>
            <a:headEnd type="none" w="sm" len="sm"/>
            <a:tailEnd type="none" w="sm" len="sm"/>
          </a:ln>
          <a:effectLst/>
        </p:spPr>
        <p:txBody>
          <a:bodyPr>
            <a:spAutoFit/>
          </a:bodyPr>
          <a:lstStyle/>
          <a:p>
            <a:pPr algn="ctr" rtl="1" eaLnBrk="0" hangingPunct="0">
              <a:spcBef>
                <a:spcPct val="50000"/>
              </a:spcBef>
            </a:pPr>
            <a:r>
              <a:rPr lang="ar-SA" altLang="en-US" sz="1600" b="1">
                <a:latin typeface="Times New Roman" pitchFamily="18" charset="0"/>
                <a:cs typeface="B Traffic" pitchFamily="2" charset="-78"/>
              </a:rPr>
              <a:t>دستگاه</a:t>
            </a:r>
            <a:r>
              <a:rPr lang="en-US" altLang="en-US" sz="1600" b="1">
                <a:latin typeface="Times New Roman" pitchFamily="18" charset="0"/>
                <a:cs typeface="B Traffic" pitchFamily="2" charset="-78"/>
              </a:rPr>
              <a:t> </a:t>
            </a:r>
            <a:r>
              <a:rPr lang="en-US" altLang="en-US" sz="1600" b="1">
                <a:latin typeface="Calisto MT" pitchFamily="26" charset="0"/>
                <a:cs typeface="B Traffic" pitchFamily="2" charset="-78"/>
              </a:rPr>
              <a:t>CNC</a:t>
            </a:r>
            <a:endParaRPr lang="en-US" altLang="ar-SA" sz="1600" b="1">
              <a:latin typeface="Times New Roman" pitchFamily="18" charset="0"/>
              <a:cs typeface="B Traffic" pitchFamily="2" charset="-78"/>
            </a:endParaRPr>
          </a:p>
        </p:txBody>
      </p:sp>
      <p:sp>
        <p:nvSpPr>
          <p:cNvPr id="17" name="Line 16"/>
          <p:cNvSpPr>
            <a:spLocks noChangeShapeType="1"/>
          </p:cNvSpPr>
          <p:nvPr/>
        </p:nvSpPr>
        <p:spPr bwMode="auto">
          <a:xfrm>
            <a:off x="2209800" y="2057400"/>
            <a:ext cx="4343400" cy="0"/>
          </a:xfrm>
          <a:prstGeom prst="line">
            <a:avLst/>
          </a:prstGeom>
          <a:noFill/>
          <a:ln w="28575">
            <a:solidFill>
              <a:schemeClr val="tx1"/>
            </a:solidFill>
            <a:round/>
            <a:headEnd type="none" w="sm" len="sm"/>
            <a:tailEnd type="none" w="sm" len="sm"/>
          </a:ln>
          <a:effectLst/>
        </p:spPr>
        <p:txBody>
          <a:bodyPr wrap="none" anchor="ctr"/>
          <a:lstStyle/>
          <a:p>
            <a:endParaRPr lang="en-US"/>
          </a:p>
        </p:txBody>
      </p:sp>
      <p:sp>
        <p:nvSpPr>
          <p:cNvPr id="18" name="Line 17"/>
          <p:cNvSpPr>
            <a:spLocks noChangeShapeType="1"/>
          </p:cNvSpPr>
          <p:nvPr/>
        </p:nvSpPr>
        <p:spPr bwMode="auto">
          <a:xfrm>
            <a:off x="2209800" y="2057400"/>
            <a:ext cx="0" cy="381000"/>
          </a:xfrm>
          <a:prstGeom prst="line">
            <a:avLst/>
          </a:prstGeom>
          <a:noFill/>
          <a:ln w="28575">
            <a:solidFill>
              <a:schemeClr val="tx1"/>
            </a:solidFill>
            <a:round/>
            <a:headEnd type="none" w="sm" len="sm"/>
            <a:tailEnd type="none" w="sm" len="sm"/>
          </a:ln>
          <a:effectLst/>
        </p:spPr>
        <p:txBody>
          <a:bodyPr wrap="none" anchor="ctr"/>
          <a:lstStyle/>
          <a:p>
            <a:endParaRPr lang="en-US"/>
          </a:p>
        </p:txBody>
      </p:sp>
      <p:sp>
        <p:nvSpPr>
          <p:cNvPr id="19" name="Line 18"/>
          <p:cNvSpPr>
            <a:spLocks noChangeShapeType="1"/>
          </p:cNvSpPr>
          <p:nvPr/>
        </p:nvSpPr>
        <p:spPr bwMode="auto">
          <a:xfrm>
            <a:off x="4343400" y="1752600"/>
            <a:ext cx="0" cy="685800"/>
          </a:xfrm>
          <a:prstGeom prst="line">
            <a:avLst/>
          </a:prstGeom>
          <a:noFill/>
          <a:ln w="28575">
            <a:solidFill>
              <a:schemeClr val="tx1"/>
            </a:solidFill>
            <a:round/>
            <a:headEnd type="none" w="sm" len="sm"/>
            <a:tailEnd type="none" w="sm" len="sm"/>
          </a:ln>
          <a:effectLst/>
        </p:spPr>
        <p:txBody>
          <a:bodyPr wrap="none" anchor="ctr"/>
          <a:lstStyle/>
          <a:p>
            <a:endParaRPr lang="en-US"/>
          </a:p>
        </p:txBody>
      </p:sp>
      <p:sp>
        <p:nvSpPr>
          <p:cNvPr id="20" name="Line 19"/>
          <p:cNvSpPr>
            <a:spLocks noChangeShapeType="1"/>
          </p:cNvSpPr>
          <p:nvPr/>
        </p:nvSpPr>
        <p:spPr bwMode="auto">
          <a:xfrm>
            <a:off x="6553200" y="2057400"/>
            <a:ext cx="0" cy="381000"/>
          </a:xfrm>
          <a:prstGeom prst="line">
            <a:avLst/>
          </a:prstGeom>
          <a:noFill/>
          <a:ln w="28575">
            <a:solidFill>
              <a:schemeClr val="tx1"/>
            </a:solidFill>
            <a:round/>
            <a:headEnd type="none" w="sm" len="sm"/>
            <a:tailEnd type="none" w="sm" len="sm"/>
          </a:ln>
          <a:effectLst/>
        </p:spPr>
        <p:txBody>
          <a:bodyPr wrap="none" anchor="ctr"/>
          <a:lstStyle/>
          <a:p>
            <a:endParaRPr lang="en-US"/>
          </a:p>
        </p:txBody>
      </p:sp>
      <p:sp>
        <p:nvSpPr>
          <p:cNvPr id="21" name="Line 20"/>
          <p:cNvSpPr>
            <a:spLocks noChangeShapeType="1"/>
          </p:cNvSpPr>
          <p:nvPr/>
        </p:nvSpPr>
        <p:spPr bwMode="auto">
          <a:xfrm flipH="1">
            <a:off x="5029200" y="3048000"/>
            <a:ext cx="2895600" cy="0"/>
          </a:xfrm>
          <a:prstGeom prst="line">
            <a:avLst/>
          </a:prstGeom>
          <a:noFill/>
          <a:ln w="19050">
            <a:solidFill>
              <a:schemeClr val="tx1"/>
            </a:solidFill>
            <a:round/>
            <a:headEnd type="none" w="sm" len="sm"/>
            <a:tailEnd type="none" w="sm" len="sm"/>
          </a:ln>
          <a:effectLst/>
        </p:spPr>
        <p:txBody>
          <a:bodyPr wrap="none" anchor="ctr"/>
          <a:lstStyle/>
          <a:p>
            <a:endParaRPr lang="en-US"/>
          </a:p>
        </p:txBody>
      </p:sp>
      <p:sp>
        <p:nvSpPr>
          <p:cNvPr id="22" name="Line 21"/>
          <p:cNvSpPr>
            <a:spLocks noChangeShapeType="1"/>
          </p:cNvSpPr>
          <p:nvPr/>
        </p:nvSpPr>
        <p:spPr bwMode="auto">
          <a:xfrm flipH="1">
            <a:off x="1371600" y="3048000"/>
            <a:ext cx="1752600" cy="0"/>
          </a:xfrm>
          <a:prstGeom prst="line">
            <a:avLst/>
          </a:prstGeom>
          <a:noFill/>
          <a:ln w="19050">
            <a:solidFill>
              <a:schemeClr val="tx1"/>
            </a:solidFill>
            <a:round/>
            <a:headEnd type="none" w="sm" len="sm"/>
            <a:tailEnd type="none" w="sm" len="sm"/>
          </a:ln>
          <a:effectLst/>
        </p:spPr>
        <p:txBody>
          <a:bodyPr wrap="none" anchor="ctr"/>
          <a:lstStyle/>
          <a:p>
            <a:endParaRPr lang="en-US"/>
          </a:p>
        </p:txBody>
      </p:sp>
      <p:sp>
        <p:nvSpPr>
          <p:cNvPr id="23" name="Line 22"/>
          <p:cNvSpPr>
            <a:spLocks noChangeShapeType="1"/>
          </p:cNvSpPr>
          <p:nvPr/>
        </p:nvSpPr>
        <p:spPr bwMode="auto">
          <a:xfrm>
            <a:off x="6553200" y="2819400"/>
            <a:ext cx="0" cy="228600"/>
          </a:xfrm>
          <a:prstGeom prst="line">
            <a:avLst/>
          </a:prstGeom>
          <a:noFill/>
          <a:ln w="12700">
            <a:solidFill>
              <a:schemeClr val="tx1"/>
            </a:solidFill>
            <a:round/>
            <a:headEnd type="none" w="sm" len="sm"/>
            <a:tailEnd type="none" w="sm" len="sm"/>
          </a:ln>
          <a:effectLst/>
        </p:spPr>
        <p:txBody>
          <a:bodyPr wrap="none" anchor="ctr"/>
          <a:lstStyle/>
          <a:p>
            <a:endParaRPr lang="en-US"/>
          </a:p>
        </p:txBody>
      </p:sp>
      <p:sp>
        <p:nvSpPr>
          <p:cNvPr id="24" name="Line 23"/>
          <p:cNvSpPr>
            <a:spLocks noChangeShapeType="1"/>
          </p:cNvSpPr>
          <p:nvPr/>
        </p:nvSpPr>
        <p:spPr bwMode="auto">
          <a:xfrm>
            <a:off x="5029200" y="3048000"/>
            <a:ext cx="0" cy="304800"/>
          </a:xfrm>
          <a:prstGeom prst="line">
            <a:avLst/>
          </a:prstGeom>
          <a:noFill/>
          <a:ln w="19050">
            <a:solidFill>
              <a:schemeClr val="tx1"/>
            </a:solidFill>
            <a:round/>
            <a:headEnd type="none" w="sm" len="sm"/>
            <a:tailEnd type="none" w="sm" len="sm"/>
          </a:ln>
          <a:effectLst/>
        </p:spPr>
        <p:txBody>
          <a:bodyPr wrap="none" anchor="ctr"/>
          <a:lstStyle/>
          <a:p>
            <a:endParaRPr lang="en-US"/>
          </a:p>
        </p:txBody>
      </p:sp>
      <p:sp>
        <p:nvSpPr>
          <p:cNvPr id="25" name="Line 24"/>
          <p:cNvSpPr>
            <a:spLocks noChangeShapeType="1"/>
          </p:cNvSpPr>
          <p:nvPr/>
        </p:nvSpPr>
        <p:spPr bwMode="auto">
          <a:xfrm>
            <a:off x="6553200" y="3048000"/>
            <a:ext cx="0" cy="304800"/>
          </a:xfrm>
          <a:prstGeom prst="line">
            <a:avLst/>
          </a:prstGeom>
          <a:noFill/>
          <a:ln w="19050">
            <a:solidFill>
              <a:schemeClr val="tx1"/>
            </a:solidFill>
            <a:round/>
            <a:headEnd type="none" w="sm" len="sm"/>
            <a:tailEnd type="none" w="sm" len="sm"/>
          </a:ln>
          <a:effectLst/>
        </p:spPr>
        <p:txBody>
          <a:bodyPr wrap="none" anchor="ctr"/>
          <a:lstStyle/>
          <a:p>
            <a:endParaRPr lang="en-US"/>
          </a:p>
        </p:txBody>
      </p:sp>
      <p:sp>
        <p:nvSpPr>
          <p:cNvPr id="26" name="Line 25"/>
          <p:cNvSpPr>
            <a:spLocks noChangeShapeType="1"/>
          </p:cNvSpPr>
          <p:nvPr/>
        </p:nvSpPr>
        <p:spPr bwMode="auto">
          <a:xfrm>
            <a:off x="7924800" y="3048000"/>
            <a:ext cx="0" cy="304800"/>
          </a:xfrm>
          <a:prstGeom prst="line">
            <a:avLst/>
          </a:prstGeom>
          <a:noFill/>
          <a:ln w="19050">
            <a:solidFill>
              <a:schemeClr val="tx1"/>
            </a:solidFill>
            <a:round/>
            <a:headEnd type="none" w="sm" len="sm"/>
            <a:tailEnd type="none" w="sm" len="sm"/>
          </a:ln>
          <a:effectLst/>
        </p:spPr>
        <p:txBody>
          <a:bodyPr wrap="none" anchor="ctr"/>
          <a:lstStyle/>
          <a:p>
            <a:endParaRPr lang="en-US"/>
          </a:p>
        </p:txBody>
      </p:sp>
      <p:sp>
        <p:nvSpPr>
          <p:cNvPr id="27" name="Line 26"/>
          <p:cNvSpPr>
            <a:spLocks noChangeShapeType="1"/>
          </p:cNvSpPr>
          <p:nvPr/>
        </p:nvSpPr>
        <p:spPr bwMode="auto">
          <a:xfrm>
            <a:off x="2209800" y="2819400"/>
            <a:ext cx="0" cy="228600"/>
          </a:xfrm>
          <a:prstGeom prst="line">
            <a:avLst/>
          </a:prstGeom>
          <a:noFill/>
          <a:ln w="19050">
            <a:solidFill>
              <a:schemeClr val="tx1"/>
            </a:solidFill>
            <a:round/>
            <a:headEnd type="none" w="sm" len="sm"/>
            <a:tailEnd type="none" w="sm" len="sm"/>
          </a:ln>
          <a:effectLst/>
        </p:spPr>
        <p:txBody>
          <a:bodyPr wrap="none" anchor="ctr"/>
          <a:lstStyle/>
          <a:p>
            <a:endParaRPr lang="en-US"/>
          </a:p>
        </p:txBody>
      </p:sp>
      <p:sp>
        <p:nvSpPr>
          <p:cNvPr id="28" name="Line 27"/>
          <p:cNvSpPr>
            <a:spLocks noChangeShapeType="1"/>
          </p:cNvSpPr>
          <p:nvPr/>
        </p:nvSpPr>
        <p:spPr bwMode="auto">
          <a:xfrm>
            <a:off x="1371600" y="3048000"/>
            <a:ext cx="0" cy="304800"/>
          </a:xfrm>
          <a:prstGeom prst="line">
            <a:avLst/>
          </a:prstGeom>
          <a:noFill/>
          <a:ln w="19050">
            <a:solidFill>
              <a:schemeClr val="tx1"/>
            </a:solidFill>
            <a:round/>
            <a:headEnd type="none" w="sm" len="sm"/>
            <a:tailEnd type="none" w="sm" len="sm"/>
          </a:ln>
          <a:effectLst/>
        </p:spPr>
        <p:txBody>
          <a:bodyPr wrap="none" anchor="ctr"/>
          <a:lstStyle/>
          <a:p>
            <a:endParaRPr lang="en-US"/>
          </a:p>
        </p:txBody>
      </p:sp>
      <p:sp>
        <p:nvSpPr>
          <p:cNvPr id="29" name="Line 28"/>
          <p:cNvSpPr>
            <a:spLocks noChangeShapeType="1"/>
          </p:cNvSpPr>
          <p:nvPr/>
        </p:nvSpPr>
        <p:spPr bwMode="auto">
          <a:xfrm>
            <a:off x="3124200" y="3048000"/>
            <a:ext cx="0" cy="304800"/>
          </a:xfrm>
          <a:prstGeom prst="line">
            <a:avLst/>
          </a:prstGeom>
          <a:noFill/>
          <a:ln w="19050">
            <a:solidFill>
              <a:schemeClr val="tx1"/>
            </a:solidFill>
            <a:round/>
            <a:headEnd type="none" w="sm" len="sm"/>
            <a:tailEnd type="none" w="sm" len="sm"/>
          </a:ln>
          <a:effectLst/>
        </p:spPr>
        <p:txBody>
          <a:bodyPr wrap="none" anchor="ctr"/>
          <a:lstStyle/>
          <a:p>
            <a:endParaRPr lang="en-US"/>
          </a:p>
        </p:txBody>
      </p:sp>
      <p:sp>
        <p:nvSpPr>
          <p:cNvPr id="30" name="Line 29"/>
          <p:cNvSpPr>
            <a:spLocks noChangeShapeType="1"/>
          </p:cNvSpPr>
          <p:nvPr/>
        </p:nvSpPr>
        <p:spPr bwMode="auto">
          <a:xfrm flipH="1">
            <a:off x="5486400" y="3962400"/>
            <a:ext cx="1981200" cy="0"/>
          </a:xfrm>
          <a:prstGeom prst="line">
            <a:avLst/>
          </a:prstGeom>
          <a:noFill/>
          <a:ln w="19050">
            <a:solidFill>
              <a:schemeClr val="tx1"/>
            </a:solidFill>
            <a:round/>
            <a:headEnd type="none" w="sm" len="sm"/>
            <a:tailEnd type="none" w="sm" len="sm"/>
          </a:ln>
          <a:effectLst/>
        </p:spPr>
        <p:txBody>
          <a:bodyPr wrap="none" anchor="ctr"/>
          <a:lstStyle/>
          <a:p>
            <a:endParaRPr lang="en-US"/>
          </a:p>
        </p:txBody>
      </p:sp>
      <p:sp>
        <p:nvSpPr>
          <p:cNvPr id="31" name="Line 30"/>
          <p:cNvSpPr>
            <a:spLocks noChangeShapeType="1"/>
          </p:cNvSpPr>
          <p:nvPr/>
        </p:nvSpPr>
        <p:spPr bwMode="auto">
          <a:xfrm>
            <a:off x="6477000" y="3733800"/>
            <a:ext cx="0" cy="228600"/>
          </a:xfrm>
          <a:prstGeom prst="line">
            <a:avLst/>
          </a:prstGeom>
          <a:noFill/>
          <a:ln w="19050">
            <a:solidFill>
              <a:schemeClr val="tx1"/>
            </a:solidFill>
            <a:round/>
            <a:headEnd type="none" w="sm" len="sm"/>
            <a:tailEnd type="none" w="sm" len="sm"/>
          </a:ln>
          <a:effectLst/>
        </p:spPr>
        <p:txBody>
          <a:bodyPr wrap="none" anchor="ctr"/>
          <a:lstStyle/>
          <a:p>
            <a:endParaRPr lang="en-US"/>
          </a:p>
        </p:txBody>
      </p:sp>
      <p:sp>
        <p:nvSpPr>
          <p:cNvPr id="32" name="Line 31"/>
          <p:cNvSpPr>
            <a:spLocks noChangeShapeType="1"/>
          </p:cNvSpPr>
          <p:nvPr/>
        </p:nvSpPr>
        <p:spPr bwMode="auto">
          <a:xfrm>
            <a:off x="5486400" y="3962400"/>
            <a:ext cx="0" cy="228600"/>
          </a:xfrm>
          <a:prstGeom prst="line">
            <a:avLst/>
          </a:prstGeom>
          <a:noFill/>
          <a:ln w="12700">
            <a:solidFill>
              <a:schemeClr val="tx1"/>
            </a:solidFill>
            <a:round/>
            <a:headEnd type="none" w="sm" len="sm"/>
            <a:tailEnd type="none" w="sm" len="sm"/>
          </a:ln>
          <a:effectLst/>
        </p:spPr>
        <p:txBody>
          <a:bodyPr wrap="none" anchor="ctr"/>
          <a:lstStyle/>
          <a:p>
            <a:endParaRPr lang="en-US"/>
          </a:p>
        </p:txBody>
      </p:sp>
      <p:sp>
        <p:nvSpPr>
          <p:cNvPr id="33" name="Line 32"/>
          <p:cNvSpPr>
            <a:spLocks noChangeShapeType="1"/>
          </p:cNvSpPr>
          <p:nvPr/>
        </p:nvSpPr>
        <p:spPr bwMode="auto">
          <a:xfrm>
            <a:off x="7467600" y="3962400"/>
            <a:ext cx="0" cy="228600"/>
          </a:xfrm>
          <a:prstGeom prst="line">
            <a:avLst/>
          </a:prstGeom>
          <a:noFill/>
          <a:ln w="12700">
            <a:solidFill>
              <a:schemeClr val="tx1"/>
            </a:solidFill>
            <a:round/>
            <a:headEnd type="none" w="sm" len="sm"/>
            <a:tailEnd type="none" w="sm" len="sm"/>
          </a:ln>
          <a:effectLst/>
        </p:spPr>
        <p:txBody>
          <a:bodyPr wrap="none" anchor="ctr"/>
          <a:lstStyle/>
          <a:p>
            <a:endParaRPr lang="en-US"/>
          </a:p>
        </p:txBody>
      </p:sp>
      <p:sp>
        <p:nvSpPr>
          <p:cNvPr id="34" name="Line 33"/>
          <p:cNvSpPr>
            <a:spLocks noChangeShapeType="1"/>
          </p:cNvSpPr>
          <p:nvPr/>
        </p:nvSpPr>
        <p:spPr bwMode="auto">
          <a:xfrm flipH="1">
            <a:off x="1828800" y="3962400"/>
            <a:ext cx="1981200" cy="0"/>
          </a:xfrm>
          <a:prstGeom prst="line">
            <a:avLst/>
          </a:prstGeom>
          <a:noFill/>
          <a:ln w="19050">
            <a:solidFill>
              <a:schemeClr val="tx1"/>
            </a:solidFill>
            <a:round/>
            <a:headEnd type="none" w="sm" len="sm"/>
            <a:tailEnd type="none" w="sm" len="sm"/>
          </a:ln>
          <a:effectLst/>
        </p:spPr>
        <p:txBody>
          <a:bodyPr wrap="none" anchor="ctr"/>
          <a:lstStyle/>
          <a:p>
            <a:endParaRPr lang="en-US"/>
          </a:p>
        </p:txBody>
      </p:sp>
      <p:sp>
        <p:nvSpPr>
          <p:cNvPr id="35" name="Line 34"/>
          <p:cNvSpPr>
            <a:spLocks noChangeShapeType="1"/>
          </p:cNvSpPr>
          <p:nvPr/>
        </p:nvSpPr>
        <p:spPr bwMode="auto">
          <a:xfrm>
            <a:off x="3124200" y="3733800"/>
            <a:ext cx="0" cy="228600"/>
          </a:xfrm>
          <a:prstGeom prst="line">
            <a:avLst/>
          </a:prstGeom>
          <a:noFill/>
          <a:ln w="19050">
            <a:solidFill>
              <a:schemeClr val="tx1"/>
            </a:solidFill>
            <a:round/>
            <a:headEnd type="none" w="sm" len="sm"/>
            <a:tailEnd type="none" w="sm" len="sm"/>
          </a:ln>
          <a:effectLst/>
        </p:spPr>
        <p:txBody>
          <a:bodyPr wrap="none" anchor="ctr"/>
          <a:lstStyle/>
          <a:p>
            <a:endParaRPr lang="en-US"/>
          </a:p>
        </p:txBody>
      </p:sp>
      <p:sp>
        <p:nvSpPr>
          <p:cNvPr id="36" name="Line 35"/>
          <p:cNvSpPr>
            <a:spLocks noChangeShapeType="1"/>
          </p:cNvSpPr>
          <p:nvPr/>
        </p:nvSpPr>
        <p:spPr bwMode="auto">
          <a:xfrm>
            <a:off x="3810000" y="3962400"/>
            <a:ext cx="0" cy="228600"/>
          </a:xfrm>
          <a:prstGeom prst="line">
            <a:avLst/>
          </a:prstGeom>
          <a:noFill/>
          <a:ln w="19050">
            <a:solidFill>
              <a:schemeClr val="tx1"/>
            </a:solidFill>
            <a:round/>
            <a:headEnd type="none" w="sm" len="sm"/>
            <a:tailEnd type="none" w="sm" len="sm"/>
          </a:ln>
          <a:effectLst/>
        </p:spPr>
        <p:txBody>
          <a:bodyPr wrap="none" anchor="ctr"/>
          <a:lstStyle/>
          <a:p>
            <a:endParaRPr lang="en-US"/>
          </a:p>
        </p:txBody>
      </p:sp>
      <p:sp>
        <p:nvSpPr>
          <p:cNvPr id="37" name="Line 36"/>
          <p:cNvSpPr>
            <a:spLocks noChangeShapeType="1"/>
          </p:cNvSpPr>
          <p:nvPr/>
        </p:nvSpPr>
        <p:spPr bwMode="auto">
          <a:xfrm>
            <a:off x="1828800" y="3962400"/>
            <a:ext cx="0" cy="228600"/>
          </a:xfrm>
          <a:prstGeom prst="line">
            <a:avLst/>
          </a:prstGeom>
          <a:noFill/>
          <a:ln w="19050">
            <a:solidFill>
              <a:schemeClr val="tx1"/>
            </a:solidFill>
            <a:round/>
            <a:headEnd type="none" w="sm" len="sm"/>
            <a:tailEnd type="none" w="sm" len="sm"/>
          </a:ln>
          <a:effectLst/>
        </p:spPr>
        <p:txBody>
          <a:bodyPr wrap="none" anchor="ctr"/>
          <a:lstStyle/>
          <a:p>
            <a:endParaRPr lang="en-US"/>
          </a:p>
        </p:txBody>
      </p:sp>
      <p:sp>
        <p:nvSpPr>
          <p:cNvPr id="38" name="Text Box 11"/>
          <p:cNvSpPr txBox="1">
            <a:spLocks noChangeArrowheads="1"/>
          </p:cNvSpPr>
          <p:nvPr/>
        </p:nvSpPr>
        <p:spPr bwMode="auto">
          <a:xfrm>
            <a:off x="685800" y="3352800"/>
            <a:ext cx="1524000" cy="346075"/>
          </a:xfrm>
          <a:prstGeom prst="rect">
            <a:avLst/>
          </a:prstGeom>
          <a:noFill/>
          <a:ln w="9525">
            <a:solidFill>
              <a:schemeClr val="tx1"/>
            </a:solidFill>
            <a:miter lim="800000"/>
            <a:headEnd type="none" w="sm" len="sm"/>
            <a:tailEnd type="none" w="sm" len="sm"/>
          </a:ln>
          <a:effectLst/>
        </p:spPr>
        <p:txBody>
          <a:bodyPr>
            <a:spAutoFit/>
          </a:bodyPr>
          <a:lstStyle/>
          <a:p>
            <a:pPr algn="ctr" rtl="1" eaLnBrk="0" hangingPunct="0">
              <a:spcBef>
                <a:spcPct val="50000"/>
              </a:spcBef>
            </a:pPr>
            <a:r>
              <a:rPr lang="ar-SA" altLang="en-US" sz="1600" b="1">
                <a:latin typeface="Times New Roman" pitchFamily="18" charset="0"/>
                <a:cs typeface="B Traffic" pitchFamily="2" charset="-78"/>
              </a:rPr>
              <a:t>مكانيكي</a:t>
            </a:r>
            <a:endParaRPr lang="en-US" altLang="en-US" sz="1600" b="1">
              <a:latin typeface="Times New Roman" pitchFamily="18" charset="0"/>
              <a:cs typeface="B Traffic" pitchFamily="2" charset="-78"/>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8"/>
          <p:cNvSpPr>
            <a:spLocks noChangeArrowheads="1"/>
          </p:cNvSpPr>
          <p:nvPr/>
        </p:nvSpPr>
        <p:spPr bwMode="auto">
          <a:xfrm>
            <a:off x="1143000" y="0"/>
            <a:ext cx="6705600" cy="1143000"/>
          </a:xfrm>
          <a:prstGeom prst="rect">
            <a:avLst/>
          </a:prstGeom>
          <a:noFill/>
          <a:ln w="9525">
            <a:noFill/>
            <a:miter lim="800000"/>
            <a:headEnd/>
            <a:tailEnd/>
          </a:ln>
          <a:effectLst/>
        </p:spPr>
        <p:txBody>
          <a:bodyPr lIns="92075" tIns="46038" rIns="92075" bIns="46038" anchor="ctr"/>
          <a:lstStyle/>
          <a:p>
            <a:pPr algn="ctr"/>
            <a:r>
              <a:rPr lang="en-US" altLang="ar-SA" sz="3200" b="1" u="sng" dirty="0">
                <a:solidFill>
                  <a:schemeClr val="accent1">
                    <a:lumMod val="50000"/>
                  </a:schemeClr>
                </a:solidFill>
              </a:rPr>
              <a:t>Resource-Loading an Activity</a:t>
            </a:r>
          </a:p>
        </p:txBody>
      </p:sp>
      <p:sp>
        <p:nvSpPr>
          <p:cNvPr id="5" name="Slide Number Placeholder 3"/>
          <p:cNvSpPr>
            <a:spLocks noGrp="1"/>
          </p:cNvSpPr>
          <p:nvPr>
            <p:ph type="sldNum" sz="quarter" idx="4294967295"/>
          </p:nvPr>
        </p:nvSpPr>
        <p:spPr>
          <a:xfrm>
            <a:off x="6553200" y="6245225"/>
            <a:ext cx="2133600" cy="476250"/>
          </a:xfrm>
          <a:prstGeom prst="rect">
            <a:avLst/>
          </a:prstGeom>
        </p:spPr>
        <p:txBody>
          <a:bodyPr/>
          <a:lstStyle/>
          <a:p>
            <a:fld id="{88574671-F4F5-4B3E-ADF5-BF6FF6FCC7E7}" type="slidenum">
              <a:rPr lang="en-US"/>
              <a:pPr/>
              <a:t>63</a:t>
            </a:fld>
            <a:endParaRPr lang="en-US"/>
          </a:p>
        </p:txBody>
      </p:sp>
      <p:grpSp>
        <p:nvGrpSpPr>
          <p:cNvPr id="6" name="Group 9"/>
          <p:cNvGrpSpPr>
            <a:grpSpLocks/>
          </p:cNvGrpSpPr>
          <p:nvPr/>
        </p:nvGrpSpPr>
        <p:grpSpPr bwMode="auto">
          <a:xfrm>
            <a:off x="730250" y="1563688"/>
            <a:ext cx="6361113" cy="746125"/>
            <a:chOff x="460" y="1081"/>
            <a:chExt cx="4007" cy="470"/>
          </a:xfrm>
        </p:grpSpPr>
        <p:grpSp>
          <p:nvGrpSpPr>
            <p:cNvPr id="7" name="Group 10"/>
            <p:cNvGrpSpPr>
              <a:grpSpLocks/>
            </p:cNvGrpSpPr>
            <p:nvPr/>
          </p:nvGrpSpPr>
          <p:grpSpPr bwMode="auto">
            <a:xfrm>
              <a:off x="2556" y="1081"/>
              <a:ext cx="1911" cy="376"/>
              <a:chOff x="2556" y="1081"/>
              <a:chExt cx="1911" cy="376"/>
            </a:xfrm>
          </p:grpSpPr>
          <p:sp>
            <p:nvSpPr>
              <p:cNvPr id="9" name="Line 11"/>
              <p:cNvSpPr>
                <a:spLocks noChangeShapeType="1"/>
              </p:cNvSpPr>
              <p:nvPr/>
            </p:nvSpPr>
            <p:spPr bwMode="auto">
              <a:xfrm>
                <a:off x="2556" y="1457"/>
                <a:ext cx="1911" cy="0"/>
              </a:xfrm>
              <a:prstGeom prst="line">
                <a:avLst/>
              </a:prstGeom>
              <a:noFill/>
              <a:ln w="25400">
                <a:solidFill>
                  <a:schemeClr val="tx1"/>
                </a:solidFill>
                <a:round/>
                <a:headEnd type="none" w="sm" len="sm"/>
                <a:tailEnd type="none" w="sm" len="sm"/>
              </a:ln>
              <a:effectLst/>
            </p:spPr>
            <p:txBody>
              <a:bodyPr wrap="none" anchor="ctr"/>
              <a:lstStyle/>
              <a:p>
                <a:endParaRPr lang="en-US"/>
              </a:p>
            </p:txBody>
          </p:sp>
          <p:sp>
            <p:nvSpPr>
              <p:cNvPr id="10" name="Rectangle 12"/>
              <p:cNvSpPr>
                <a:spLocks noChangeArrowheads="1"/>
              </p:cNvSpPr>
              <p:nvPr/>
            </p:nvSpPr>
            <p:spPr bwMode="auto">
              <a:xfrm>
                <a:off x="2612" y="1081"/>
                <a:ext cx="1808" cy="368"/>
              </a:xfrm>
              <a:prstGeom prst="rect">
                <a:avLst/>
              </a:prstGeom>
              <a:noFill/>
              <a:ln w="25400">
                <a:solidFill>
                  <a:schemeClr val="tx1"/>
                </a:solidFill>
                <a:miter lim="800000"/>
                <a:headEnd/>
                <a:tailEnd/>
              </a:ln>
              <a:effectLst/>
            </p:spPr>
            <p:txBody>
              <a:bodyPr wrap="none" anchor="ctr"/>
              <a:lstStyle/>
              <a:p>
                <a:endParaRPr lang="en-US"/>
              </a:p>
            </p:txBody>
          </p:sp>
        </p:grpSp>
        <p:sp>
          <p:nvSpPr>
            <p:cNvPr id="8" name="Rectangle 13"/>
            <p:cNvSpPr>
              <a:spLocks noChangeArrowheads="1"/>
            </p:cNvSpPr>
            <p:nvPr/>
          </p:nvSpPr>
          <p:spPr bwMode="auto">
            <a:xfrm>
              <a:off x="460" y="1263"/>
              <a:ext cx="799" cy="288"/>
            </a:xfrm>
            <a:prstGeom prst="rect">
              <a:avLst/>
            </a:prstGeom>
            <a:noFill/>
            <a:ln w="9525">
              <a:noFill/>
              <a:miter lim="800000"/>
              <a:headEnd/>
              <a:tailEnd/>
            </a:ln>
            <a:effectLst/>
          </p:spPr>
          <p:txBody>
            <a:bodyPr wrap="none" lIns="92075" tIns="46038" rIns="92075" bIns="46038">
              <a:spAutoFit/>
            </a:bodyPr>
            <a:lstStyle/>
            <a:p>
              <a:pPr eaLnBrk="0" hangingPunct="0"/>
              <a:r>
                <a:rPr lang="en-US" altLang="ar-SA" sz="2400" b="1">
                  <a:latin typeface="Arial" charset="0"/>
                  <a:cs typeface="Times New Roman" pitchFamily="18" charset="0"/>
                </a:rPr>
                <a:t>Linear</a:t>
              </a:r>
            </a:p>
          </p:txBody>
        </p:sp>
      </p:grpSp>
      <p:grpSp>
        <p:nvGrpSpPr>
          <p:cNvPr id="11" name="Group 14"/>
          <p:cNvGrpSpPr>
            <a:grpSpLocks/>
          </p:cNvGrpSpPr>
          <p:nvPr/>
        </p:nvGrpSpPr>
        <p:grpSpPr bwMode="auto">
          <a:xfrm>
            <a:off x="727075" y="2308225"/>
            <a:ext cx="6369050" cy="754063"/>
            <a:chOff x="458" y="1550"/>
            <a:chExt cx="4012" cy="475"/>
          </a:xfrm>
        </p:grpSpPr>
        <p:grpSp>
          <p:nvGrpSpPr>
            <p:cNvPr id="12" name="Group 15"/>
            <p:cNvGrpSpPr>
              <a:grpSpLocks/>
            </p:cNvGrpSpPr>
            <p:nvPr/>
          </p:nvGrpSpPr>
          <p:grpSpPr bwMode="auto">
            <a:xfrm>
              <a:off x="2550" y="1550"/>
              <a:ext cx="1920" cy="376"/>
              <a:chOff x="2550" y="1550"/>
              <a:chExt cx="1920" cy="376"/>
            </a:xfrm>
          </p:grpSpPr>
          <p:sp>
            <p:nvSpPr>
              <p:cNvPr id="14" name="Line 16"/>
              <p:cNvSpPr>
                <a:spLocks noChangeShapeType="1"/>
              </p:cNvSpPr>
              <p:nvPr/>
            </p:nvSpPr>
            <p:spPr bwMode="auto">
              <a:xfrm>
                <a:off x="2550" y="1926"/>
                <a:ext cx="1920" cy="0"/>
              </a:xfrm>
              <a:prstGeom prst="line">
                <a:avLst/>
              </a:prstGeom>
              <a:noFill/>
              <a:ln w="25400">
                <a:solidFill>
                  <a:schemeClr val="tx1"/>
                </a:solidFill>
                <a:round/>
                <a:headEnd type="none" w="sm" len="sm"/>
                <a:tailEnd type="none" w="sm" len="sm"/>
              </a:ln>
              <a:effectLst/>
            </p:spPr>
            <p:txBody>
              <a:bodyPr wrap="none" anchor="ctr"/>
              <a:lstStyle/>
              <a:p>
                <a:endParaRPr lang="en-US"/>
              </a:p>
            </p:txBody>
          </p:sp>
          <p:sp>
            <p:nvSpPr>
              <p:cNvPr id="15" name="Rectangle 17"/>
              <p:cNvSpPr>
                <a:spLocks noChangeArrowheads="1"/>
              </p:cNvSpPr>
              <p:nvPr/>
            </p:nvSpPr>
            <p:spPr bwMode="auto">
              <a:xfrm>
                <a:off x="2606" y="1550"/>
                <a:ext cx="80" cy="368"/>
              </a:xfrm>
              <a:prstGeom prst="rect">
                <a:avLst/>
              </a:prstGeom>
              <a:noFill/>
              <a:ln w="25400">
                <a:solidFill>
                  <a:schemeClr val="tx1"/>
                </a:solidFill>
                <a:miter lim="800000"/>
                <a:headEnd/>
                <a:tailEnd/>
              </a:ln>
              <a:effectLst/>
            </p:spPr>
            <p:txBody>
              <a:bodyPr wrap="none" anchor="ctr"/>
              <a:lstStyle/>
              <a:p>
                <a:endParaRPr lang="en-US"/>
              </a:p>
            </p:txBody>
          </p:sp>
        </p:grpSp>
        <p:sp>
          <p:nvSpPr>
            <p:cNvPr id="13" name="Rectangle 18"/>
            <p:cNvSpPr>
              <a:spLocks noChangeArrowheads="1"/>
            </p:cNvSpPr>
            <p:nvPr/>
          </p:nvSpPr>
          <p:spPr bwMode="auto">
            <a:xfrm>
              <a:off x="458" y="1737"/>
              <a:ext cx="2067" cy="288"/>
            </a:xfrm>
            <a:prstGeom prst="rect">
              <a:avLst/>
            </a:prstGeom>
            <a:noFill/>
            <a:ln w="9525">
              <a:noFill/>
              <a:miter lim="800000"/>
              <a:headEnd/>
              <a:tailEnd/>
            </a:ln>
            <a:effectLst/>
          </p:spPr>
          <p:txBody>
            <a:bodyPr wrap="none" lIns="92075" tIns="46038" rIns="92075" bIns="46038">
              <a:spAutoFit/>
            </a:bodyPr>
            <a:lstStyle/>
            <a:p>
              <a:pPr eaLnBrk="0" hangingPunct="0"/>
              <a:r>
                <a:rPr lang="en-US" altLang="ar-SA" sz="2400" b="1">
                  <a:latin typeface="Arial" charset="0"/>
                  <a:cs typeface="Times New Roman" pitchFamily="18" charset="0"/>
                </a:rPr>
                <a:t>Accrue at beginning</a:t>
              </a:r>
            </a:p>
          </p:txBody>
        </p:sp>
      </p:grpSp>
      <p:grpSp>
        <p:nvGrpSpPr>
          <p:cNvPr id="16" name="Group 19"/>
          <p:cNvGrpSpPr>
            <a:grpSpLocks/>
          </p:cNvGrpSpPr>
          <p:nvPr/>
        </p:nvGrpSpPr>
        <p:grpSpPr bwMode="auto">
          <a:xfrm>
            <a:off x="723900" y="3057525"/>
            <a:ext cx="6357938" cy="757238"/>
            <a:chOff x="456" y="2022"/>
            <a:chExt cx="4005" cy="477"/>
          </a:xfrm>
        </p:grpSpPr>
        <p:grpSp>
          <p:nvGrpSpPr>
            <p:cNvPr id="17" name="Group 20"/>
            <p:cNvGrpSpPr>
              <a:grpSpLocks/>
            </p:cNvGrpSpPr>
            <p:nvPr/>
          </p:nvGrpSpPr>
          <p:grpSpPr bwMode="auto">
            <a:xfrm>
              <a:off x="2541" y="2022"/>
              <a:ext cx="1920" cy="376"/>
              <a:chOff x="2541" y="2022"/>
              <a:chExt cx="1920" cy="376"/>
            </a:xfrm>
          </p:grpSpPr>
          <p:sp>
            <p:nvSpPr>
              <p:cNvPr id="19" name="Line 21"/>
              <p:cNvSpPr>
                <a:spLocks noChangeShapeType="1"/>
              </p:cNvSpPr>
              <p:nvPr/>
            </p:nvSpPr>
            <p:spPr bwMode="auto">
              <a:xfrm>
                <a:off x="2541" y="2398"/>
                <a:ext cx="1920" cy="0"/>
              </a:xfrm>
              <a:prstGeom prst="line">
                <a:avLst/>
              </a:prstGeom>
              <a:noFill/>
              <a:ln w="25400">
                <a:solidFill>
                  <a:schemeClr val="tx1"/>
                </a:solidFill>
                <a:round/>
                <a:headEnd type="none" w="sm" len="sm"/>
                <a:tailEnd type="none" w="sm" len="sm"/>
              </a:ln>
              <a:effectLst/>
            </p:spPr>
            <p:txBody>
              <a:bodyPr wrap="none" anchor="ctr"/>
              <a:lstStyle/>
              <a:p>
                <a:endParaRPr lang="en-US"/>
              </a:p>
            </p:txBody>
          </p:sp>
          <p:sp>
            <p:nvSpPr>
              <p:cNvPr id="20" name="Rectangle 22"/>
              <p:cNvSpPr>
                <a:spLocks noChangeArrowheads="1"/>
              </p:cNvSpPr>
              <p:nvPr/>
            </p:nvSpPr>
            <p:spPr bwMode="auto">
              <a:xfrm>
                <a:off x="4325" y="2022"/>
                <a:ext cx="80" cy="368"/>
              </a:xfrm>
              <a:prstGeom prst="rect">
                <a:avLst/>
              </a:prstGeom>
              <a:noFill/>
              <a:ln w="25400">
                <a:solidFill>
                  <a:schemeClr val="tx1"/>
                </a:solidFill>
                <a:miter lim="800000"/>
                <a:headEnd/>
                <a:tailEnd/>
              </a:ln>
              <a:effectLst/>
            </p:spPr>
            <p:txBody>
              <a:bodyPr wrap="none" anchor="ctr"/>
              <a:lstStyle/>
              <a:p>
                <a:endParaRPr lang="en-US"/>
              </a:p>
            </p:txBody>
          </p:sp>
        </p:grpSp>
        <p:sp>
          <p:nvSpPr>
            <p:cNvPr id="18" name="Rectangle 23"/>
            <p:cNvSpPr>
              <a:spLocks noChangeArrowheads="1"/>
            </p:cNvSpPr>
            <p:nvPr/>
          </p:nvSpPr>
          <p:spPr bwMode="auto">
            <a:xfrm>
              <a:off x="456" y="2211"/>
              <a:ext cx="1493" cy="288"/>
            </a:xfrm>
            <a:prstGeom prst="rect">
              <a:avLst/>
            </a:prstGeom>
            <a:noFill/>
            <a:ln w="9525">
              <a:noFill/>
              <a:miter lim="800000"/>
              <a:headEnd/>
              <a:tailEnd/>
            </a:ln>
            <a:effectLst/>
          </p:spPr>
          <p:txBody>
            <a:bodyPr wrap="none" lIns="92075" tIns="46038" rIns="92075" bIns="46038">
              <a:spAutoFit/>
            </a:bodyPr>
            <a:lstStyle/>
            <a:p>
              <a:pPr eaLnBrk="0" hangingPunct="0"/>
              <a:r>
                <a:rPr lang="en-US" altLang="ar-SA" sz="2400" b="1">
                  <a:latin typeface="Arial" charset="0"/>
                  <a:cs typeface="Times New Roman" pitchFamily="18" charset="0"/>
                </a:rPr>
                <a:t>Accrue at end</a:t>
              </a:r>
            </a:p>
          </p:txBody>
        </p:sp>
      </p:grpSp>
      <p:grpSp>
        <p:nvGrpSpPr>
          <p:cNvPr id="21" name="Group 24"/>
          <p:cNvGrpSpPr>
            <a:grpSpLocks/>
          </p:cNvGrpSpPr>
          <p:nvPr/>
        </p:nvGrpSpPr>
        <p:grpSpPr bwMode="auto">
          <a:xfrm>
            <a:off x="720725" y="3881438"/>
            <a:ext cx="6375400" cy="752475"/>
            <a:chOff x="454" y="2541"/>
            <a:chExt cx="4016" cy="474"/>
          </a:xfrm>
        </p:grpSpPr>
        <p:grpSp>
          <p:nvGrpSpPr>
            <p:cNvPr id="22" name="Group 25"/>
            <p:cNvGrpSpPr>
              <a:grpSpLocks/>
            </p:cNvGrpSpPr>
            <p:nvPr/>
          </p:nvGrpSpPr>
          <p:grpSpPr bwMode="auto">
            <a:xfrm>
              <a:off x="2550" y="2541"/>
              <a:ext cx="1920" cy="384"/>
              <a:chOff x="2550" y="2541"/>
              <a:chExt cx="1920" cy="384"/>
            </a:xfrm>
          </p:grpSpPr>
          <p:sp>
            <p:nvSpPr>
              <p:cNvPr id="24" name="Line 26"/>
              <p:cNvSpPr>
                <a:spLocks noChangeShapeType="1"/>
              </p:cNvSpPr>
              <p:nvPr/>
            </p:nvSpPr>
            <p:spPr bwMode="auto">
              <a:xfrm>
                <a:off x="2550" y="2925"/>
                <a:ext cx="1920" cy="0"/>
              </a:xfrm>
              <a:prstGeom prst="line">
                <a:avLst/>
              </a:prstGeom>
              <a:noFill/>
              <a:ln w="25400">
                <a:solidFill>
                  <a:schemeClr val="tx1"/>
                </a:solidFill>
                <a:round/>
                <a:headEnd type="none" w="sm" len="sm"/>
                <a:tailEnd type="none" w="sm" len="sm"/>
              </a:ln>
              <a:effectLst/>
            </p:spPr>
            <p:txBody>
              <a:bodyPr wrap="none" anchor="ctr"/>
              <a:lstStyle/>
              <a:p>
                <a:endParaRPr lang="en-US"/>
              </a:p>
            </p:txBody>
          </p:sp>
          <p:sp>
            <p:nvSpPr>
              <p:cNvPr id="25" name="Line 27"/>
              <p:cNvSpPr>
                <a:spLocks noChangeShapeType="1"/>
              </p:cNvSpPr>
              <p:nvPr/>
            </p:nvSpPr>
            <p:spPr bwMode="auto">
              <a:xfrm flipH="1">
                <a:off x="2598" y="2541"/>
                <a:ext cx="912" cy="384"/>
              </a:xfrm>
              <a:prstGeom prst="line">
                <a:avLst/>
              </a:prstGeom>
              <a:noFill/>
              <a:ln w="25400">
                <a:solidFill>
                  <a:schemeClr val="tx1"/>
                </a:solidFill>
                <a:round/>
                <a:headEnd type="none" w="sm" len="sm"/>
                <a:tailEnd type="none" w="sm" len="sm"/>
              </a:ln>
              <a:effectLst/>
            </p:spPr>
            <p:txBody>
              <a:bodyPr wrap="none" anchor="ctr"/>
              <a:lstStyle/>
              <a:p>
                <a:endParaRPr lang="en-US"/>
              </a:p>
            </p:txBody>
          </p:sp>
          <p:sp>
            <p:nvSpPr>
              <p:cNvPr id="26" name="Line 28"/>
              <p:cNvSpPr>
                <a:spLocks noChangeShapeType="1"/>
              </p:cNvSpPr>
              <p:nvPr/>
            </p:nvSpPr>
            <p:spPr bwMode="auto">
              <a:xfrm>
                <a:off x="3510" y="2541"/>
                <a:ext cx="912" cy="384"/>
              </a:xfrm>
              <a:prstGeom prst="line">
                <a:avLst/>
              </a:prstGeom>
              <a:noFill/>
              <a:ln w="25400">
                <a:solidFill>
                  <a:schemeClr val="tx1"/>
                </a:solidFill>
                <a:round/>
                <a:headEnd type="none" w="sm" len="sm"/>
                <a:tailEnd type="none" w="sm" len="sm"/>
              </a:ln>
              <a:effectLst/>
            </p:spPr>
            <p:txBody>
              <a:bodyPr wrap="none" anchor="ctr"/>
              <a:lstStyle/>
              <a:p>
                <a:endParaRPr lang="en-US"/>
              </a:p>
            </p:txBody>
          </p:sp>
        </p:grpSp>
        <p:sp>
          <p:nvSpPr>
            <p:cNvPr id="23" name="Rectangle 29"/>
            <p:cNvSpPr>
              <a:spLocks noChangeArrowheads="1"/>
            </p:cNvSpPr>
            <p:nvPr/>
          </p:nvSpPr>
          <p:spPr bwMode="auto">
            <a:xfrm>
              <a:off x="454" y="2727"/>
              <a:ext cx="1161" cy="288"/>
            </a:xfrm>
            <a:prstGeom prst="rect">
              <a:avLst/>
            </a:prstGeom>
            <a:noFill/>
            <a:ln w="9525">
              <a:noFill/>
              <a:miter lim="800000"/>
              <a:headEnd/>
              <a:tailEnd/>
            </a:ln>
            <a:effectLst/>
          </p:spPr>
          <p:txBody>
            <a:bodyPr wrap="none" lIns="92075" tIns="46038" rIns="92075" bIns="46038">
              <a:spAutoFit/>
            </a:bodyPr>
            <a:lstStyle/>
            <a:p>
              <a:pPr eaLnBrk="0" hangingPunct="0"/>
              <a:r>
                <a:rPr lang="en-US" altLang="ar-SA" sz="2400" b="1">
                  <a:latin typeface="Arial" charset="0"/>
                  <a:cs typeface="Times New Roman" pitchFamily="18" charset="0"/>
                </a:rPr>
                <a:t>Triangular</a:t>
              </a:r>
            </a:p>
          </p:txBody>
        </p:sp>
      </p:grpSp>
      <p:grpSp>
        <p:nvGrpSpPr>
          <p:cNvPr id="27" name="Group 30"/>
          <p:cNvGrpSpPr>
            <a:grpSpLocks/>
          </p:cNvGrpSpPr>
          <p:nvPr/>
        </p:nvGrpSpPr>
        <p:grpSpPr bwMode="auto">
          <a:xfrm>
            <a:off x="717550" y="4675188"/>
            <a:ext cx="6378575" cy="777875"/>
            <a:chOff x="452" y="3041"/>
            <a:chExt cx="4018" cy="490"/>
          </a:xfrm>
        </p:grpSpPr>
        <p:grpSp>
          <p:nvGrpSpPr>
            <p:cNvPr id="28" name="Group 31"/>
            <p:cNvGrpSpPr>
              <a:grpSpLocks/>
            </p:cNvGrpSpPr>
            <p:nvPr/>
          </p:nvGrpSpPr>
          <p:grpSpPr bwMode="auto">
            <a:xfrm>
              <a:off x="2550" y="3041"/>
              <a:ext cx="1920" cy="384"/>
              <a:chOff x="2550" y="3041"/>
              <a:chExt cx="1920" cy="384"/>
            </a:xfrm>
          </p:grpSpPr>
          <p:sp>
            <p:nvSpPr>
              <p:cNvPr id="30" name="Line 32"/>
              <p:cNvSpPr>
                <a:spLocks noChangeShapeType="1"/>
              </p:cNvSpPr>
              <p:nvPr/>
            </p:nvSpPr>
            <p:spPr bwMode="auto">
              <a:xfrm>
                <a:off x="2550" y="3425"/>
                <a:ext cx="1920" cy="0"/>
              </a:xfrm>
              <a:prstGeom prst="line">
                <a:avLst/>
              </a:prstGeom>
              <a:noFill/>
              <a:ln w="25400">
                <a:solidFill>
                  <a:schemeClr val="tx1"/>
                </a:solidFill>
                <a:round/>
                <a:headEnd type="none" w="sm" len="sm"/>
                <a:tailEnd type="none" w="sm" len="sm"/>
              </a:ln>
              <a:effectLst/>
            </p:spPr>
            <p:txBody>
              <a:bodyPr wrap="none" anchor="ctr"/>
              <a:lstStyle/>
              <a:p>
                <a:endParaRPr lang="en-US"/>
              </a:p>
            </p:txBody>
          </p:sp>
          <p:sp>
            <p:nvSpPr>
              <p:cNvPr id="31" name="Line 33"/>
              <p:cNvSpPr>
                <a:spLocks noChangeShapeType="1"/>
              </p:cNvSpPr>
              <p:nvPr/>
            </p:nvSpPr>
            <p:spPr bwMode="auto">
              <a:xfrm flipH="1">
                <a:off x="2598" y="3041"/>
                <a:ext cx="1488" cy="384"/>
              </a:xfrm>
              <a:prstGeom prst="line">
                <a:avLst/>
              </a:prstGeom>
              <a:noFill/>
              <a:ln w="25400">
                <a:solidFill>
                  <a:schemeClr val="tx1"/>
                </a:solidFill>
                <a:round/>
                <a:headEnd type="none" w="sm" len="sm"/>
                <a:tailEnd type="none" w="sm" len="sm"/>
              </a:ln>
              <a:effectLst/>
            </p:spPr>
            <p:txBody>
              <a:bodyPr wrap="none" anchor="ctr"/>
              <a:lstStyle/>
              <a:p>
                <a:endParaRPr lang="en-US"/>
              </a:p>
            </p:txBody>
          </p:sp>
          <p:sp>
            <p:nvSpPr>
              <p:cNvPr id="32" name="Line 34"/>
              <p:cNvSpPr>
                <a:spLocks noChangeShapeType="1"/>
              </p:cNvSpPr>
              <p:nvPr/>
            </p:nvSpPr>
            <p:spPr bwMode="auto">
              <a:xfrm>
                <a:off x="4086" y="3041"/>
                <a:ext cx="336" cy="384"/>
              </a:xfrm>
              <a:prstGeom prst="line">
                <a:avLst/>
              </a:prstGeom>
              <a:noFill/>
              <a:ln w="25400">
                <a:solidFill>
                  <a:schemeClr val="tx1"/>
                </a:solidFill>
                <a:round/>
                <a:headEnd type="none" w="sm" len="sm"/>
                <a:tailEnd type="none" w="sm" len="sm"/>
              </a:ln>
              <a:effectLst/>
            </p:spPr>
            <p:txBody>
              <a:bodyPr wrap="none" anchor="ctr"/>
              <a:lstStyle/>
              <a:p>
                <a:endParaRPr lang="en-US"/>
              </a:p>
            </p:txBody>
          </p:sp>
        </p:grpSp>
        <p:sp>
          <p:nvSpPr>
            <p:cNvPr id="29" name="Rectangle 35"/>
            <p:cNvSpPr>
              <a:spLocks noChangeArrowheads="1"/>
            </p:cNvSpPr>
            <p:nvPr/>
          </p:nvSpPr>
          <p:spPr bwMode="auto">
            <a:xfrm>
              <a:off x="452" y="3243"/>
              <a:ext cx="1994" cy="288"/>
            </a:xfrm>
            <a:prstGeom prst="rect">
              <a:avLst/>
            </a:prstGeom>
            <a:noFill/>
            <a:ln w="9525">
              <a:noFill/>
              <a:miter lim="800000"/>
              <a:headEnd/>
              <a:tailEnd/>
            </a:ln>
            <a:effectLst/>
          </p:spPr>
          <p:txBody>
            <a:bodyPr wrap="none" lIns="92075" tIns="46038" rIns="92075" bIns="46038">
              <a:spAutoFit/>
            </a:bodyPr>
            <a:lstStyle/>
            <a:p>
              <a:pPr eaLnBrk="0" hangingPunct="0"/>
              <a:r>
                <a:rPr lang="en-US" altLang="ar-SA" sz="2400" b="1">
                  <a:latin typeface="Arial" charset="0"/>
                  <a:cs typeface="Times New Roman" pitchFamily="18" charset="0"/>
                </a:rPr>
                <a:t>Triangular increase</a:t>
              </a:r>
            </a:p>
          </p:txBody>
        </p:sp>
      </p:grpSp>
      <p:grpSp>
        <p:nvGrpSpPr>
          <p:cNvPr id="33" name="Group 36"/>
          <p:cNvGrpSpPr>
            <a:grpSpLocks/>
          </p:cNvGrpSpPr>
          <p:nvPr/>
        </p:nvGrpSpPr>
        <p:grpSpPr bwMode="auto">
          <a:xfrm>
            <a:off x="714375" y="5462588"/>
            <a:ext cx="6381750" cy="698500"/>
            <a:chOff x="450" y="3537"/>
            <a:chExt cx="4020" cy="440"/>
          </a:xfrm>
        </p:grpSpPr>
        <p:grpSp>
          <p:nvGrpSpPr>
            <p:cNvPr id="34" name="Group 37"/>
            <p:cNvGrpSpPr>
              <a:grpSpLocks/>
            </p:cNvGrpSpPr>
            <p:nvPr/>
          </p:nvGrpSpPr>
          <p:grpSpPr bwMode="auto">
            <a:xfrm>
              <a:off x="2550" y="3537"/>
              <a:ext cx="1920" cy="336"/>
              <a:chOff x="2550" y="3537"/>
              <a:chExt cx="1920" cy="336"/>
            </a:xfrm>
          </p:grpSpPr>
          <p:sp>
            <p:nvSpPr>
              <p:cNvPr id="36" name="Line 38"/>
              <p:cNvSpPr>
                <a:spLocks noChangeShapeType="1"/>
              </p:cNvSpPr>
              <p:nvPr/>
            </p:nvSpPr>
            <p:spPr bwMode="auto">
              <a:xfrm>
                <a:off x="2550" y="3873"/>
                <a:ext cx="1920" cy="0"/>
              </a:xfrm>
              <a:prstGeom prst="line">
                <a:avLst/>
              </a:prstGeom>
              <a:noFill/>
              <a:ln w="25400">
                <a:solidFill>
                  <a:schemeClr val="tx1"/>
                </a:solidFill>
                <a:round/>
                <a:headEnd type="none" w="sm" len="sm"/>
                <a:tailEnd type="none" w="sm" len="sm"/>
              </a:ln>
              <a:effectLst/>
            </p:spPr>
            <p:txBody>
              <a:bodyPr wrap="none" anchor="ctr"/>
              <a:lstStyle/>
              <a:p>
                <a:endParaRPr lang="en-US"/>
              </a:p>
            </p:txBody>
          </p:sp>
          <p:sp>
            <p:nvSpPr>
              <p:cNvPr id="37" name="Line 39"/>
              <p:cNvSpPr>
                <a:spLocks noChangeShapeType="1"/>
              </p:cNvSpPr>
              <p:nvPr/>
            </p:nvSpPr>
            <p:spPr bwMode="auto">
              <a:xfrm flipH="1">
                <a:off x="2598" y="3537"/>
                <a:ext cx="288" cy="336"/>
              </a:xfrm>
              <a:prstGeom prst="line">
                <a:avLst/>
              </a:prstGeom>
              <a:noFill/>
              <a:ln w="25400">
                <a:solidFill>
                  <a:schemeClr val="tx1"/>
                </a:solidFill>
                <a:round/>
                <a:headEnd type="none" w="sm" len="sm"/>
                <a:tailEnd type="none" w="sm" len="sm"/>
              </a:ln>
              <a:effectLst/>
            </p:spPr>
            <p:txBody>
              <a:bodyPr wrap="none" anchor="ctr"/>
              <a:lstStyle/>
              <a:p>
                <a:endParaRPr lang="en-US"/>
              </a:p>
            </p:txBody>
          </p:sp>
          <p:sp>
            <p:nvSpPr>
              <p:cNvPr id="38" name="Line 40"/>
              <p:cNvSpPr>
                <a:spLocks noChangeShapeType="1"/>
              </p:cNvSpPr>
              <p:nvPr/>
            </p:nvSpPr>
            <p:spPr bwMode="auto">
              <a:xfrm>
                <a:off x="2886" y="3537"/>
                <a:ext cx="1536" cy="336"/>
              </a:xfrm>
              <a:prstGeom prst="line">
                <a:avLst/>
              </a:prstGeom>
              <a:noFill/>
              <a:ln w="25400">
                <a:solidFill>
                  <a:schemeClr val="tx1"/>
                </a:solidFill>
                <a:round/>
                <a:headEnd type="none" w="sm" len="sm"/>
                <a:tailEnd type="none" w="sm" len="sm"/>
              </a:ln>
              <a:effectLst/>
            </p:spPr>
            <p:txBody>
              <a:bodyPr wrap="none" anchor="ctr"/>
              <a:lstStyle/>
              <a:p>
                <a:endParaRPr lang="en-US"/>
              </a:p>
            </p:txBody>
          </p:sp>
        </p:grpSp>
        <p:sp>
          <p:nvSpPr>
            <p:cNvPr id="35" name="Rectangle 41"/>
            <p:cNvSpPr>
              <a:spLocks noChangeArrowheads="1"/>
            </p:cNvSpPr>
            <p:nvPr/>
          </p:nvSpPr>
          <p:spPr bwMode="auto">
            <a:xfrm>
              <a:off x="450" y="3689"/>
              <a:ext cx="2048" cy="288"/>
            </a:xfrm>
            <a:prstGeom prst="rect">
              <a:avLst/>
            </a:prstGeom>
            <a:noFill/>
            <a:ln w="9525">
              <a:noFill/>
              <a:miter lim="800000"/>
              <a:headEnd/>
              <a:tailEnd/>
            </a:ln>
            <a:effectLst/>
          </p:spPr>
          <p:txBody>
            <a:bodyPr wrap="none" lIns="92075" tIns="46038" rIns="92075" bIns="46038">
              <a:spAutoFit/>
            </a:bodyPr>
            <a:lstStyle/>
            <a:p>
              <a:pPr eaLnBrk="0" hangingPunct="0"/>
              <a:r>
                <a:rPr lang="en-US" altLang="ar-SA" sz="2400" b="1">
                  <a:latin typeface="Arial" charset="0"/>
                  <a:cs typeface="Times New Roman" pitchFamily="18" charset="0"/>
                </a:rPr>
                <a:t>Triangular decrease</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wipe(left)">
                                      <p:cBhvr>
                                        <p:cTn id="22" dur="5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left)">
                                      <p:cBhvr>
                                        <p:cTn id="27" dur="500"/>
                                        <p:tgtEl>
                                          <p:spTgt spid="21"/>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wipe(left)">
                                      <p:cBhvr>
                                        <p:cTn id="32" dur="500"/>
                                        <p:tgtEl>
                                          <p:spTgt spid="27"/>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wipe(left)">
                                      <p:cBhvr>
                                        <p:cTn id="3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ChangeArrowheads="1"/>
          </p:cNvSpPr>
          <p:nvPr/>
        </p:nvSpPr>
        <p:spPr bwMode="auto">
          <a:xfrm>
            <a:off x="0" y="685800"/>
            <a:ext cx="8991600" cy="4876800"/>
          </a:xfrm>
          <a:prstGeom prst="rect">
            <a:avLst/>
          </a:prstGeom>
          <a:noFill/>
          <a:ln w="9525">
            <a:noFill/>
            <a:miter lim="800000"/>
            <a:headEnd/>
            <a:tailEnd/>
          </a:ln>
        </p:spPr>
        <p:txBody>
          <a:bodyPr/>
          <a:lstStyle/>
          <a:p>
            <a:pPr algn="r" rtl="1" eaLnBrk="0" hangingPunct="0"/>
            <a:r>
              <a:rPr lang="en-US" altLang="en-US" sz="2400" dirty="0" smtClean="0">
                <a:solidFill>
                  <a:schemeClr val="accent2">
                    <a:lumMod val="50000"/>
                  </a:schemeClr>
                </a:solidFill>
                <a:latin typeface="Times New Roman" pitchFamily="18" charset="0"/>
                <a:cs typeface="B Traffic" pitchFamily="2" charset="-78"/>
              </a:rPr>
              <a:t>4. </a:t>
            </a:r>
            <a:r>
              <a:rPr lang="ar-SA" altLang="en-US" sz="2400" dirty="0" smtClean="0">
                <a:solidFill>
                  <a:schemeClr val="accent2">
                    <a:lumMod val="50000"/>
                  </a:schemeClr>
                </a:solidFill>
                <a:latin typeface="Times New Roman" pitchFamily="18" charset="0"/>
                <a:cs typeface="B Traffic" pitchFamily="2" charset="-78"/>
              </a:rPr>
              <a:t>تسطيح منابع</a:t>
            </a:r>
            <a:r>
              <a:rPr lang="en-US" altLang="en-US" sz="2400" dirty="0" smtClean="0">
                <a:solidFill>
                  <a:schemeClr val="accent2">
                    <a:lumMod val="50000"/>
                  </a:schemeClr>
                </a:solidFill>
                <a:latin typeface="Times New Roman" pitchFamily="18" charset="0"/>
                <a:cs typeface="B Traffic" pitchFamily="2" charset="-78"/>
              </a:rPr>
              <a:t> : </a:t>
            </a:r>
            <a:r>
              <a:rPr lang="en-US" altLang="en-US" sz="2400" dirty="0">
                <a:solidFill>
                  <a:schemeClr val="accent2">
                    <a:lumMod val="50000"/>
                  </a:schemeClr>
                </a:solidFill>
                <a:latin typeface="Calisto MT" pitchFamily="26" charset="0"/>
                <a:cs typeface="B Traffic" pitchFamily="2" charset="-78"/>
              </a:rPr>
              <a:t>Resource Leveling</a:t>
            </a:r>
          </a:p>
          <a:p>
            <a:pPr lvl="2" algn="r" rtl="1" eaLnBrk="0" hangingPunct="0"/>
            <a:r>
              <a:rPr lang="ar-SA" altLang="en-US" sz="2000" dirty="0">
                <a:latin typeface="Times New Roman" pitchFamily="18" charset="0"/>
                <a:cs typeface="B Traffic" pitchFamily="2" charset="-78"/>
              </a:rPr>
              <a:t>تسطيح و</a:t>
            </a:r>
            <a:r>
              <a:rPr lang="en-US" altLang="en-US" sz="2000" dirty="0">
                <a:latin typeface="Times New Roman" pitchFamily="18" charset="0"/>
                <a:cs typeface="B Traffic" pitchFamily="2" charset="-78"/>
              </a:rPr>
              <a:t> </a:t>
            </a:r>
            <a:r>
              <a:rPr lang="ar-SA" altLang="en-US" sz="2000" dirty="0">
                <a:latin typeface="Times New Roman" pitchFamily="18" charset="0"/>
                <a:cs typeface="B Traffic" pitchFamily="2" charset="-78"/>
              </a:rPr>
              <a:t>هموارسازي بخشي از</a:t>
            </a:r>
            <a:r>
              <a:rPr lang="en-US" altLang="en-US" sz="2000" dirty="0">
                <a:latin typeface="Times New Roman" pitchFamily="18" charset="0"/>
                <a:cs typeface="B Traffic" pitchFamily="2" charset="-78"/>
              </a:rPr>
              <a:t> </a:t>
            </a:r>
            <a:r>
              <a:rPr lang="ar-SA" altLang="en-US" sz="2000" dirty="0">
                <a:latin typeface="Times New Roman" pitchFamily="18" charset="0"/>
                <a:cs typeface="B Traffic" pitchFamily="2" charset="-78"/>
              </a:rPr>
              <a:t>كار</a:t>
            </a:r>
            <a:r>
              <a:rPr lang="en-US" altLang="en-US" sz="2000" dirty="0">
                <a:latin typeface="Times New Roman" pitchFamily="18" charset="0"/>
                <a:cs typeface="B Traffic" pitchFamily="2" charset="-78"/>
              </a:rPr>
              <a:t> </a:t>
            </a:r>
            <a:r>
              <a:rPr lang="ar-SA" altLang="en-US" sz="2000" dirty="0">
                <a:latin typeface="Times New Roman" pitchFamily="18" charset="0"/>
                <a:cs typeface="B Traffic" pitchFamily="2" charset="-78"/>
              </a:rPr>
              <a:t>زمانبندي</a:t>
            </a:r>
            <a:r>
              <a:rPr lang="en-US" altLang="en-US" sz="2000" dirty="0">
                <a:latin typeface="Times New Roman" pitchFamily="18" charset="0"/>
                <a:cs typeface="B Traffic" pitchFamily="2" charset="-78"/>
              </a:rPr>
              <a:t> </a:t>
            </a:r>
            <a:r>
              <a:rPr lang="ar-SA" altLang="en-US" sz="2000" dirty="0">
                <a:latin typeface="Times New Roman" pitchFamily="18" charset="0"/>
                <a:cs typeface="B Traffic" pitchFamily="2" charset="-78"/>
              </a:rPr>
              <a:t>است</a:t>
            </a:r>
            <a:r>
              <a:rPr lang="en-US" altLang="en-US" sz="2000" dirty="0">
                <a:latin typeface="Times New Roman" pitchFamily="18" charset="0"/>
                <a:cs typeface="B Traffic" pitchFamily="2" charset="-78"/>
              </a:rPr>
              <a:t> .</a:t>
            </a:r>
          </a:p>
          <a:p>
            <a:pPr lvl="2" algn="r" rtl="1" eaLnBrk="0" hangingPunct="0"/>
            <a:r>
              <a:rPr lang="ar-SA" altLang="en-US" sz="2000" dirty="0">
                <a:latin typeface="Times New Roman" pitchFamily="18" charset="0"/>
                <a:cs typeface="B Traffic" pitchFamily="2" charset="-78"/>
              </a:rPr>
              <a:t>سه</a:t>
            </a:r>
            <a:r>
              <a:rPr lang="en-US" altLang="en-US" sz="2000" dirty="0">
                <a:latin typeface="Times New Roman" pitchFamily="18" charset="0"/>
                <a:cs typeface="B Traffic" pitchFamily="2" charset="-78"/>
              </a:rPr>
              <a:t> </a:t>
            </a:r>
            <a:r>
              <a:rPr lang="ar-SA" altLang="en-US" sz="2000" dirty="0">
                <a:latin typeface="Times New Roman" pitchFamily="18" charset="0"/>
                <a:cs typeface="B Traffic" pitchFamily="2" charset="-78"/>
              </a:rPr>
              <a:t>راه براي</a:t>
            </a:r>
            <a:r>
              <a:rPr lang="en-US" altLang="en-US" sz="2000" dirty="0">
                <a:latin typeface="Times New Roman" pitchFamily="18" charset="0"/>
                <a:cs typeface="B Traffic" pitchFamily="2" charset="-78"/>
              </a:rPr>
              <a:t> </a:t>
            </a:r>
            <a:r>
              <a:rPr lang="ar-SA" altLang="en-US" sz="2000" dirty="0">
                <a:latin typeface="Times New Roman" pitchFamily="18" charset="0"/>
                <a:cs typeface="B Traffic" pitchFamily="2" charset="-78"/>
              </a:rPr>
              <a:t>تسطيح منابع وجود</a:t>
            </a:r>
            <a:r>
              <a:rPr lang="en-US" altLang="en-US" sz="2000" dirty="0">
                <a:latin typeface="Times New Roman" pitchFamily="18" charset="0"/>
                <a:cs typeface="B Traffic" pitchFamily="2" charset="-78"/>
              </a:rPr>
              <a:t> </a:t>
            </a:r>
            <a:r>
              <a:rPr lang="ar-SA" altLang="en-US" sz="2000" dirty="0">
                <a:latin typeface="Times New Roman" pitchFamily="18" charset="0"/>
                <a:cs typeface="B Traffic" pitchFamily="2" charset="-78"/>
              </a:rPr>
              <a:t>دارد كه عبارتند از</a:t>
            </a:r>
            <a:r>
              <a:rPr lang="en-US" altLang="en-US" sz="2000" dirty="0">
                <a:latin typeface="Times New Roman" pitchFamily="18" charset="0"/>
                <a:cs typeface="B Traffic" pitchFamily="2" charset="-78"/>
              </a:rPr>
              <a:t> :</a:t>
            </a:r>
          </a:p>
          <a:p>
            <a:pPr lvl="3" algn="r" rtl="1" eaLnBrk="0" hangingPunct="0"/>
            <a:r>
              <a:rPr lang="ar-SA" altLang="en-US" sz="1600" dirty="0">
                <a:latin typeface="Times New Roman" pitchFamily="18" charset="0"/>
                <a:cs typeface="B Traffic" pitchFamily="2" charset="-78"/>
              </a:rPr>
              <a:t>فعاليتهاي تاخير</a:t>
            </a:r>
            <a:r>
              <a:rPr lang="en-US" altLang="en-US" sz="1600" dirty="0">
                <a:latin typeface="Times New Roman" pitchFamily="18" charset="0"/>
                <a:cs typeface="B Traffic" pitchFamily="2" charset="-78"/>
              </a:rPr>
              <a:t> </a:t>
            </a:r>
            <a:r>
              <a:rPr lang="ar-SA" altLang="en-US" sz="1600" dirty="0">
                <a:latin typeface="Times New Roman" pitchFamily="18" charset="0"/>
                <a:cs typeface="B Traffic" pitchFamily="2" charset="-78"/>
              </a:rPr>
              <a:t>دار</a:t>
            </a:r>
            <a:r>
              <a:rPr lang="en-US" altLang="en-US" sz="1600" dirty="0">
                <a:latin typeface="Times New Roman" pitchFamily="18" charset="0"/>
                <a:cs typeface="B Traffic" pitchFamily="2" charset="-78"/>
              </a:rPr>
              <a:t> </a:t>
            </a:r>
            <a:r>
              <a:rPr lang="ar-SA" altLang="en-US" sz="1600" dirty="0">
                <a:latin typeface="Times New Roman" pitchFamily="18" charset="0"/>
                <a:cs typeface="B Traffic" pitchFamily="2" charset="-78"/>
              </a:rPr>
              <a:t>از زمانهاي شناوري استفاده نمايند</a:t>
            </a:r>
            <a:r>
              <a:rPr lang="en-US" altLang="en-US" sz="1600" dirty="0">
                <a:latin typeface="Times New Roman" pitchFamily="18" charset="0"/>
                <a:cs typeface="B Traffic" pitchFamily="2" charset="-78"/>
              </a:rPr>
              <a:t> .</a:t>
            </a:r>
          </a:p>
          <a:p>
            <a:pPr lvl="3" algn="r" rtl="1" eaLnBrk="0" hangingPunct="0"/>
            <a:r>
              <a:rPr lang="ar-SA" altLang="en-US" sz="1600" dirty="0">
                <a:latin typeface="Times New Roman" pitchFamily="18" charset="0"/>
                <a:cs typeface="B Traffic" pitchFamily="2" charset="-78"/>
              </a:rPr>
              <a:t>تكميل</a:t>
            </a:r>
            <a:r>
              <a:rPr lang="en-US" altLang="en-US" sz="1600" dirty="0">
                <a:latin typeface="Times New Roman" pitchFamily="18" charset="0"/>
                <a:cs typeface="B Traffic" pitchFamily="2" charset="-78"/>
              </a:rPr>
              <a:t> </a:t>
            </a:r>
            <a:r>
              <a:rPr lang="ar-SA" altLang="en-US" sz="1600" dirty="0">
                <a:latin typeface="Times New Roman" pitchFamily="18" charset="0"/>
                <a:cs typeface="B Traffic" pitchFamily="2" charset="-78"/>
              </a:rPr>
              <a:t>پروژه را</a:t>
            </a:r>
            <a:r>
              <a:rPr lang="en-US" altLang="en-US" sz="1600" dirty="0">
                <a:latin typeface="Times New Roman" pitchFamily="18" charset="0"/>
                <a:cs typeface="B Traffic" pitchFamily="2" charset="-78"/>
              </a:rPr>
              <a:t> </a:t>
            </a:r>
            <a:r>
              <a:rPr lang="ar-SA" altLang="en-US" sz="1600" dirty="0">
                <a:latin typeface="Times New Roman" pitchFamily="18" charset="0"/>
                <a:cs typeface="B Traffic" pitchFamily="2" charset="-78"/>
              </a:rPr>
              <a:t>به عقب</a:t>
            </a:r>
            <a:r>
              <a:rPr lang="en-US" altLang="en-US" sz="1600" dirty="0">
                <a:latin typeface="Times New Roman" pitchFamily="18" charset="0"/>
                <a:cs typeface="B Traffic" pitchFamily="2" charset="-78"/>
              </a:rPr>
              <a:t> </a:t>
            </a:r>
            <a:r>
              <a:rPr lang="ar-SA" altLang="en-US" sz="1600" dirty="0">
                <a:latin typeface="Times New Roman" pitchFamily="18" charset="0"/>
                <a:cs typeface="B Traffic" pitchFamily="2" charset="-78"/>
              </a:rPr>
              <a:t>بياندازيد</a:t>
            </a:r>
            <a:r>
              <a:rPr lang="en-US" altLang="en-US" sz="1600" dirty="0">
                <a:latin typeface="Times New Roman" pitchFamily="18" charset="0"/>
                <a:cs typeface="B Traffic" pitchFamily="2" charset="-78"/>
              </a:rPr>
              <a:t> .</a:t>
            </a:r>
          </a:p>
          <a:p>
            <a:pPr lvl="3" algn="r" rtl="1" eaLnBrk="0" hangingPunct="0"/>
            <a:r>
              <a:rPr lang="ar-SA" altLang="en-US" sz="1600" dirty="0">
                <a:latin typeface="Times New Roman" pitchFamily="18" charset="0"/>
                <a:cs typeface="B Traffic" pitchFamily="2" charset="-78"/>
              </a:rPr>
              <a:t>منابع جديدي</a:t>
            </a:r>
            <a:r>
              <a:rPr lang="en-US" altLang="en-US" sz="1600" dirty="0">
                <a:latin typeface="Times New Roman" pitchFamily="18" charset="0"/>
                <a:cs typeface="B Traffic" pitchFamily="2" charset="-78"/>
              </a:rPr>
              <a:t> </a:t>
            </a:r>
            <a:r>
              <a:rPr lang="ar-SA" altLang="en-US" sz="1600" dirty="0">
                <a:latin typeface="Times New Roman" pitchFamily="18" charset="0"/>
                <a:cs typeface="B Traffic" pitchFamily="2" charset="-78"/>
              </a:rPr>
              <a:t>را</a:t>
            </a:r>
            <a:r>
              <a:rPr lang="en-US" altLang="en-US" sz="1600" dirty="0">
                <a:latin typeface="Times New Roman" pitchFamily="18" charset="0"/>
                <a:cs typeface="B Traffic" pitchFamily="2" charset="-78"/>
              </a:rPr>
              <a:t> </a:t>
            </a:r>
            <a:r>
              <a:rPr lang="ar-SA" altLang="en-US" sz="1600" dirty="0">
                <a:latin typeface="Times New Roman" pitchFamily="18" charset="0"/>
                <a:cs typeface="B Traffic" pitchFamily="2" charset="-78"/>
              </a:rPr>
              <a:t>اضافه</a:t>
            </a:r>
            <a:r>
              <a:rPr lang="en-US" altLang="en-US" sz="1600" dirty="0">
                <a:latin typeface="Times New Roman" pitchFamily="18" charset="0"/>
                <a:cs typeface="B Traffic" pitchFamily="2" charset="-78"/>
              </a:rPr>
              <a:t> </a:t>
            </a:r>
            <a:r>
              <a:rPr lang="ar-SA" altLang="en-US" sz="1600" dirty="0">
                <a:latin typeface="Times New Roman" pitchFamily="18" charset="0"/>
                <a:cs typeface="B Traffic" pitchFamily="2" charset="-78"/>
              </a:rPr>
              <a:t>نمائيد</a:t>
            </a:r>
            <a:r>
              <a:rPr lang="en-US" altLang="en-US" sz="1600" dirty="0">
                <a:latin typeface="Times New Roman" pitchFamily="18" charset="0"/>
                <a:cs typeface="B Traffic" pitchFamily="2" charset="-78"/>
              </a:rPr>
              <a:t> .</a:t>
            </a:r>
          </a:p>
          <a:p>
            <a:pPr lvl="2" algn="r" rtl="1" eaLnBrk="0" hangingPunct="0"/>
            <a:r>
              <a:rPr lang="ar-SA" altLang="en-US" sz="2000" dirty="0">
                <a:latin typeface="Times New Roman" pitchFamily="18" charset="0"/>
                <a:cs typeface="B Traffic" pitchFamily="2" charset="-78"/>
              </a:rPr>
              <a:t>منجر</a:t>
            </a:r>
            <a:r>
              <a:rPr lang="en-US" altLang="en-US" sz="2000" dirty="0">
                <a:latin typeface="Times New Roman" pitchFamily="18" charset="0"/>
                <a:cs typeface="B Traffic" pitchFamily="2" charset="-78"/>
              </a:rPr>
              <a:t> </a:t>
            </a:r>
            <a:r>
              <a:rPr lang="ar-SA" altLang="en-US" sz="2000" dirty="0">
                <a:latin typeface="Times New Roman" pitchFamily="18" charset="0"/>
                <a:cs typeface="B Traffic" pitchFamily="2" charset="-78"/>
              </a:rPr>
              <a:t>به</a:t>
            </a:r>
            <a:r>
              <a:rPr lang="en-US" altLang="en-US" sz="2000" dirty="0">
                <a:latin typeface="Times New Roman" pitchFamily="18" charset="0"/>
                <a:cs typeface="B Traffic" pitchFamily="2" charset="-78"/>
              </a:rPr>
              <a:t> </a:t>
            </a:r>
            <a:r>
              <a:rPr lang="ar-SA" altLang="en-US" sz="2000" dirty="0">
                <a:latin typeface="Times New Roman" pitchFamily="18" charset="0"/>
                <a:cs typeface="B Traffic" pitchFamily="2" charset="-78"/>
              </a:rPr>
              <a:t>زمانبندي با</a:t>
            </a:r>
            <a:r>
              <a:rPr lang="en-US" altLang="en-US" sz="2000" dirty="0">
                <a:latin typeface="Times New Roman" pitchFamily="18" charset="0"/>
                <a:cs typeface="B Traffic" pitchFamily="2" charset="-78"/>
              </a:rPr>
              <a:t> </a:t>
            </a:r>
            <a:r>
              <a:rPr lang="ar-SA" altLang="en-US" sz="2000" dirty="0">
                <a:latin typeface="Times New Roman" pitchFamily="18" charset="0"/>
                <a:cs typeface="B Traffic" pitchFamily="2" charset="-78"/>
              </a:rPr>
              <a:t>منابع محدود مي</a:t>
            </a:r>
            <a:r>
              <a:rPr lang="en-US" altLang="en-US" sz="2000" dirty="0">
                <a:latin typeface="Times New Roman" pitchFamily="18" charset="0"/>
                <a:cs typeface="B Traffic" pitchFamily="2" charset="-78"/>
              </a:rPr>
              <a:t> </a:t>
            </a:r>
            <a:r>
              <a:rPr lang="ar-SA" altLang="en-US" sz="2000" dirty="0">
                <a:latin typeface="Times New Roman" pitchFamily="18" charset="0"/>
                <a:cs typeface="B Traffic" pitchFamily="2" charset="-78"/>
              </a:rPr>
              <a:t>شود</a:t>
            </a:r>
            <a:r>
              <a:rPr lang="en-US" altLang="en-US" sz="2000" dirty="0">
                <a:latin typeface="Times New Roman" pitchFamily="18" charset="0"/>
                <a:cs typeface="B Traffic" pitchFamily="2" charset="-78"/>
              </a:rPr>
              <a:t> .</a:t>
            </a:r>
          </a:p>
          <a:p>
            <a:pPr lvl="2" algn="r" rtl="1" eaLnBrk="0" hangingPunct="0"/>
            <a:r>
              <a:rPr lang="ar-SA" altLang="en-US" sz="2000" dirty="0">
                <a:latin typeface="Times New Roman" pitchFamily="18" charset="0"/>
                <a:cs typeface="B Traffic" pitchFamily="2" charset="-78"/>
              </a:rPr>
              <a:t>وضعيت</a:t>
            </a:r>
            <a:r>
              <a:rPr lang="en-US" altLang="en-US" sz="2000" dirty="0">
                <a:latin typeface="Times New Roman" pitchFamily="18" charset="0"/>
                <a:cs typeface="B Traffic" pitchFamily="2" charset="-78"/>
              </a:rPr>
              <a:t> </a:t>
            </a:r>
            <a:r>
              <a:rPr lang="ar-SA" altLang="en-US" sz="2000" dirty="0">
                <a:latin typeface="Times New Roman" pitchFamily="18" charset="0"/>
                <a:cs typeface="B Traffic" pitchFamily="2" charset="-78"/>
              </a:rPr>
              <a:t>و توزيع مصرف منابع در مقياس زماني</a:t>
            </a:r>
            <a:r>
              <a:rPr lang="en-US" altLang="en-US" sz="2000" dirty="0">
                <a:latin typeface="Times New Roman" pitchFamily="18" charset="0"/>
                <a:cs typeface="B Traffic" pitchFamily="2" charset="-78"/>
              </a:rPr>
              <a:t> </a:t>
            </a:r>
            <a:r>
              <a:rPr lang="ar-SA" altLang="en-US" sz="2000" dirty="0">
                <a:latin typeface="Times New Roman" pitchFamily="18" charset="0"/>
                <a:cs typeface="B Traffic" pitchFamily="2" charset="-78"/>
              </a:rPr>
              <a:t>پروژه</a:t>
            </a:r>
            <a:r>
              <a:rPr lang="en-US" altLang="en-US" sz="2000" dirty="0">
                <a:latin typeface="Times New Roman" pitchFamily="18" charset="0"/>
                <a:cs typeface="B Traffic" pitchFamily="2" charset="-78"/>
              </a:rPr>
              <a:t> </a:t>
            </a:r>
            <a:r>
              <a:rPr lang="ar-SA" altLang="en-US" sz="2000" dirty="0">
                <a:latin typeface="Times New Roman" pitchFamily="18" charset="0"/>
                <a:cs typeface="B Traffic" pitchFamily="2" charset="-78"/>
              </a:rPr>
              <a:t>مشخص مي گردد</a:t>
            </a:r>
            <a:r>
              <a:rPr lang="en-US" altLang="en-US" sz="2000" dirty="0">
                <a:latin typeface="Times New Roman" pitchFamily="18" charset="0"/>
                <a:cs typeface="B Traffic" pitchFamily="2" charset="-78"/>
              </a:rPr>
              <a:t> </a:t>
            </a:r>
            <a:r>
              <a:rPr lang="en-US" altLang="en-US" sz="2000" dirty="0" smtClean="0">
                <a:latin typeface="Times New Roman" pitchFamily="18" charset="0"/>
                <a:cs typeface="B Traffic" pitchFamily="2" charset="-78"/>
              </a:rPr>
              <a:t>.</a:t>
            </a:r>
          </a:p>
          <a:p>
            <a:pPr lvl="2" algn="r" rtl="1" eaLnBrk="0" hangingPunct="0"/>
            <a:endParaRPr lang="en-US" altLang="en-US" sz="2000" dirty="0">
              <a:latin typeface="Times New Roman" pitchFamily="18" charset="0"/>
              <a:cs typeface="B Traffic" pitchFamily="2" charset="-78"/>
            </a:endParaRPr>
          </a:p>
          <a:p>
            <a:pPr algn="r" rtl="1" eaLnBrk="0" hangingPunct="0"/>
            <a:r>
              <a:rPr lang="en-US" altLang="en-US" sz="2400" dirty="0">
                <a:solidFill>
                  <a:schemeClr val="accent2">
                    <a:lumMod val="50000"/>
                  </a:schemeClr>
                </a:solidFill>
                <a:latin typeface="Times New Roman" pitchFamily="18" charset="0"/>
                <a:cs typeface="B Traffic" pitchFamily="2" charset="-78"/>
              </a:rPr>
              <a:t>5. </a:t>
            </a:r>
            <a:r>
              <a:rPr lang="ar-SA" altLang="en-US" sz="2400" dirty="0">
                <a:solidFill>
                  <a:schemeClr val="accent2">
                    <a:lumMod val="50000"/>
                  </a:schemeClr>
                </a:solidFill>
                <a:latin typeface="Times New Roman" pitchFamily="18" charset="0"/>
                <a:cs typeface="B Traffic" pitchFamily="2" charset="-78"/>
              </a:rPr>
              <a:t>تحليل توزيع مصرف منابع در طول</a:t>
            </a:r>
            <a:r>
              <a:rPr lang="en-US" altLang="en-US" sz="2400" dirty="0">
                <a:solidFill>
                  <a:schemeClr val="accent2">
                    <a:lumMod val="50000"/>
                  </a:schemeClr>
                </a:solidFill>
                <a:latin typeface="Times New Roman" pitchFamily="18" charset="0"/>
                <a:cs typeface="B Traffic" pitchFamily="2" charset="-78"/>
              </a:rPr>
              <a:t> </a:t>
            </a:r>
            <a:r>
              <a:rPr lang="ar-SA" altLang="en-US" sz="2400" dirty="0">
                <a:solidFill>
                  <a:schemeClr val="accent2">
                    <a:lumMod val="50000"/>
                  </a:schemeClr>
                </a:solidFill>
                <a:latin typeface="Times New Roman" pitchFamily="18" charset="0"/>
                <a:cs typeface="B Traffic" pitchFamily="2" charset="-78"/>
              </a:rPr>
              <a:t>اجراي پروژه</a:t>
            </a:r>
            <a:endParaRPr lang="en-US" altLang="en-US" sz="2400" dirty="0">
              <a:solidFill>
                <a:schemeClr val="accent2">
                  <a:lumMod val="50000"/>
                </a:schemeClr>
              </a:solidFill>
              <a:latin typeface="Times New Roman" pitchFamily="18" charset="0"/>
              <a:cs typeface="B Traffic" pitchFamily="2" charset="-78"/>
            </a:endParaRPr>
          </a:p>
          <a:p>
            <a:pPr lvl="2" algn="r" rtl="1" eaLnBrk="0" hangingPunct="0"/>
            <a:r>
              <a:rPr lang="ar-SA" altLang="en-US" sz="2000" dirty="0">
                <a:latin typeface="Times New Roman" pitchFamily="18" charset="0"/>
                <a:cs typeface="B Traffic" pitchFamily="2" charset="-78"/>
              </a:rPr>
              <a:t>استفاده از</a:t>
            </a:r>
            <a:r>
              <a:rPr lang="en-US" altLang="en-US" sz="2000" dirty="0">
                <a:latin typeface="Times New Roman" pitchFamily="18" charset="0"/>
                <a:cs typeface="B Traffic" pitchFamily="2" charset="-78"/>
              </a:rPr>
              <a:t> </a:t>
            </a:r>
            <a:r>
              <a:rPr lang="ar-SA" altLang="en-US" sz="2000" dirty="0">
                <a:latin typeface="Times New Roman" pitchFamily="18" charset="0"/>
                <a:cs typeface="B Traffic" pitchFamily="2" charset="-78"/>
              </a:rPr>
              <a:t>جدول توزيع مصرف</a:t>
            </a:r>
            <a:r>
              <a:rPr lang="en-US" altLang="en-US" sz="2000" dirty="0">
                <a:latin typeface="Times New Roman" pitchFamily="18" charset="0"/>
                <a:cs typeface="B Traffic" pitchFamily="2" charset="-78"/>
              </a:rPr>
              <a:t> </a:t>
            </a:r>
            <a:r>
              <a:rPr lang="ar-SA" altLang="en-US" sz="2000" dirty="0">
                <a:latin typeface="Times New Roman" pitchFamily="18" charset="0"/>
                <a:cs typeface="B Traffic" pitchFamily="2" charset="-78"/>
              </a:rPr>
              <a:t>جهت</a:t>
            </a:r>
            <a:r>
              <a:rPr lang="en-US" altLang="en-US" sz="2000" dirty="0">
                <a:latin typeface="Times New Roman" pitchFamily="18" charset="0"/>
                <a:cs typeface="B Traffic" pitchFamily="2" charset="-78"/>
              </a:rPr>
              <a:t> </a:t>
            </a:r>
            <a:r>
              <a:rPr lang="ar-SA" altLang="en-US" sz="2000" dirty="0">
                <a:latin typeface="Times New Roman" pitchFamily="18" charset="0"/>
                <a:cs typeface="B Traffic" pitchFamily="2" charset="-78"/>
              </a:rPr>
              <a:t>تعيين ميزان مصرف هر</a:t>
            </a:r>
            <a:r>
              <a:rPr lang="en-US" altLang="en-US" sz="2000" dirty="0">
                <a:latin typeface="Times New Roman" pitchFamily="18" charset="0"/>
                <a:cs typeface="B Traffic" pitchFamily="2" charset="-78"/>
              </a:rPr>
              <a:t> </a:t>
            </a:r>
            <a:r>
              <a:rPr lang="ar-SA" altLang="en-US" sz="2000" dirty="0">
                <a:latin typeface="Times New Roman" pitchFamily="18" charset="0"/>
                <a:cs typeface="B Traffic" pitchFamily="2" charset="-78"/>
              </a:rPr>
              <a:t>يك از</a:t>
            </a:r>
            <a:r>
              <a:rPr lang="en-US" altLang="en-US" sz="2000" dirty="0">
                <a:latin typeface="Times New Roman" pitchFamily="18" charset="0"/>
                <a:cs typeface="B Traffic" pitchFamily="2" charset="-78"/>
              </a:rPr>
              <a:t> </a:t>
            </a:r>
            <a:r>
              <a:rPr lang="ar-SA" altLang="en-US" sz="2000" dirty="0">
                <a:latin typeface="Times New Roman" pitchFamily="18" charset="0"/>
                <a:cs typeface="B Traffic" pitchFamily="2" charset="-78"/>
              </a:rPr>
              <a:t>منابع بر اساس مقياس زماني</a:t>
            </a:r>
            <a:r>
              <a:rPr lang="en-US" altLang="en-US" sz="2000" dirty="0">
                <a:latin typeface="Times New Roman" pitchFamily="18" charset="0"/>
                <a:cs typeface="B Traffic" pitchFamily="2" charset="-78"/>
              </a:rPr>
              <a:t> </a:t>
            </a:r>
            <a:r>
              <a:rPr lang="ar-SA" altLang="en-US" sz="2000" dirty="0">
                <a:latin typeface="Times New Roman" pitchFamily="18" charset="0"/>
                <a:cs typeface="B Traffic" pitchFamily="2" charset="-78"/>
              </a:rPr>
              <a:t>پروژه</a:t>
            </a:r>
            <a:endParaRPr lang="en-US" altLang="en-US" sz="2000" dirty="0">
              <a:latin typeface="Times New Roman" pitchFamily="18" charset="0"/>
              <a:cs typeface="B Traffic" pitchFamily="2" charset="-78"/>
            </a:endParaRPr>
          </a:p>
          <a:p>
            <a:pPr lvl="2" algn="r" rtl="1" eaLnBrk="0" hangingPunct="0"/>
            <a:r>
              <a:rPr lang="ar-SA" altLang="en-US" sz="2000" dirty="0">
                <a:latin typeface="Times New Roman" pitchFamily="18" charset="0"/>
                <a:cs typeface="B Traffic" pitchFamily="2" charset="-78"/>
              </a:rPr>
              <a:t>استفاده از گرافهاي</a:t>
            </a:r>
            <a:r>
              <a:rPr lang="en-US" altLang="en-US" sz="2000" dirty="0">
                <a:latin typeface="Times New Roman" pitchFamily="18" charset="0"/>
                <a:cs typeface="B Traffic" pitchFamily="2" charset="-78"/>
              </a:rPr>
              <a:t> </a:t>
            </a:r>
            <a:r>
              <a:rPr lang="ar-SA" altLang="en-US" sz="2000" dirty="0">
                <a:latin typeface="Times New Roman" pitchFamily="18" charset="0"/>
                <a:cs typeface="B Traffic" pitchFamily="2" charset="-78"/>
              </a:rPr>
              <a:t>منابع</a:t>
            </a:r>
            <a:r>
              <a:rPr lang="en-US" altLang="en-US" sz="2000" dirty="0">
                <a:latin typeface="Times New Roman" pitchFamily="18" charset="0"/>
                <a:cs typeface="B Traffic" pitchFamily="2" charset="-78"/>
              </a:rPr>
              <a:t> </a:t>
            </a:r>
            <a:r>
              <a:rPr lang="ar-SA" altLang="en-US" sz="2000" dirty="0">
                <a:latin typeface="Times New Roman" pitchFamily="18" charset="0"/>
                <a:cs typeface="B Traffic" pitchFamily="2" charset="-78"/>
              </a:rPr>
              <a:t>جهت ترسيم</a:t>
            </a:r>
            <a:r>
              <a:rPr lang="en-US" altLang="en-US" sz="2000" dirty="0">
                <a:latin typeface="Times New Roman" pitchFamily="18" charset="0"/>
                <a:cs typeface="B Traffic" pitchFamily="2" charset="-78"/>
              </a:rPr>
              <a:t> </a:t>
            </a:r>
            <a:r>
              <a:rPr lang="ar-SA" altLang="en-US" sz="2000" dirty="0">
                <a:latin typeface="Times New Roman" pitchFamily="18" charset="0"/>
                <a:cs typeface="B Traffic" pitchFamily="2" charset="-78"/>
              </a:rPr>
              <a:t>بار مصرفي هر</a:t>
            </a:r>
            <a:r>
              <a:rPr lang="en-US" altLang="en-US" sz="2000" dirty="0">
                <a:latin typeface="Times New Roman" pitchFamily="18" charset="0"/>
                <a:cs typeface="B Traffic" pitchFamily="2" charset="-78"/>
              </a:rPr>
              <a:t> </a:t>
            </a:r>
            <a:r>
              <a:rPr lang="ar-SA" altLang="en-US" sz="2000" dirty="0">
                <a:latin typeface="Times New Roman" pitchFamily="18" charset="0"/>
                <a:cs typeface="B Traffic" pitchFamily="2" charset="-78"/>
              </a:rPr>
              <a:t>يك از</a:t>
            </a:r>
            <a:r>
              <a:rPr lang="en-US" altLang="en-US" sz="2000" dirty="0">
                <a:latin typeface="Times New Roman" pitchFamily="18" charset="0"/>
                <a:cs typeface="B Traffic" pitchFamily="2" charset="-78"/>
              </a:rPr>
              <a:t> </a:t>
            </a:r>
            <a:r>
              <a:rPr lang="ar-SA" altLang="en-US" sz="2000" dirty="0">
                <a:latin typeface="Times New Roman" pitchFamily="18" charset="0"/>
                <a:cs typeface="B Traffic" pitchFamily="2" charset="-78"/>
              </a:rPr>
              <a:t>منابع و</a:t>
            </a:r>
            <a:r>
              <a:rPr lang="en-US" altLang="en-US" sz="2000" dirty="0">
                <a:latin typeface="Times New Roman" pitchFamily="18" charset="0"/>
                <a:cs typeface="B Traffic" pitchFamily="2" charset="-78"/>
              </a:rPr>
              <a:t> </a:t>
            </a:r>
            <a:r>
              <a:rPr lang="ar-SA" altLang="en-US" sz="2000" dirty="0">
                <a:latin typeface="Times New Roman" pitchFamily="18" charset="0"/>
                <a:cs typeface="B Traffic" pitchFamily="2" charset="-78"/>
              </a:rPr>
              <a:t>چگونگي</a:t>
            </a:r>
            <a:r>
              <a:rPr lang="en-US" altLang="en-US" sz="2000" dirty="0">
                <a:latin typeface="Times New Roman" pitchFamily="18" charset="0"/>
                <a:cs typeface="B Traffic" pitchFamily="2" charset="-78"/>
              </a:rPr>
              <a:t> </a:t>
            </a:r>
            <a:r>
              <a:rPr lang="ar-SA" altLang="en-US" sz="2000" dirty="0">
                <a:latin typeface="Times New Roman" pitchFamily="18" charset="0"/>
                <a:cs typeface="B Traffic" pitchFamily="2" charset="-78"/>
              </a:rPr>
              <a:t>مصرف هر</a:t>
            </a:r>
            <a:r>
              <a:rPr lang="en-US" altLang="en-US" sz="2000" dirty="0">
                <a:latin typeface="Times New Roman" pitchFamily="18" charset="0"/>
                <a:cs typeface="B Traffic" pitchFamily="2" charset="-78"/>
              </a:rPr>
              <a:t> </a:t>
            </a:r>
            <a:r>
              <a:rPr lang="ar-SA" altLang="en-US" sz="2000" dirty="0">
                <a:latin typeface="Times New Roman" pitchFamily="18" charset="0"/>
                <a:cs typeface="B Traffic" pitchFamily="2" charset="-78"/>
              </a:rPr>
              <a:t>يك از آنان</a:t>
            </a:r>
            <a:endParaRPr lang="en-US" altLang="en-US" sz="2000" dirty="0">
              <a:latin typeface="Times New Roman" pitchFamily="18" charset="0"/>
              <a:cs typeface="B Traffic" pitchFamily="2" charset="-78"/>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209800" y="0"/>
            <a:ext cx="3200400" cy="1143000"/>
          </a:xfrm>
          <a:prstGeom prst="rect">
            <a:avLst/>
          </a:prstGeom>
          <a:noFill/>
          <a:ln w="9525">
            <a:noFill/>
            <a:miter lim="800000"/>
            <a:headEnd/>
            <a:tailEnd/>
          </a:ln>
          <a:effectLst/>
        </p:spPr>
        <p:txBody>
          <a:bodyPr anchor="ctr"/>
          <a:lstStyle/>
          <a:p>
            <a:pPr algn="r" rtl="1" eaLnBrk="0" hangingPunct="0"/>
            <a:r>
              <a:rPr lang="ar-SA" altLang="en-US" sz="2800" b="1" dirty="0">
                <a:solidFill>
                  <a:schemeClr val="accent3">
                    <a:lumMod val="50000"/>
                  </a:schemeClr>
                </a:solidFill>
                <a:latin typeface="Times New Roman" pitchFamily="18" charset="0"/>
                <a:cs typeface="B Traffic" pitchFamily="2" charset="-78"/>
              </a:rPr>
              <a:t>بودجه ريزي پروژه</a:t>
            </a:r>
            <a:endParaRPr lang="en-US" altLang="en-US" sz="2800" b="1" dirty="0">
              <a:solidFill>
                <a:schemeClr val="accent3">
                  <a:lumMod val="50000"/>
                </a:schemeClr>
              </a:solidFill>
              <a:latin typeface="Times New Roman" pitchFamily="18" charset="0"/>
              <a:cs typeface="B Traffic" pitchFamily="2" charset="-78"/>
            </a:endParaRPr>
          </a:p>
        </p:txBody>
      </p:sp>
      <p:sp>
        <p:nvSpPr>
          <p:cNvPr id="5" name="Rectangle 3"/>
          <p:cNvSpPr>
            <a:spLocks noChangeArrowheads="1"/>
          </p:cNvSpPr>
          <p:nvPr/>
        </p:nvSpPr>
        <p:spPr bwMode="auto">
          <a:xfrm>
            <a:off x="304800" y="990600"/>
            <a:ext cx="7772400" cy="3657600"/>
          </a:xfrm>
          <a:prstGeom prst="rect">
            <a:avLst/>
          </a:prstGeom>
          <a:noFill/>
          <a:ln w="9525">
            <a:noFill/>
            <a:miter lim="800000"/>
            <a:headEnd/>
            <a:tailEnd/>
          </a:ln>
        </p:spPr>
        <p:txBody>
          <a:bodyPr/>
          <a:lstStyle/>
          <a:p>
            <a:pPr algn="r" rtl="1" eaLnBrk="0" hangingPunct="0"/>
            <a:r>
              <a:rPr lang="en-US" altLang="en-US" sz="2400" dirty="0">
                <a:latin typeface="Times New Roman" pitchFamily="18" charset="0"/>
                <a:cs typeface="B Traffic" pitchFamily="2" charset="-78"/>
              </a:rPr>
              <a:t>1. </a:t>
            </a:r>
            <a:r>
              <a:rPr lang="ar-SA" altLang="en-US" sz="2400" dirty="0">
                <a:latin typeface="Times New Roman" pitchFamily="18" charset="0"/>
                <a:cs typeface="B Traffic" pitchFamily="2" charset="-78"/>
              </a:rPr>
              <a:t>تعيين ، تخمين و تصويب</a:t>
            </a:r>
            <a:r>
              <a:rPr lang="en-US" altLang="en-US" sz="2400" dirty="0">
                <a:latin typeface="Times New Roman" pitchFamily="18" charset="0"/>
                <a:cs typeface="B Traffic" pitchFamily="2" charset="-78"/>
              </a:rPr>
              <a:t> </a:t>
            </a:r>
            <a:r>
              <a:rPr lang="ar-SA" altLang="en-US" sz="2400" dirty="0">
                <a:latin typeface="Times New Roman" pitchFamily="18" charset="0"/>
                <a:cs typeface="B Traffic" pitchFamily="2" charset="-78"/>
              </a:rPr>
              <a:t>بودجه</a:t>
            </a:r>
            <a:r>
              <a:rPr lang="en-US" altLang="en-US" sz="2400" dirty="0">
                <a:latin typeface="Times New Roman" pitchFamily="18" charset="0"/>
                <a:cs typeface="B Traffic" pitchFamily="2" charset="-78"/>
              </a:rPr>
              <a:t> </a:t>
            </a:r>
            <a:r>
              <a:rPr lang="ar-SA" altLang="en-US" sz="2400" dirty="0">
                <a:latin typeface="Times New Roman" pitchFamily="18" charset="0"/>
                <a:cs typeface="B Traffic" pitchFamily="2" charset="-78"/>
              </a:rPr>
              <a:t>كل</a:t>
            </a:r>
            <a:r>
              <a:rPr lang="en-US" altLang="en-US" sz="2400" dirty="0">
                <a:latin typeface="Times New Roman" pitchFamily="18" charset="0"/>
                <a:cs typeface="B Traffic" pitchFamily="2" charset="-78"/>
              </a:rPr>
              <a:t> </a:t>
            </a:r>
            <a:r>
              <a:rPr lang="ar-SA" altLang="en-US" sz="2400" dirty="0">
                <a:latin typeface="Times New Roman" pitchFamily="18" charset="0"/>
                <a:cs typeface="B Traffic" pitchFamily="2" charset="-78"/>
              </a:rPr>
              <a:t>پروژه</a:t>
            </a:r>
            <a:r>
              <a:rPr lang="en-US" altLang="en-US" sz="2400" dirty="0">
                <a:latin typeface="Times New Roman" pitchFamily="18" charset="0"/>
                <a:cs typeface="B Traffic" pitchFamily="2" charset="-78"/>
              </a:rPr>
              <a:t> </a:t>
            </a:r>
            <a:r>
              <a:rPr lang="en-US" altLang="en-US" sz="2400" dirty="0">
                <a:latin typeface="Calisto MT" pitchFamily="26" charset="0"/>
                <a:cs typeface="B Traffic" pitchFamily="2" charset="-78"/>
              </a:rPr>
              <a:t>( </a:t>
            </a:r>
            <a:r>
              <a:rPr lang="en-US" altLang="ar-SA" sz="2400" dirty="0">
                <a:latin typeface="Calisto MT" pitchFamily="26" charset="0"/>
                <a:cs typeface="B Traffic" pitchFamily="2" charset="-78"/>
              </a:rPr>
              <a:t>BAC )</a:t>
            </a:r>
          </a:p>
          <a:p>
            <a:pPr algn="ctr" rtl="1" eaLnBrk="0" hangingPunct="0"/>
            <a:r>
              <a:rPr lang="en-US" altLang="ar-SA" sz="2400" b="1" i="1" u="sng" dirty="0" err="1">
                <a:latin typeface="Times New Roman" pitchFamily="18" charset="0"/>
                <a:cs typeface="B Traffic" pitchFamily="2" charset="-78"/>
              </a:rPr>
              <a:t>B</a:t>
            </a:r>
            <a:r>
              <a:rPr lang="en-US" altLang="ar-SA" sz="2400" b="1" i="1" dirty="0" err="1">
                <a:latin typeface="Times New Roman" pitchFamily="18" charset="0"/>
                <a:cs typeface="B Traffic" pitchFamily="2" charset="-78"/>
              </a:rPr>
              <a:t>udject</a:t>
            </a:r>
            <a:r>
              <a:rPr lang="en-US" altLang="ar-SA" sz="2400" b="1" i="1" dirty="0">
                <a:latin typeface="Times New Roman" pitchFamily="18" charset="0"/>
                <a:cs typeface="B Traffic" pitchFamily="2" charset="-78"/>
              </a:rPr>
              <a:t> </a:t>
            </a:r>
            <a:r>
              <a:rPr lang="en-US" altLang="ar-SA" sz="2400" b="1" i="1" u="sng" dirty="0">
                <a:latin typeface="Times New Roman" pitchFamily="18" charset="0"/>
                <a:cs typeface="B Traffic" pitchFamily="2" charset="-78"/>
              </a:rPr>
              <a:t>A</a:t>
            </a:r>
            <a:r>
              <a:rPr lang="en-US" altLang="ar-SA" sz="2400" b="1" i="1" dirty="0">
                <a:latin typeface="Times New Roman" pitchFamily="18" charset="0"/>
                <a:cs typeface="B Traffic" pitchFamily="2" charset="-78"/>
              </a:rPr>
              <a:t>t </a:t>
            </a:r>
            <a:r>
              <a:rPr lang="en-US" altLang="ar-SA" sz="2400" b="1" i="1" u="sng" dirty="0" smtClean="0">
                <a:latin typeface="Times New Roman" pitchFamily="18" charset="0"/>
                <a:cs typeface="B Traffic" pitchFamily="2" charset="-78"/>
              </a:rPr>
              <a:t>C</a:t>
            </a:r>
            <a:r>
              <a:rPr lang="en-US" altLang="ar-SA" sz="2400" b="1" i="1" dirty="0" smtClean="0">
                <a:latin typeface="Times New Roman" pitchFamily="18" charset="0"/>
                <a:cs typeface="B Traffic" pitchFamily="2" charset="-78"/>
              </a:rPr>
              <a:t>ompete</a:t>
            </a:r>
          </a:p>
          <a:p>
            <a:pPr algn="ctr" rtl="1" eaLnBrk="0" hangingPunct="0"/>
            <a:endParaRPr lang="en-US" altLang="ar-SA" sz="2400" b="1" i="1" dirty="0">
              <a:latin typeface="Times New Roman" pitchFamily="18" charset="0"/>
              <a:cs typeface="B Traffic" pitchFamily="2" charset="-78"/>
            </a:endParaRPr>
          </a:p>
          <a:p>
            <a:pPr algn="r" rtl="1" eaLnBrk="0" hangingPunct="0"/>
            <a:r>
              <a:rPr lang="en-US" altLang="ar-SA" sz="2400" dirty="0">
                <a:latin typeface="Times New Roman" pitchFamily="18" charset="0"/>
                <a:cs typeface="B Traffic" pitchFamily="2" charset="-78"/>
              </a:rPr>
              <a:t>2. </a:t>
            </a:r>
            <a:r>
              <a:rPr lang="ar-SA" altLang="en-US" sz="2400" dirty="0">
                <a:latin typeface="Times New Roman" pitchFamily="18" charset="0"/>
                <a:cs typeface="B Traffic" pitchFamily="2" charset="-78"/>
              </a:rPr>
              <a:t>تسهيم و تقسيم</a:t>
            </a:r>
            <a:r>
              <a:rPr lang="en-US" altLang="en-US" sz="2400" dirty="0">
                <a:latin typeface="Times New Roman" pitchFamily="18" charset="0"/>
                <a:cs typeface="B Traffic" pitchFamily="2" charset="-78"/>
              </a:rPr>
              <a:t> </a:t>
            </a:r>
            <a:r>
              <a:rPr lang="ar-SA" altLang="en-US" sz="2400" dirty="0">
                <a:latin typeface="Times New Roman" pitchFamily="18" charset="0"/>
                <a:cs typeface="B Traffic" pitchFamily="2" charset="-78"/>
              </a:rPr>
              <a:t>بودجه</a:t>
            </a:r>
            <a:r>
              <a:rPr lang="en-US" altLang="en-US" sz="2400" dirty="0">
                <a:latin typeface="Times New Roman" pitchFamily="18" charset="0"/>
                <a:cs typeface="B Traffic" pitchFamily="2" charset="-78"/>
              </a:rPr>
              <a:t> </a:t>
            </a:r>
            <a:r>
              <a:rPr lang="ar-SA" altLang="en-US" sz="2400" dirty="0">
                <a:latin typeface="Times New Roman" pitchFamily="18" charset="0"/>
                <a:cs typeface="B Traffic" pitchFamily="2" charset="-78"/>
              </a:rPr>
              <a:t>كل به سطوح زيرين</a:t>
            </a:r>
            <a:r>
              <a:rPr lang="en-US" altLang="en-US" sz="2400" dirty="0">
                <a:latin typeface="Times New Roman" pitchFamily="18" charset="0"/>
                <a:cs typeface="B Traffic" pitchFamily="2" charset="-78"/>
              </a:rPr>
              <a:t> </a:t>
            </a:r>
            <a:r>
              <a:rPr lang="en-US" altLang="en-US" sz="2400" dirty="0">
                <a:latin typeface="Calisto MT" pitchFamily="26" charset="0"/>
                <a:cs typeface="B Traffic" pitchFamily="2" charset="-78"/>
              </a:rPr>
              <a:t>WBS </a:t>
            </a:r>
            <a:r>
              <a:rPr lang="en-US" altLang="ar-SA" sz="2400" dirty="0">
                <a:latin typeface="Calisto MT" pitchFamily="26" charset="0"/>
                <a:cs typeface="B Traffic" pitchFamily="2" charset="-78"/>
              </a:rPr>
              <a:t> </a:t>
            </a:r>
            <a:r>
              <a:rPr lang="ar-SA" altLang="en-US" sz="2400" dirty="0" smtClean="0">
                <a:latin typeface="Calisto MT" pitchFamily="26" charset="0"/>
                <a:cs typeface="B Traffic" pitchFamily="2" charset="-78"/>
              </a:rPr>
              <a:t>پروژه</a:t>
            </a:r>
            <a:endParaRPr lang="en-US" altLang="en-US" sz="2400" dirty="0" smtClean="0">
              <a:latin typeface="Calisto MT" pitchFamily="26" charset="0"/>
              <a:cs typeface="B Traffic" pitchFamily="2" charset="-78"/>
            </a:endParaRPr>
          </a:p>
          <a:p>
            <a:pPr algn="r" rtl="1" eaLnBrk="0" hangingPunct="0"/>
            <a:r>
              <a:rPr lang="en-US" altLang="en-US" sz="2400" dirty="0" smtClean="0">
                <a:latin typeface="Times New Roman" pitchFamily="18" charset="0"/>
                <a:cs typeface="B Traffic" pitchFamily="2" charset="-78"/>
              </a:rPr>
              <a:t> </a:t>
            </a:r>
            <a:endParaRPr lang="en-US" altLang="en-US" sz="2400" dirty="0">
              <a:latin typeface="Times New Roman" pitchFamily="18" charset="0"/>
              <a:cs typeface="B Traffic" pitchFamily="2" charset="-78"/>
            </a:endParaRPr>
          </a:p>
          <a:p>
            <a:pPr algn="r" rtl="1" eaLnBrk="0" hangingPunct="0"/>
            <a:r>
              <a:rPr lang="en-US" altLang="en-US" sz="2400" dirty="0">
                <a:latin typeface="Times New Roman" pitchFamily="18" charset="0"/>
                <a:cs typeface="B Traffic" pitchFamily="2" charset="-78"/>
              </a:rPr>
              <a:t>3. </a:t>
            </a:r>
            <a:r>
              <a:rPr lang="ar-SA" altLang="en-US" sz="2400" dirty="0">
                <a:latin typeface="Times New Roman" pitchFamily="18" charset="0"/>
                <a:cs typeface="B Traffic" pitchFamily="2" charset="-78"/>
              </a:rPr>
              <a:t>تعيين</a:t>
            </a:r>
            <a:r>
              <a:rPr lang="en-US" altLang="en-US" sz="2400" dirty="0">
                <a:latin typeface="Times New Roman" pitchFamily="18" charset="0"/>
                <a:cs typeface="B Traffic" pitchFamily="2" charset="-78"/>
              </a:rPr>
              <a:t> </a:t>
            </a:r>
            <a:r>
              <a:rPr lang="ar-SA" altLang="en-US" sz="2400" dirty="0">
                <a:latin typeface="Times New Roman" pitchFamily="18" charset="0"/>
                <a:cs typeface="B Traffic" pitchFamily="2" charset="-78"/>
              </a:rPr>
              <a:t>ارزش برنامه</a:t>
            </a:r>
            <a:r>
              <a:rPr lang="en-US" altLang="en-US" sz="2400" dirty="0">
                <a:latin typeface="Times New Roman" pitchFamily="18" charset="0"/>
                <a:cs typeface="B Traffic" pitchFamily="2" charset="-78"/>
              </a:rPr>
              <a:t> </a:t>
            </a:r>
            <a:r>
              <a:rPr lang="ar-SA" altLang="en-US" sz="2400" dirty="0">
                <a:latin typeface="Times New Roman" pitchFamily="18" charset="0"/>
                <a:cs typeface="B Traffic" pitchFamily="2" charset="-78"/>
              </a:rPr>
              <a:t>اي هر</a:t>
            </a:r>
            <a:r>
              <a:rPr lang="en-US" altLang="en-US" sz="2400" dirty="0">
                <a:latin typeface="Times New Roman" pitchFamily="18" charset="0"/>
                <a:cs typeface="B Traffic" pitchFamily="2" charset="-78"/>
              </a:rPr>
              <a:t> </a:t>
            </a:r>
            <a:r>
              <a:rPr lang="ar-SA" altLang="en-US" sz="2400" dirty="0">
                <a:latin typeface="Times New Roman" pitchFamily="18" charset="0"/>
                <a:cs typeface="B Traffic" pitchFamily="2" charset="-78"/>
              </a:rPr>
              <a:t>يك از فعاليتهاي پروژه</a:t>
            </a:r>
            <a:endParaRPr lang="en-US" altLang="en-US" sz="2400" dirty="0">
              <a:latin typeface="Times New Roman" pitchFamily="18" charset="0"/>
              <a:cs typeface="B Traffic" pitchFamily="2" charset="-78"/>
            </a:endParaRPr>
          </a:p>
          <a:p>
            <a:pPr algn="ctr" rtl="1" eaLnBrk="0" hangingPunct="0"/>
            <a:r>
              <a:rPr lang="en-US" altLang="en-US" sz="2400" b="1" dirty="0">
                <a:latin typeface="Times New Roman" pitchFamily="18" charset="0"/>
                <a:cs typeface="B Traffic" pitchFamily="2" charset="-78"/>
              </a:rPr>
              <a:t>PV = PLAN </a:t>
            </a:r>
            <a:r>
              <a:rPr lang="en-US" altLang="en-US" sz="2400" b="1" dirty="0" smtClean="0">
                <a:latin typeface="Times New Roman" pitchFamily="18" charset="0"/>
                <a:cs typeface="B Traffic" pitchFamily="2" charset="-78"/>
              </a:rPr>
              <a:t>VALUE</a:t>
            </a:r>
          </a:p>
          <a:p>
            <a:pPr algn="ctr" rtl="1" eaLnBrk="0" hangingPunct="0"/>
            <a:endParaRPr lang="en-US" altLang="en-US" sz="2400" b="1" dirty="0">
              <a:latin typeface="Times New Roman" pitchFamily="18" charset="0"/>
              <a:cs typeface="B Traffic" pitchFamily="2" charset="-78"/>
            </a:endParaRPr>
          </a:p>
          <a:p>
            <a:pPr algn="r" rtl="1" eaLnBrk="0" hangingPunct="0"/>
            <a:r>
              <a:rPr lang="en-US" altLang="ar-SA" sz="2400" dirty="0">
                <a:latin typeface="Times New Roman" pitchFamily="18" charset="0"/>
                <a:cs typeface="B Traffic" pitchFamily="2" charset="-78"/>
              </a:rPr>
              <a:t>4. </a:t>
            </a:r>
            <a:r>
              <a:rPr lang="ar-SA" altLang="en-US" sz="2400" dirty="0">
                <a:latin typeface="Times New Roman" pitchFamily="18" charset="0"/>
                <a:cs typeface="B Traffic" pitchFamily="2" charset="-78"/>
              </a:rPr>
              <a:t>تهيه</a:t>
            </a:r>
            <a:r>
              <a:rPr lang="en-US" altLang="en-US" sz="2400" dirty="0">
                <a:latin typeface="Times New Roman" pitchFamily="18" charset="0"/>
                <a:cs typeface="B Traffic" pitchFamily="2" charset="-78"/>
              </a:rPr>
              <a:t> </a:t>
            </a:r>
            <a:r>
              <a:rPr lang="ar-SA" altLang="en-US" sz="2400" dirty="0">
                <a:latin typeface="Times New Roman" pitchFamily="18" charset="0"/>
                <a:cs typeface="B Traffic" pitchFamily="2" charset="-78"/>
              </a:rPr>
              <a:t>و تنظيم جريان</a:t>
            </a:r>
            <a:r>
              <a:rPr lang="en-US" altLang="en-US" sz="2400" dirty="0">
                <a:latin typeface="Times New Roman" pitchFamily="18" charset="0"/>
                <a:cs typeface="B Traffic" pitchFamily="2" charset="-78"/>
              </a:rPr>
              <a:t> </a:t>
            </a:r>
            <a:r>
              <a:rPr lang="ar-SA" altLang="en-US" sz="2400" dirty="0">
                <a:latin typeface="Times New Roman" pitchFamily="18" charset="0"/>
                <a:cs typeface="B Traffic" pitchFamily="2" charset="-78"/>
              </a:rPr>
              <a:t>نقدينگي پروژه با استفاده از</a:t>
            </a:r>
            <a:r>
              <a:rPr lang="en-US" altLang="en-US" sz="2400" dirty="0">
                <a:latin typeface="Times New Roman" pitchFamily="18" charset="0"/>
                <a:cs typeface="B Traffic" pitchFamily="2" charset="-78"/>
              </a:rPr>
              <a:t> </a:t>
            </a:r>
            <a:r>
              <a:rPr lang="ar-SA" altLang="en-US" sz="2400" dirty="0">
                <a:latin typeface="Times New Roman" pitchFamily="18" charset="0"/>
                <a:cs typeface="B Traffic" pitchFamily="2" charset="-78"/>
              </a:rPr>
              <a:t>شبكه</a:t>
            </a:r>
            <a:r>
              <a:rPr lang="en-US" altLang="en-US" sz="2400" dirty="0">
                <a:latin typeface="Times New Roman" pitchFamily="18" charset="0"/>
                <a:cs typeface="B Traffic" pitchFamily="2" charset="-78"/>
              </a:rPr>
              <a:t> </a:t>
            </a:r>
            <a:r>
              <a:rPr lang="ar-SA" altLang="en-US" sz="2400" dirty="0">
                <a:latin typeface="Times New Roman" pitchFamily="18" charset="0"/>
                <a:cs typeface="B Traffic" pitchFamily="2" charset="-78"/>
              </a:rPr>
              <a:t>زمانبندي</a:t>
            </a:r>
            <a:r>
              <a:rPr lang="en-US" altLang="en-US" sz="2400" dirty="0">
                <a:latin typeface="Times New Roman" pitchFamily="18" charset="0"/>
                <a:cs typeface="B Traffic" pitchFamily="2" charset="-78"/>
              </a:rPr>
              <a:t> </a:t>
            </a:r>
          </a:p>
          <a:p>
            <a:pPr algn="ctr" rtl="1" eaLnBrk="0" hangingPunct="0"/>
            <a:r>
              <a:rPr lang="en-US" altLang="en-US" sz="2400" b="1" dirty="0">
                <a:latin typeface="Times New Roman" pitchFamily="18" charset="0"/>
                <a:cs typeface="B Traffic" pitchFamily="2" charset="-78"/>
              </a:rPr>
              <a:t>Project Cash Flow</a:t>
            </a:r>
            <a:endParaRPr lang="en-US" altLang="ar-SA" sz="2400" b="1" dirty="0">
              <a:latin typeface="Times New Roman" pitchFamily="18" charset="0"/>
              <a:cs typeface="B Traffic" pitchFamily="2" charset="-78"/>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5"/>
          <p:cNvSpPr>
            <a:spLocks noChangeArrowheads="1"/>
          </p:cNvSpPr>
          <p:nvPr/>
        </p:nvSpPr>
        <p:spPr bwMode="auto">
          <a:xfrm>
            <a:off x="600075" y="0"/>
            <a:ext cx="7772400" cy="1143000"/>
          </a:xfrm>
          <a:prstGeom prst="rect">
            <a:avLst/>
          </a:prstGeom>
          <a:noFill/>
          <a:ln w="9525">
            <a:noFill/>
            <a:miter lim="800000"/>
            <a:headEnd/>
            <a:tailEnd/>
          </a:ln>
          <a:effectLst/>
        </p:spPr>
        <p:txBody>
          <a:bodyPr lIns="92075" tIns="46038" rIns="92075" bIns="46038" anchor="ctr"/>
          <a:lstStyle/>
          <a:p>
            <a:pPr algn="ctr" eaLnBrk="0" hangingPunct="0"/>
            <a:r>
              <a:rPr lang="en-US" altLang="ar-SA" sz="2400" b="1" i="1" dirty="0">
                <a:effectLst>
                  <a:outerShdw blurRad="38100" dist="38100" dir="2700000" algn="tl">
                    <a:srgbClr val="000000"/>
                  </a:outerShdw>
                </a:effectLst>
                <a:latin typeface="Times New Roman" pitchFamily="18" charset="0"/>
                <a:cs typeface="Times New Roman" pitchFamily="18" charset="0"/>
              </a:rPr>
              <a:t>Project Cash Flow</a:t>
            </a:r>
          </a:p>
        </p:txBody>
      </p:sp>
      <p:sp>
        <p:nvSpPr>
          <p:cNvPr id="6" name="Line 2"/>
          <p:cNvSpPr>
            <a:spLocks noChangeShapeType="1"/>
          </p:cNvSpPr>
          <p:nvPr/>
        </p:nvSpPr>
        <p:spPr bwMode="auto">
          <a:xfrm flipV="1">
            <a:off x="382588" y="6597650"/>
            <a:ext cx="7920037" cy="0"/>
          </a:xfrm>
          <a:prstGeom prst="line">
            <a:avLst/>
          </a:prstGeom>
          <a:noFill/>
          <a:ln w="38100">
            <a:solidFill>
              <a:schemeClr val="tx1"/>
            </a:solidFill>
            <a:round/>
            <a:headEnd type="none" w="sm" len="sm"/>
            <a:tailEnd type="none" w="med" len="lg"/>
          </a:ln>
          <a:effectLst/>
        </p:spPr>
        <p:txBody>
          <a:bodyPr wrap="none" anchor="ctr"/>
          <a:lstStyle/>
          <a:p>
            <a:endParaRPr lang="en-US"/>
          </a:p>
        </p:txBody>
      </p:sp>
      <p:sp>
        <p:nvSpPr>
          <p:cNvPr id="7" name="Line 3"/>
          <p:cNvSpPr>
            <a:spLocks noChangeShapeType="1"/>
          </p:cNvSpPr>
          <p:nvPr/>
        </p:nvSpPr>
        <p:spPr bwMode="auto">
          <a:xfrm>
            <a:off x="417513" y="2287588"/>
            <a:ext cx="7877175" cy="0"/>
          </a:xfrm>
          <a:prstGeom prst="line">
            <a:avLst/>
          </a:prstGeom>
          <a:noFill/>
          <a:ln w="38100">
            <a:solidFill>
              <a:schemeClr val="tx1"/>
            </a:solidFill>
            <a:round/>
            <a:headEnd type="none" w="sm" len="sm"/>
            <a:tailEnd type="none" w="sm" len="sm"/>
          </a:ln>
          <a:effectLst/>
        </p:spPr>
        <p:txBody>
          <a:bodyPr wrap="none" anchor="ctr"/>
          <a:lstStyle/>
          <a:p>
            <a:endParaRPr lang="en-US"/>
          </a:p>
        </p:txBody>
      </p:sp>
      <p:sp>
        <p:nvSpPr>
          <p:cNvPr id="8" name="Line 4"/>
          <p:cNvSpPr>
            <a:spLocks noChangeShapeType="1"/>
          </p:cNvSpPr>
          <p:nvPr/>
        </p:nvSpPr>
        <p:spPr bwMode="auto">
          <a:xfrm>
            <a:off x="392113" y="2852738"/>
            <a:ext cx="7877175" cy="20637"/>
          </a:xfrm>
          <a:prstGeom prst="line">
            <a:avLst/>
          </a:prstGeom>
          <a:noFill/>
          <a:ln w="12700">
            <a:solidFill>
              <a:schemeClr val="tx1"/>
            </a:solidFill>
            <a:round/>
            <a:headEnd type="none" w="sm" len="sm"/>
            <a:tailEnd type="none" w="sm" len="sm"/>
          </a:ln>
          <a:effectLst/>
        </p:spPr>
        <p:txBody>
          <a:bodyPr wrap="none" anchor="ctr"/>
          <a:lstStyle/>
          <a:p>
            <a:endParaRPr lang="en-US"/>
          </a:p>
        </p:txBody>
      </p:sp>
      <p:sp>
        <p:nvSpPr>
          <p:cNvPr id="9" name="Line 5"/>
          <p:cNvSpPr>
            <a:spLocks noChangeShapeType="1"/>
          </p:cNvSpPr>
          <p:nvPr/>
        </p:nvSpPr>
        <p:spPr bwMode="auto">
          <a:xfrm>
            <a:off x="390525" y="3429000"/>
            <a:ext cx="7875588" cy="9525"/>
          </a:xfrm>
          <a:prstGeom prst="line">
            <a:avLst/>
          </a:prstGeom>
          <a:noFill/>
          <a:ln w="12700">
            <a:solidFill>
              <a:schemeClr val="tx1"/>
            </a:solidFill>
            <a:round/>
            <a:headEnd type="none" w="sm" len="sm"/>
            <a:tailEnd type="none" w="sm" len="sm"/>
          </a:ln>
          <a:effectLst/>
        </p:spPr>
        <p:txBody>
          <a:bodyPr wrap="none" anchor="ctr"/>
          <a:lstStyle/>
          <a:p>
            <a:endParaRPr lang="en-US"/>
          </a:p>
        </p:txBody>
      </p:sp>
      <p:sp>
        <p:nvSpPr>
          <p:cNvPr id="10" name="Line 6"/>
          <p:cNvSpPr>
            <a:spLocks noChangeShapeType="1"/>
          </p:cNvSpPr>
          <p:nvPr/>
        </p:nvSpPr>
        <p:spPr bwMode="auto">
          <a:xfrm>
            <a:off x="414338" y="3716338"/>
            <a:ext cx="7875587" cy="0"/>
          </a:xfrm>
          <a:prstGeom prst="line">
            <a:avLst/>
          </a:prstGeom>
          <a:noFill/>
          <a:ln w="12700">
            <a:solidFill>
              <a:schemeClr val="tx1"/>
            </a:solidFill>
            <a:round/>
            <a:headEnd type="none" w="sm" len="sm"/>
            <a:tailEnd type="none" w="sm" len="sm"/>
          </a:ln>
          <a:effectLst/>
        </p:spPr>
        <p:txBody>
          <a:bodyPr wrap="none" anchor="ctr"/>
          <a:lstStyle/>
          <a:p>
            <a:endParaRPr lang="en-US"/>
          </a:p>
        </p:txBody>
      </p:sp>
      <p:sp>
        <p:nvSpPr>
          <p:cNvPr id="11" name="Line 7"/>
          <p:cNvSpPr>
            <a:spLocks noChangeShapeType="1"/>
          </p:cNvSpPr>
          <p:nvPr/>
        </p:nvSpPr>
        <p:spPr bwMode="auto">
          <a:xfrm flipV="1">
            <a:off x="382588" y="1587500"/>
            <a:ext cx="25400" cy="5010150"/>
          </a:xfrm>
          <a:prstGeom prst="line">
            <a:avLst/>
          </a:prstGeom>
          <a:noFill/>
          <a:ln w="38100">
            <a:solidFill>
              <a:schemeClr val="tx1"/>
            </a:solidFill>
            <a:round/>
            <a:headEnd type="none" w="sm" len="sm"/>
            <a:tailEnd type="none" w="sm" len="sm"/>
          </a:ln>
          <a:effectLst/>
        </p:spPr>
        <p:txBody>
          <a:bodyPr wrap="none" anchor="ctr"/>
          <a:lstStyle/>
          <a:p>
            <a:endParaRPr lang="en-US"/>
          </a:p>
        </p:txBody>
      </p:sp>
      <p:sp>
        <p:nvSpPr>
          <p:cNvPr id="12" name="Line 8"/>
          <p:cNvSpPr>
            <a:spLocks noChangeShapeType="1"/>
          </p:cNvSpPr>
          <p:nvPr/>
        </p:nvSpPr>
        <p:spPr bwMode="auto">
          <a:xfrm flipV="1">
            <a:off x="2182813" y="1546225"/>
            <a:ext cx="22225" cy="4619625"/>
          </a:xfrm>
          <a:prstGeom prst="line">
            <a:avLst/>
          </a:prstGeom>
          <a:noFill/>
          <a:ln w="38100">
            <a:solidFill>
              <a:schemeClr val="tx1"/>
            </a:solidFill>
            <a:round/>
            <a:headEnd type="none" w="sm" len="sm"/>
            <a:tailEnd type="none" w="sm" len="sm"/>
          </a:ln>
          <a:effectLst/>
        </p:spPr>
        <p:txBody>
          <a:bodyPr wrap="none" anchor="ctr"/>
          <a:lstStyle/>
          <a:p>
            <a:endParaRPr lang="en-US"/>
          </a:p>
        </p:txBody>
      </p:sp>
      <p:sp>
        <p:nvSpPr>
          <p:cNvPr id="13" name="Line 9"/>
          <p:cNvSpPr>
            <a:spLocks noChangeShapeType="1"/>
          </p:cNvSpPr>
          <p:nvPr/>
        </p:nvSpPr>
        <p:spPr bwMode="auto">
          <a:xfrm flipV="1">
            <a:off x="3551238" y="1196975"/>
            <a:ext cx="0" cy="5327650"/>
          </a:xfrm>
          <a:prstGeom prst="line">
            <a:avLst/>
          </a:prstGeom>
          <a:noFill/>
          <a:ln w="38100">
            <a:solidFill>
              <a:schemeClr val="tx1"/>
            </a:solidFill>
            <a:round/>
            <a:headEnd type="none" w="sm" len="sm"/>
            <a:tailEnd type="none" w="sm" len="sm"/>
          </a:ln>
          <a:effectLst/>
        </p:spPr>
        <p:txBody>
          <a:bodyPr wrap="none" anchor="ctr"/>
          <a:lstStyle/>
          <a:p>
            <a:endParaRPr lang="en-US"/>
          </a:p>
        </p:txBody>
      </p:sp>
      <p:sp>
        <p:nvSpPr>
          <p:cNvPr id="14" name="Line 10"/>
          <p:cNvSpPr>
            <a:spLocks noChangeShapeType="1"/>
          </p:cNvSpPr>
          <p:nvPr/>
        </p:nvSpPr>
        <p:spPr bwMode="auto">
          <a:xfrm flipH="1" flipV="1">
            <a:off x="4557713" y="1557338"/>
            <a:ext cx="0" cy="5040312"/>
          </a:xfrm>
          <a:prstGeom prst="line">
            <a:avLst/>
          </a:prstGeom>
          <a:noFill/>
          <a:ln w="12700">
            <a:solidFill>
              <a:schemeClr val="tx1"/>
            </a:solidFill>
            <a:round/>
            <a:headEnd type="none" w="sm" len="sm"/>
            <a:tailEnd type="none" w="sm" len="sm"/>
          </a:ln>
          <a:effectLst/>
        </p:spPr>
        <p:txBody>
          <a:bodyPr wrap="none" anchor="ctr"/>
          <a:lstStyle/>
          <a:p>
            <a:endParaRPr lang="en-US"/>
          </a:p>
        </p:txBody>
      </p:sp>
      <p:sp>
        <p:nvSpPr>
          <p:cNvPr id="15" name="Line 11"/>
          <p:cNvSpPr>
            <a:spLocks noChangeShapeType="1"/>
          </p:cNvSpPr>
          <p:nvPr/>
        </p:nvSpPr>
        <p:spPr bwMode="auto">
          <a:xfrm flipV="1">
            <a:off x="5494338" y="1557338"/>
            <a:ext cx="1587" cy="5040312"/>
          </a:xfrm>
          <a:prstGeom prst="line">
            <a:avLst/>
          </a:prstGeom>
          <a:noFill/>
          <a:ln w="12700">
            <a:solidFill>
              <a:schemeClr val="tx1"/>
            </a:solidFill>
            <a:round/>
            <a:headEnd type="none" w="sm" len="sm"/>
            <a:tailEnd type="none" w="sm" len="sm"/>
          </a:ln>
          <a:effectLst/>
        </p:spPr>
        <p:txBody>
          <a:bodyPr wrap="none" anchor="ctr"/>
          <a:lstStyle/>
          <a:p>
            <a:endParaRPr lang="en-US"/>
          </a:p>
        </p:txBody>
      </p:sp>
      <p:sp>
        <p:nvSpPr>
          <p:cNvPr id="16" name="Line 12"/>
          <p:cNvSpPr>
            <a:spLocks noChangeShapeType="1"/>
          </p:cNvSpPr>
          <p:nvPr/>
        </p:nvSpPr>
        <p:spPr bwMode="auto">
          <a:xfrm flipV="1">
            <a:off x="6430963" y="1557338"/>
            <a:ext cx="9525" cy="5040312"/>
          </a:xfrm>
          <a:prstGeom prst="line">
            <a:avLst/>
          </a:prstGeom>
          <a:noFill/>
          <a:ln w="12700">
            <a:solidFill>
              <a:schemeClr val="tx1"/>
            </a:solidFill>
            <a:round/>
            <a:headEnd type="none" w="sm" len="sm"/>
            <a:tailEnd type="none" w="sm" len="sm"/>
          </a:ln>
          <a:effectLst/>
        </p:spPr>
        <p:txBody>
          <a:bodyPr wrap="none" anchor="ctr"/>
          <a:lstStyle/>
          <a:p>
            <a:endParaRPr lang="en-US"/>
          </a:p>
        </p:txBody>
      </p:sp>
      <p:sp>
        <p:nvSpPr>
          <p:cNvPr id="17" name="Line 13"/>
          <p:cNvSpPr>
            <a:spLocks noChangeShapeType="1"/>
          </p:cNvSpPr>
          <p:nvPr/>
        </p:nvSpPr>
        <p:spPr bwMode="auto">
          <a:xfrm flipH="1" flipV="1">
            <a:off x="7367588" y="1557338"/>
            <a:ext cx="0" cy="5040312"/>
          </a:xfrm>
          <a:prstGeom prst="line">
            <a:avLst/>
          </a:prstGeom>
          <a:noFill/>
          <a:ln w="12700">
            <a:solidFill>
              <a:schemeClr val="tx1"/>
            </a:solidFill>
            <a:round/>
            <a:headEnd type="none" w="sm" len="sm"/>
            <a:tailEnd type="none" w="sm" len="sm"/>
          </a:ln>
          <a:effectLst/>
        </p:spPr>
        <p:txBody>
          <a:bodyPr wrap="none" anchor="ctr"/>
          <a:lstStyle/>
          <a:p>
            <a:endParaRPr lang="en-US"/>
          </a:p>
        </p:txBody>
      </p:sp>
      <p:sp>
        <p:nvSpPr>
          <p:cNvPr id="18" name="Line 14"/>
          <p:cNvSpPr>
            <a:spLocks noChangeShapeType="1"/>
          </p:cNvSpPr>
          <p:nvPr/>
        </p:nvSpPr>
        <p:spPr bwMode="auto">
          <a:xfrm flipH="1" flipV="1">
            <a:off x="8302625" y="908050"/>
            <a:ext cx="0" cy="5616575"/>
          </a:xfrm>
          <a:prstGeom prst="line">
            <a:avLst/>
          </a:prstGeom>
          <a:noFill/>
          <a:ln w="38100">
            <a:solidFill>
              <a:schemeClr val="tx1"/>
            </a:solidFill>
            <a:round/>
            <a:headEnd type="none" w="sm" len="sm"/>
            <a:tailEnd type="triangle" w="med" len="med"/>
          </a:ln>
          <a:effectLst/>
        </p:spPr>
        <p:txBody>
          <a:bodyPr wrap="none" anchor="ctr"/>
          <a:lstStyle/>
          <a:p>
            <a:endParaRPr lang="en-US"/>
          </a:p>
        </p:txBody>
      </p:sp>
      <p:sp>
        <p:nvSpPr>
          <p:cNvPr id="19" name="Line 15"/>
          <p:cNvSpPr>
            <a:spLocks noChangeShapeType="1"/>
          </p:cNvSpPr>
          <p:nvPr/>
        </p:nvSpPr>
        <p:spPr bwMode="auto">
          <a:xfrm>
            <a:off x="417513" y="1525588"/>
            <a:ext cx="7877175" cy="0"/>
          </a:xfrm>
          <a:prstGeom prst="line">
            <a:avLst/>
          </a:prstGeom>
          <a:noFill/>
          <a:ln w="38100">
            <a:solidFill>
              <a:schemeClr val="tx1"/>
            </a:solidFill>
            <a:round/>
            <a:headEnd type="none" w="sm" len="sm"/>
            <a:tailEnd type="none" w="sm" len="sm"/>
          </a:ln>
          <a:effectLst/>
        </p:spPr>
        <p:txBody>
          <a:bodyPr wrap="none" anchor="ctr"/>
          <a:lstStyle/>
          <a:p>
            <a:endParaRPr lang="en-US"/>
          </a:p>
        </p:txBody>
      </p:sp>
      <p:sp>
        <p:nvSpPr>
          <p:cNvPr id="20" name="Line 16"/>
          <p:cNvSpPr>
            <a:spLocks noChangeShapeType="1"/>
          </p:cNvSpPr>
          <p:nvPr/>
        </p:nvSpPr>
        <p:spPr bwMode="auto">
          <a:xfrm>
            <a:off x="407988" y="4005263"/>
            <a:ext cx="7875587" cy="0"/>
          </a:xfrm>
          <a:prstGeom prst="line">
            <a:avLst/>
          </a:prstGeom>
          <a:noFill/>
          <a:ln w="12700">
            <a:solidFill>
              <a:schemeClr val="tx1"/>
            </a:solidFill>
            <a:round/>
            <a:headEnd type="none" w="sm" len="sm"/>
            <a:tailEnd type="none" w="sm" len="sm"/>
          </a:ln>
          <a:effectLst/>
        </p:spPr>
        <p:txBody>
          <a:bodyPr wrap="none" anchor="ctr"/>
          <a:lstStyle/>
          <a:p>
            <a:endParaRPr lang="en-US"/>
          </a:p>
        </p:txBody>
      </p:sp>
      <p:sp>
        <p:nvSpPr>
          <p:cNvPr id="21" name="Line 17"/>
          <p:cNvSpPr>
            <a:spLocks noChangeShapeType="1"/>
          </p:cNvSpPr>
          <p:nvPr/>
        </p:nvSpPr>
        <p:spPr bwMode="auto">
          <a:xfrm>
            <a:off x="407988" y="3141663"/>
            <a:ext cx="7875587" cy="9525"/>
          </a:xfrm>
          <a:prstGeom prst="line">
            <a:avLst/>
          </a:prstGeom>
          <a:noFill/>
          <a:ln w="12700">
            <a:solidFill>
              <a:schemeClr val="tx1"/>
            </a:solidFill>
            <a:round/>
            <a:headEnd type="none" w="sm" len="sm"/>
            <a:tailEnd type="none" w="sm" len="sm"/>
          </a:ln>
          <a:effectLst/>
        </p:spPr>
        <p:txBody>
          <a:bodyPr wrap="none" anchor="ctr"/>
          <a:lstStyle/>
          <a:p>
            <a:endParaRPr lang="en-US"/>
          </a:p>
        </p:txBody>
      </p:sp>
      <p:sp>
        <p:nvSpPr>
          <p:cNvPr id="22" name="Line 18"/>
          <p:cNvSpPr>
            <a:spLocks noChangeShapeType="1"/>
          </p:cNvSpPr>
          <p:nvPr/>
        </p:nvSpPr>
        <p:spPr bwMode="auto">
          <a:xfrm>
            <a:off x="407988" y="2565400"/>
            <a:ext cx="7875587" cy="19050"/>
          </a:xfrm>
          <a:prstGeom prst="line">
            <a:avLst/>
          </a:prstGeom>
          <a:noFill/>
          <a:ln w="12700">
            <a:solidFill>
              <a:schemeClr val="tx1"/>
            </a:solidFill>
            <a:round/>
            <a:headEnd type="none" w="sm" len="sm"/>
            <a:tailEnd type="none" w="sm" len="sm"/>
          </a:ln>
          <a:effectLst/>
        </p:spPr>
        <p:txBody>
          <a:bodyPr wrap="none" anchor="ctr"/>
          <a:lstStyle/>
          <a:p>
            <a:endParaRPr lang="en-US"/>
          </a:p>
        </p:txBody>
      </p:sp>
      <p:sp>
        <p:nvSpPr>
          <p:cNvPr id="23" name="Text Box 19"/>
          <p:cNvSpPr txBox="1">
            <a:spLocks noChangeArrowheads="1"/>
          </p:cNvSpPr>
          <p:nvPr/>
        </p:nvSpPr>
        <p:spPr bwMode="invGray">
          <a:xfrm>
            <a:off x="687388" y="1676400"/>
            <a:ext cx="1169987" cy="396875"/>
          </a:xfrm>
          <a:prstGeom prst="rect">
            <a:avLst/>
          </a:prstGeom>
          <a:noFill/>
          <a:ln w="9525">
            <a:noFill/>
            <a:miter lim="800000"/>
            <a:headEnd/>
            <a:tailEnd/>
          </a:ln>
          <a:effectLst/>
        </p:spPr>
        <p:txBody>
          <a:bodyPr wrap="none">
            <a:spAutoFit/>
          </a:bodyPr>
          <a:lstStyle/>
          <a:p>
            <a:pPr eaLnBrk="0" hangingPunct="0"/>
            <a:r>
              <a:rPr lang="en-US" altLang="ar-SA" sz="2000" b="1">
                <a:latin typeface="Times New Roman" pitchFamily="18" charset="0"/>
                <a:cs typeface="Times New Roman" pitchFamily="18" charset="0"/>
              </a:rPr>
              <a:t>Activity</a:t>
            </a:r>
            <a:endParaRPr lang="en-CA" altLang="ar-SA" sz="2000" b="1">
              <a:latin typeface="Times New Roman" pitchFamily="18" charset="0"/>
              <a:cs typeface="Times New Roman" pitchFamily="18" charset="0"/>
            </a:endParaRPr>
          </a:p>
        </p:txBody>
      </p:sp>
      <p:sp>
        <p:nvSpPr>
          <p:cNvPr id="24" name="Text Box 20"/>
          <p:cNvSpPr txBox="1">
            <a:spLocks noChangeArrowheads="1"/>
          </p:cNvSpPr>
          <p:nvPr/>
        </p:nvSpPr>
        <p:spPr bwMode="invGray">
          <a:xfrm>
            <a:off x="2287588" y="1674813"/>
            <a:ext cx="1087437" cy="396875"/>
          </a:xfrm>
          <a:prstGeom prst="rect">
            <a:avLst/>
          </a:prstGeom>
          <a:noFill/>
          <a:ln w="9525">
            <a:noFill/>
            <a:miter lim="800000"/>
            <a:headEnd/>
            <a:tailEnd/>
          </a:ln>
          <a:effectLst/>
        </p:spPr>
        <p:txBody>
          <a:bodyPr wrap="none">
            <a:spAutoFit/>
          </a:bodyPr>
          <a:lstStyle/>
          <a:p>
            <a:pPr eaLnBrk="0" hangingPunct="0"/>
            <a:r>
              <a:rPr lang="en-US" altLang="ar-SA" sz="2000" b="1">
                <a:latin typeface="Times New Roman" pitchFamily="18" charset="0"/>
                <a:cs typeface="Times New Roman" pitchFamily="18" charset="0"/>
              </a:rPr>
              <a:t>Budget</a:t>
            </a:r>
            <a:endParaRPr lang="en-CA" altLang="ar-SA" sz="2000" b="1">
              <a:latin typeface="Times New Roman" pitchFamily="18" charset="0"/>
              <a:cs typeface="Times New Roman" pitchFamily="18" charset="0"/>
            </a:endParaRPr>
          </a:p>
        </p:txBody>
      </p:sp>
      <p:sp>
        <p:nvSpPr>
          <p:cNvPr id="25" name="Text Box 21"/>
          <p:cNvSpPr txBox="1">
            <a:spLocks noChangeArrowheads="1"/>
          </p:cNvSpPr>
          <p:nvPr/>
        </p:nvSpPr>
        <p:spPr bwMode="invGray">
          <a:xfrm>
            <a:off x="3744913" y="1674813"/>
            <a:ext cx="438150" cy="396875"/>
          </a:xfrm>
          <a:prstGeom prst="rect">
            <a:avLst/>
          </a:prstGeom>
          <a:noFill/>
          <a:ln w="9525">
            <a:noFill/>
            <a:miter lim="800000"/>
            <a:headEnd/>
            <a:tailEnd/>
          </a:ln>
          <a:effectLst/>
        </p:spPr>
        <p:txBody>
          <a:bodyPr wrap="none">
            <a:spAutoFit/>
          </a:bodyPr>
          <a:lstStyle/>
          <a:p>
            <a:pPr eaLnBrk="0" hangingPunct="0"/>
            <a:r>
              <a:rPr lang="en-US" altLang="en-US" sz="2000" b="1">
                <a:latin typeface="Times New Roman" pitchFamily="18" charset="0"/>
                <a:cs typeface="Times New Roman" pitchFamily="18" charset="0"/>
              </a:rPr>
              <a:t>1</a:t>
            </a:r>
            <a:endParaRPr lang="en-CA" altLang="en-US" sz="2000" b="1">
              <a:latin typeface="Times New Roman" pitchFamily="18" charset="0"/>
              <a:cs typeface="Times New Roman" pitchFamily="18" charset="0"/>
            </a:endParaRPr>
          </a:p>
        </p:txBody>
      </p:sp>
      <p:sp>
        <p:nvSpPr>
          <p:cNvPr id="26" name="Text Box 22"/>
          <p:cNvSpPr txBox="1">
            <a:spLocks noChangeArrowheads="1"/>
          </p:cNvSpPr>
          <p:nvPr/>
        </p:nvSpPr>
        <p:spPr bwMode="invGray">
          <a:xfrm>
            <a:off x="4681538" y="1674813"/>
            <a:ext cx="438150" cy="396875"/>
          </a:xfrm>
          <a:prstGeom prst="rect">
            <a:avLst/>
          </a:prstGeom>
          <a:noFill/>
          <a:ln w="9525">
            <a:noFill/>
            <a:miter lim="800000"/>
            <a:headEnd/>
            <a:tailEnd/>
          </a:ln>
          <a:effectLst/>
        </p:spPr>
        <p:txBody>
          <a:bodyPr wrap="none">
            <a:spAutoFit/>
          </a:bodyPr>
          <a:lstStyle/>
          <a:p>
            <a:pPr eaLnBrk="0" hangingPunct="0"/>
            <a:r>
              <a:rPr lang="en-US" altLang="en-US" sz="2000" b="1">
                <a:latin typeface="Times New Roman" pitchFamily="18" charset="0"/>
                <a:cs typeface="Times New Roman" pitchFamily="18" charset="0"/>
              </a:rPr>
              <a:t>2</a:t>
            </a:r>
            <a:endParaRPr lang="en-CA" altLang="en-US" sz="2000" b="1">
              <a:latin typeface="Times New Roman" pitchFamily="18" charset="0"/>
              <a:cs typeface="Times New Roman" pitchFamily="18" charset="0"/>
            </a:endParaRPr>
          </a:p>
        </p:txBody>
      </p:sp>
      <p:sp>
        <p:nvSpPr>
          <p:cNvPr id="27" name="Text Box 23"/>
          <p:cNvSpPr txBox="1">
            <a:spLocks noChangeArrowheads="1"/>
          </p:cNvSpPr>
          <p:nvPr/>
        </p:nvSpPr>
        <p:spPr bwMode="invGray">
          <a:xfrm>
            <a:off x="5688013" y="1674813"/>
            <a:ext cx="438150" cy="396875"/>
          </a:xfrm>
          <a:prstGeom prst="rect">
            <a:avLst/>
          </a:prstGeom>
          <a:noFill/>
          <a:ln w="9525">
            <a:noFill/>
            <a:miter lim="800000"/>
            <a:headEnd/>
            <a:tailEnd/>
          </a:ln>
          <a:effectLst/>
        </p:spPr>
        <p:txBody>
          <a:bodyPr wrap="none">
            <a:spAutoFit/>
          </a:bodyPr>
          <a:lstStyle/>
          <a:p>
            <a:pPr eaLnBrk="0" hangingPunct="0"/>
            <a:r>
              <a:rPr lang="en-US" altLang="en-US" sz="2000" b="1">
                <a:latin typeface="Times New Roman" pitchFamily="18" charset="0"/>
                <a:cs typeface="Times New Roman" pitchFamily="18" charset="0"/>
              </a:rPr>
              <a:t>3</a:t>
            </a:r>
            <a:endParaRPr lang="en-CA" altLang="en-US" sz="2000" b="1">
              <a:latin typeface="Times New Roman" pitchFamily="18" charset="0"/>
              <a:cs typeface="Times New Roman" pitchFamily="18" charset="0"/>
            </a:endParaRPr>
          </a:p>
        </p:txBody>
      </p:sp>
      <p:sp>
        <p:nvSpPr>
          <p:cNvPr id="28" name="Text Box 24"/>
          <p:cNvSpPr txBox="1">
            <a:spLocks noChangeArrowheads="1"/>
          </p:cNvSpPr>
          <p:nvPr/>
        </p:nvSpPr>
        <p:spPr bwMode="invGray">
          <a:xfrm>
            <a:off x="6624638" y="1674813"/>
            <a:ext cx="438150" cy="396875"/>
          </a:xfrm>
          <a:prstGeom prst="rect">
            <a:avLst/>
          </a:prstGeom>
          <a:noFill/>
          <a:ln w="9525">
            <a:noFill/>
            <a:miter lim="800000"/>
            <a:headEnd/>
            <a:tailEnd/>
          </a:ln>
          <a:effectLst/>
        </p:spPr>
        <p:txBody>
          <a:bodyPr wrap="none">
            <a:spAutoFit/>
          </a:bodyPr>
          <a:lstStyle/>
          <a:p>
            <a:pPr eaLnBrk="0" hangingPunct="0"/>
            <a:r>
              <a:rPr lang="en-US" altLang="en-US" sz="2000" b="1">
                <a:latin typeface="Times New Roman" pitchFamily="18" charset="0"/>
                <a:cs typeface="Times New Roman" pitchFamily="18" charset="0"/>
              </a:rPr>
              <a:t>4</a:t>
            </a:r>
            <a:endParaRPr lang="en-CA" altLang="en-US" sz="2000" b="1">
              <a:latin typeface="Times New Roman" pitchFamily="18" charset="0"/>
              <a:cs typeface="Times New Roman" pitchFamily="18" charset="0"/>
            </a:endParaRPr>
          </a:p>
        </p:txBody>
      </p:sp>
      <p:sp>
        <p:nvSpPr>
          <p:cNvPr id="29" name="Text Box 25"/>
          <p:cNvSpPr txBox="1">
            <a:spLocks noChangeArrowheads="1"/>
          </p:cNvSpPr>
          <p:nvPr/>
        </p:nvSpPr>
        <p:spPr bwMode="invGray">
          <a:xfrm>
            <a:off x="7488238" y="1674813"/>
            <a:ext cx="438150" cy="396875"/>
          </a:xfrm>
          <a:prstGeom prst="rect">
            <a:avLst/>
          </a:prstGeom>
          <a:noFill/>
          <a:ln w="9525">
            <a:noFill/>
            <a:miter lim="800000"/>
            <a:headEnd/>
            <a:tailEnd/>
          </a:ln>
          <a:effectLst/>
        </p:spPr>
        <p:txBody>
          <a:bodyPr wrap="none">
            <a:spAutoFit/>
          </a:bodyPr>
          <a:lstStyle/>
          <a:p>
            <a:pPr eaLnBrk="0" hangingPunct="0"/>
            <a:r>
              <a:rPr lang="en-US" altLang="en-US" sz="2000" b="1">
                <a:latin typeface="Times New Roman" pitchFamily="18" charset="0"/>
                <a:cs typeface="Times New Roman" pitchFamily="18" charset="0"/>
              </a:rPr>
              <a:t>5</a:t>
            </a:r>
            <a:endParaRPr lang="en-CA" altLang="en-US" sz="2000" b="1">
              <a:latin typeface="Times New Roman" pitchFamily="18" charset="0"/>
              <a:cs typeface="Times New Roman" pitchFamily="18" charset="0"/>
            </a:endParaRPr>
          </a:p>
        </p:txBody>
      </p:sp>
      <p:sp>
        <p:nvSpPr>
          <p:cNvPr id="30" name="Line 26"/>
          <p:cNvSpPr>
            <a:spLocks noChangeShapeType="1"/>
          </p:cNvSpPr>
          <p:nvPr/>
        </p:nvSpPr>
        <p:spPr bwMode="auto">
          <a:xfrm>
            <a:off x="382588" y="5734050"/>
            <a:ext cx="7875587" cy="0"/>
          </a:xfrm>
          <a:prstGeom prst="line">
            <a:avLst/>
          </a:prstGeom>
          <a:noFill/>
          <a:ln w="38100">
            <a:solidFill>
              <a:schemeClr val="tx1"/>
            </a:solidFill>
            <a:round/>
            <a:headEnd type="none" w="sm" len="sm"/>
            <a:tailEnd type="none" w="sm" len="sm"/>
          </a:ln>
          <a:effectLst/>
        </p:spPr>
        <p:txBody>
          <a:bodyPr wrap="none" anchor="ctr"/>
          <a:lstStyle/>
          <a:p>
            <a:endParaRPr lang="en-US"/>
          </a:p>
        </p:txBody>
      </p:sp>
      <p:sp>
        <p:nvSpPr>
          <p:cNvPr id="31" name="Line 27"/>
          <p:cNvSpPr>
            <a:spLocks noChangeShapeType="1"/>
          </p:cNvSpPr>
          <p:nvPr/>
        </p:nvSpPr>
        <p:spPr bwMode="auto">
          <a:xfrm>
            <a:off x="382588" y="6165850"/>
            <a:ext cx="7875587" cy="0"/>
          </a:xfrm>
          <a:prstGeom prst="line">
            <a:avLst/>
          </a:prstGeom>
          <a:noFill/>
          <a:ln w="12700">
            <a:solidFill>
              <a:schemeClr val="tx1"/>
            </a:solidFill>
            <a:round/>
            <a:headEnd type="none" w="sm" len="sm"/>
            <a:tailEnd type="none" w="sm" len="sm"/>
          </a:ln>
          <a:effectLst/>
        </p:spPr>
        <p:txBody>
          <a:bodyPr wrap="none" anchor="ctr"/>
          <a:lstStyle/>
          <a:p>
            <a:endParaRPr lang="en-US"/>
          </a:p>
        </p:txBody>
      </p:sp>
      <p:sp>
        <p:nvSpPr>
          <p:cNvPr id="32" name="Text Box 28"/>
          <p:cNvSpPr txBox="1">
            <a:spLocks noChangeArrowheads="1"/>
          </p:cNvSpPr>
          <p:nvPr/>
        </p:nvSpPr>
        <p:spPr bwMode="invGray">
          <a:xfrm>
            <a:off x="746125" y="5695950"/>
            <a:ext cx="889000" cy="396875"/>
          </a:xfrm>
          <a:prstGeom prst="rect">
            <a:avLst/>
          </a:prstGeom>
          <a:noFill/>
          <a:ln w="9525">
            <a:noFill/>
            <a:miter lim="800000"/>
            <a:headEnd/>
            <a:tailEnd/>
          </a:ln>
          <a:effectLst/>
        </p:spPr>
        <p:txBody>
          <a:bodyPr wrap="none">
            <a:spAutoFit/>
          </a:bodyPr>
          <a:lstStyle/>
          <a:p>
            <a:pPr algn="ctr" eaLnBrk="0" hangingPunct="0"/>
            <a:r>
              <a:rPr lang="en-US" altLang="ar-SA" sz="2000" b="1">
                <a:latin typeface="Times New Roman" pitchFamily="18" charset="0"/>
                <a:cs typeface="Times New Roman" pitchFamily="18" charset="0"/>
              </a:rPr>
              <a:t>Total</a:t>
            </a:r>
            <a:endParaRPr lang="en-CA" altLang="ar-SA" sz="2000" b="1">
              <a:latin typeface="Times New Roman" pitchFamily="18" charset="0"/>
              <a:cs typeface="Times New Roman" pitchFamily="18" charset="0"/>
            </a:endParaRPr>
          </a:p>
        </p:txBody>
      </p:sp>
      <p:sp>
        <p:nvSpPr>
          <p:cNvPr id="33" name="Text Box 29"/>
          <p:cNvSpPr txBox="1">
            <a:spLocks noChangeArrowheads="1"/>
          </p:cNvSpPr>
          <p:nvPr/>
        </p:nvSpPr>
        <p:spPr bwMode="invGray">
          <a:xfrm>
            <a:off x="782638" y="6127750"/>
            <a:ext cx="2220912" cy="396875"/>
          </a:xfrm>
          <a:prstGeom prst="rect">
            <a:avLst/>
          </a:prstGeom>
          <a:noFill/>
          <a:ln w="9525">
            <a:noFill/>
            <a:miter lim="800000"/>
            <a:headEnd/>
            <a:tailEnd/>
          </a:ln>
          <a:effectLst/>
        </p:spPr>
        <p:txBody>
          <a:bodyPr wrap="none">
            <a:spAutoFit/>
          </a:bodyPr>
          <a:lstStyle/>
          <a:p>
            <a:pPr algn="ctr" eaLnBrk="0" hangingPunct="0"/>
            <a:r>
              <a:rPr lang="en-US" altLang="ar-SA" sz="2000" b="1">
                <a:latin typeface="Times New Roman" pitchFamily="18" charset="0"/>
                <a:cs typeface="Times New Roman" pitchFamily="18" charset="0"/>
              </a:rPr>
              <a:t>Cumulative Total</a:t>
            </a:r>
            <a:endParaRPr lang="en-CA" altLang="ar-SA" sz="2000" b="1">
              <a:latin typeface="Times New Roman" pitchFamily="18" charset="0"/>
              <a:cs typeface="Times New Roman" pitchFamily="18" charset="0"/>
            </a:endParaRPr>
          </a:p>
        </p:txBody>
      </p:sp>
      <p:sp>
        <p:nvSpPr>
          <p:cNvPr id="34" name="Text Box 30"/>
          <p:cNvSpPr txBox="1">
            <a:spLocks noChangeArrowheads="1"/>
          </p:cNvSpPr>
          <p:nvPr/>
        </p:nvSpPr>
        <p:spPr bwMode="invGray">
          <a:xfrm>
            <a:off x="5681663" y="1195388"/>
            <a:ext cx="827087" cy="304800"/>
          </a:xfrm>
          <a:prstGeom prst="rect">
            <a:avLst/>
          </a:prstGeom>
          <a:noFill/>
          <a:ln w="9525">
            <a:noFill/>
            <a:miter lim="800000"/>
            <a:headEnd/>
            <a:tailEnd/>
          </a:ln>
          <a:effectLst/>
        </p:spPr>
        <p:txBody>
          <a:bodyPr wrap="none">
            <a:spAutoFit/>
          </a:bodyPr>
          <a:lstStyle/>
          <a:p>
            <a:pPr algn="ctr" eaLnBrk="0" hangingPunct="0"/>
            <a:r>
              <a:rPr lang="en-US" altLang="ar-SA" sz="1400" b="1">
                <a:latin typeface="Times New Roman" pitchFamily="18" charset="0"/>
                <a:cs typeface="Times New Roman" pitchFamily="18" charset="0"/>
              </a:rPr>
              <a:t>WEEK</a:t>
            </a:r>
            <a:endParaRPr lang="en-CA" altLang="ar-SA" sz="1400" b="1">
              <a:latin typeface="Times New Roman" pitchFamily="18" charset="0"/>
              <a:cs typeface="Times New Roman" pitchFamily="18" charset="0"/>
            </a:endParaRPr>
          </a:p>
        </p:txBody>
      </p:sp>
      <p:sp>
        <p:nvSpPr>
          <p:cNvPr id="35" name="Line 31"/>
          <p:cNvSpPr>
            <a:spLocks noChangeShapeType="1"/>
          </p:cNvSpPr>
          <p:nvPr/>
        </p:nvSpPr>
        <p:spPr bwMode="auto">
          <a:xfrm>
            <a:off x="3551238" y="1196975"/>
            <a:ext cx="4751387" cy="0"/>
          </a:xfrm>
          <a:prstGeom prst="line">
            <a:avLst/>
          </a:prstGeom>
          <a:noFill/>
          <a:ln w="38100">
            <a:solidFill>
              <a:schemeClr val="tx1"/>
            </a:solidFill>
            <a:round/>
            <a:headEnd type="none" w="sm" len="sm"/>
            <a:tailEnd type="none" w="sm" len="sm"/>
          </a:ln>
          <a:effectLst/>
        </p:spPr>
        <p:txBody>
          <a:bodyPr wrap="none" anchor="ctr"/>
          <a:lstStyle/>
          <a:p>
            <a:endParaRPr lang="en-US"/>
          </a:p>
        </p:txBody>
      </p:sp>
      <p:sp>
        <p:nvSpPr>
          <p:cNvPr id="36" name="Line 32"/>
          <p:cNvSpPr>
            <a:spLocks noChangeShapeType="1"/>
          </p:cNvSpPr>
          <p:nvPr/>
        </p:nvSpPr>
        <p:spPr bwMode="auto">
          <a:xfrm>
            <a:off x="382588" y="4292600"/>
            <a:ext cx="7875587" cy="0"/>
          </a:xfrm>
          <a:prstGeom prst="line">
            <a:avLst/>
          </a:prstGeom>
          <a:noFill/>
          <a:ln w="12700">
            <a:solidFill>
              <a:schemeClr val="tx1"/>
            </a:solidFill>
            <a:round/>
            <a:headEnd type="none" w="sm" len="sm"/>
            <a:tailEnd type="none" w="sm" len="sm"/>
          </a:ln>
          <a:effectLst/>
        </p:spPr>
        <p:txBody>
          <a:bodyPr wrap="none" anchor="ctr"/>
          <a:lstStyle/>
          <a:p>
            <a:endParaRPr lang="en-US"/>
          </a:p>
        </p:txBody>
      </p:sp>
      <p:sp>
        <p:nvSpPr>
          <p:cNvPr id="37" name="Line 33"/>
          <p:cNvSpPr>
            <a:spLocks noChangeShapeType="1"/>
          </p:cNvSpPr>
          <p:nvPr/>
        </p:nvSpPr>
        <p:spPr bwMode="auto">
          <a:xfrm>
            <a:off x="382588" y="4581525"/>
            <a:ext cx="7875587" cy="0"/>
          </a:xfrm>
          <a:prstGeom prst="line">
            <a:avLst/>
          </a:prstGeom>
          <a:noFill/>
          <a:ln w="12700">
            <a:solidFill>
              <a:schemeClr val="tx1"/>
            </a:solidFill>
            <a:round/>
            <a:headEnd type="none" w="sm" len="sm"/>
            <a:tailEnd type="none" w="sm" len="sm"/>
          </a:ln>
          <a:effectLst/>
        </p:spPr>
        <p:txBody>
          <a:bodyPr wrap="none" anchor="ctr"/>
          <a:lstStyle/>
          <a:p>
            <a:endParaRPr lang="en-US"/>
          </a:p>
        </p:txBody>
      </p:sp>
      <p:sp>
        <p:nvSpPr>
          <p:cNvPr id="38" name="Line 34"/>
          <p:cNvSpPr>
            <a:spLocks noChangeShapeType="1"/>
          </p:cNvSpPr>
          <p:nvPr/>
        </p:nvSpPr>
        <p:spPr bwMode="auto">
          <a:xfrm>
            <a:off x="382588" y="4868863"/>
            <a:ext cx="7875587" cy="0"/>
          </a:xfrm>
          <a:prstGeom prst="line">
            <a:avLst/>
          </a:prstGeom>
          <a:noFill/>
          <a:ln w="12700">
            <a:solidFill>
              <a:schemeClr val="tx1"/>
            </a:solidFill>
            <a:round/>
            <a:headEnd type="none" w="sm" len="sm"/>
            <a:tailEnd type="none" w="sm" len="sm"/>
          </a:ln>
          <a:effectLst/>
        </p:spPr>
        <p:txBody>
          <a:bodyPr wrap="none" anchor="ctr"/>
          <a:lstStyle/>
          <a:p>
            <a:endParaRPr lang="en-US"/>
          </a:p>
        </p:txBody>
      </p:sp>
      <p:sp>
        <p:nvSpPr>
          <p:cNvPr id="39" name="Line 35"/>
          <p:cNvSpPr>
            <a:spLocks noChangeShapeType="1"/>
          </p:cNvSpPr>
          <p:nvPr/>
        </p:nvSpPr>
        <p:spPr bwMode="auto">
          <a:xfrm>
            <a:off x="382588" y="5157788"/>
            <a:ext cx="7875587" cy="0"/>
          </a:xfrm>
          <a:prstGeom prst="line">
            <a:avLst/>
          </a:prstGeom>
          <a:noFill/>
          <a:ln w="12700">
            <a:solidFill>
              <a:schemeClr val="tx1"/>
            </a:solidFill>
            <a:round/>
            <a:headEnd type="none" w="sm" len="sm"/>
            <a:tailEnd type="none" w="sm" len="sm"/>
          </a:ln>
          <a:effectLst/>
        </p:spPr>
        <p:txBody>
          <a:bodyPr wrap="none" anchor="ctr"/>
          <a:lstStyle/>
          <a:p>
            <a:endParaRPr lang="en-US"/>
          </a:p>
        </p:txBody>
      </p:sp>
      <p:sp>
        <p:nvSpPr>
          <p:cNvPr id="40" name="Text Box 36"/>
          <p:cNvSpPr txBox="1">
            <a:spLocks noChangeArrowheads="1"/>
          </p:cNvSpPr>
          <p:nvPr/>
        </p:nvSpPr>
        <p:spPr bwMode="invGray">
          <a:xfrm>
            <a:off x="868363" y="2209800"/>
            <a:ext cx="484187" cy="3482975"/>
          </a:xfrm>
          <a:prstGeom prst="rect">
            <a:avLst/>
          </a:prstGeom>
          <a:noFill/>
          <a:ln w="9525">
            <a:noFill/>
            <a:miter lim="800000"/>
            <a:headEnd/>
            <a:tailEnd/>
          </a:ln>
          <a:effectLst/>
        </p:spPr>
        <p:txBody>
          <a:bodyPr wrap="none">
            <a:spAutoFit/>
          </a:bodyPr>
          <a:lstStyle/>
          <a:p>
            <a:pPr algn="ctr" eaLnBrk="0" hangingPunct="0">
              <a:lnSpc>
                <a:spcPct val="155000"/>
              </a:lnSpc>
            </a:pPr>
            <a:r>
              <a:rPr lang="en-US" altLang="ar-SA" sz="1200" b="1">
                <a:latin typeface="Times New Roman" pitchFamily="18" charset="0"/>
                <a:cs typeface="Times New Roman" pitchFamily="18" charset="0"/>
              </a:rPr>
              <a:t>A.1</a:t>
            </a:r>
          </a:p>
          <a:p>
            <a:pPr algn="ctr" eaLnBrk="0" hangingPunct="0">
              <a:lnSpc>
                <a:spcPct val="155000"/>
              </a:lnSpc>
            </a:pPr>
            <a:r>
              <a:rPr lang="en-US" altLang="ar-SA" sz="1200" b="1">
                <a:latin typeface="Times New Roman" pitchFamily="18" charset="0"/>
                <a:cs typeface="Times New Roman" pitchFamily="18" charset="0"/>
              </a:rPr>
              <a:t>C.1</a:t>
            </a:r>
          </a:p>
          <a:p>
            <a:pPr algn="ctr" eaLnBrk="0" hangingPunct="0">
              <a:lnSpc>
                <a:spcPct val="155000"/>
              </a:lnSpc>
            </a:pPr>
            <a:r>
              <a:rPr lang="en-US" altLang="ar-SA" sz="1200" b="1">
                <a:latin typeface="Times New Roman" pitchFamily="18" charset="0"/>
                <a:cs typeface="Times New Roman" pitchFamily="18" charset="0"/>
              </a:rPr>
              <a:t>A.3</a:t>
            </a:r>
          </a:p>
          <a:p>
            <a:pPr algn="ctr" eaLnBrk="0" hangingPunct="0">
              <a:lnSpc>
                <a:spcPct val="155000"/>
              </a:lnSpc>
            </a:pPr>
            <a:r>
              <a:rPr lang="en-US" altLang="ar-SA" sz="1200" b="1">
                <a:latin typeface="Times New Roman" pitchFamily="18" charset="0"/>
                <a:cs typeface="Times New Roman" pitchFamily="18" charset="0"/>
              </a:rPr>
              <a:t>C.4</a:t>
            </a:r>
          </a:p>
          <a:p>
            <a:pPr algn="ctr" eaLnBrk="0" hangingPunct="0">
              <a:lnSpc>
                <a:spcPct val="155000"/>
              </a:lnSpc>
            </a:pPr>
            <a:r>
              <a:rPr lang="en-US" altLang="ar-SA" sz="1200" b="1">
                <a:latin typeface="Times New Roman" pitchFamily="18" charset="0"/>
                <a:cs typeface="Times New Roman" pitchFamily="18" charset="0"/>
              </a:rPr>
              <a:t>B.1</a:t>
            </a:r>
          </a:p>
          <a:p>
            <a:pPr algn="ctr" eaLnBrk="0" hangingPunct="0">
              <a:lnSpc>
                <a:spcPct val="155000"/>
              </a:lnSpc>
            </a:pPr>
            <a:r>
              <a:rPr lang="en-US" altLang="ar-SA" sz="1200" b="1">
                <a:latin typeface="Times New Roman" pitchFamily="18" charset="0"/>
                <a:cs typeface="Times New Roman" pitchFamily="18" charset="0"/>
              </a:rPr>
              <a:t>C.3</a:t>
            </a:r>
          </a:p>
          <a:p>
            <a:pPr algn="ctr" eaLnBrk="0" hangingPunct="0">
              <a:lnSpc>
                <a:spcPct val="155000"/>
              </a:lnSpc>
            </a:pPr>
            <a:r>
              <a:rPr lang="en-US" altLang="ar-SA" sz="1200" b="1">
                <a:latin typeface="Times New Roman" pitchFamily="18" charset="0"/>
                <a:cs typeface="Times New Roman" pitchFamily="18" charset="0"/>
              </a:rPr>
              <a:t>A.4</a:t>
            </a:r>
          </a:p>
          <a:p>
            <a:pPr algn="ctr" eaLnBrk="0" hangingPunct="0">
              <a:lnSpc>
                <a:spcPct val="155000"/>
              </a:lnSpc>
            </a:pPr>
            <a:r>
              <a:rPr lang="en-US" altLang="ar-SA" sz="1200" b="1">
                <a:latin typeface="Times New Roman" pitchFamily="18" charset="0"/>
                <a:cs typeface="Times New Roman" pitchFamily="18" charset="0"/>
              </a:rPr>
              <a:t>B.2</a:t>
            </a:r>
          </a:p>
          <a:p>
            <a:pPr algn="ctr" eaLnBrk="0" hangingPunct="0">
              <a:lnSpc>
                <a:spcPct val="155000"/>
              </a:lnSpc>
            </a:pPr>
            <a:r>
              <a:rPr lang="en-US" altLang="ar-SA" sz="1200" b="1">
                <a:latin typeface="Times New Roman" pitchFamily="18" charset="0"/>
                <a:cs typeface="Times New Roman" pitchFamily="18" charset="0"/>
              </a:rPr>
              <a:t>A.2</a:t>
            </a:r>
          </a:p>
          <a:p>
            <a:pPr algn="ctr" eaLnBrk="0" hangingPunct="0">
              <a:lnSpc>
                <a:spcPct val="155000"/>
              </a:lnSpc>
            </a:pPr>
            <a:r>
              <a:rPr lang="en-US" altLang="ar-SA" sz="1200" b="1">
                <a:latin typeface="Times New Roman" pitchFamily="18" charset="0"/>
                <a:cs typeface="Times New Roman" pitchFamily="18" charset="0"/>
              </a:rPr>
              <a:t>B.3</a:t>
            </a:r>
          </a:p>
          <a:p>
            <a:pPr algn="ctr" eaLnBrk="0" hangingPunct="0">
              <a:lnSpc>
                <a:spcPct val="155000"/>
              </a:lnSpc>
            </a:pPr>
            <a:r>
              <a:rPr lang="en-US" altLang="ar-SA" sz="1200" b="1">
                <a:latin typeface="Times New Roman" pitchFamily="18" charset="0"/>
                <a:cs typeface="Times New Roman" pitchFamily="18" charset="0"/>
              </a:rPr>
              <a:t>C.2</a:t>
            </a:r>
          </a:p>
          <a:p>
            <a:pPr algn="ctr" eaLnBrk="0" hangingPunct="0">
              <a:lnSpc>
                <a:spcPct val="155000"/>
              </a:lnSpc>
            </a:pPr>
            <a:r>
              <a:rPr lang="en-US" altLang="ar-SA" sz="1200" b="1">
                <a:latin typeface="Times New Roman" pitchFamily="18" charset="0"/>
                <a:cs typeface="Times New Roman" pitchFamily="18" charset="0"/>
              </a:rPr>
              <a:t>C.5</a:t>
            </a:r>
            <a:endParaRPr lang="en-CA" altLang="ar-SA" sz="1200" b="1">
              <a:latin typeface="Times New Roman" pitchFamily="18" charset="0"/>
              <a:cs typeface="Times New Roman" pitchFamily="18" charset="0"/>
            </a:endParaRPr>
          </a:p>
        </p:txBody>
      </p:sp>
      <p:sp>
        <p:nvSpPr>
          <p:cNvPr id="41" name="Line 37"/>
          <p:cNvSpPr>
            <a:spLocks noChangeShapeType="1"/>
          </p:cNvSpPr>
          <p:nvPr/>
        </p:nvSpPr>
        <p:spPr bwMode="auto">
          <a:xfrm>
            <a:off x="382588" y="5445125"/>
            <a:ext cx="7875587" cy="0"/>
          </a:xfrm>
          <a:prstGeom prst="line">
            <a:avLst/>
          </a:prstGeom>
          <a:noFill/>
          <a:ln w="12700">
            <a:solidFill>
              <a:schemeClr val="tx1"/>
            </a:solidFill>
            <a:round/>
            <a:headEnd type="none" w="sm" len="sm"/>
            <a:tailEnd type="none" w="sm" len="sm"/>
          </a:ln>
          <a:effectLst/>
        </p:spPr>
        <p:txBody>
          <a:bodyPr wrap="none" anchor="ctr"/>
          <a:lstStyle/>
          <a:p>
            <a:endParaRPr lang="en-US"/>
          </a:p>
        </p:txBody>
      </p:sp>
      <p:sp>
        <p:nvSpPr>
          <p:cNvPr id="42" name="Text Box 38"/>
          <p:cNvSpPr txBox="1">
            <a:spLocks noChangeArrowheads="1"/>
          </p:cNvSpPr>
          <p:nvPr/>
        </p:nvSpPr>
        <p:spPr bwMode="invGray">
          <a:xfrm>
            <a:off x="2325688" y="2276475"/>
            <a:ext cx="865187" cy="3862388"/>
          </a:xfrm>
          <a:prstGeom prst="rect">
            <a:avLst/>
          </a:prstGeom>
          <a:noFill/>
          <a:ln w="9525">
            <a:noFill/>
            <a:miter lim="800000"/>
            <a:headEnd/>
            <a:tailEnd/>
          </a:ln>
          <a:effectLst/>
        </p:spPr>
        <p:txBody>
          <a:bodyPr>
            <a:spAutoFit/>
          </a:bodyPr>
          <a:lstStyle/>
          <a:p>
            <a:pPr algn="ctr" eaLnBrk="0" hangingPunct="0">
              <a:lnSpc>
                <a:spcPct val="155000"/>
              </a:lnSpc>
            </a:pPr>
            <a:r>
              <a:rPr lang="en-US" altLang="en-US" sz="1200" b="1">
                <a:latin typeface="Times New Roman" pitchFamily="18" charset="0"/>
                <a:cs typeface="Times New Roman" pitchFamily="18" charset="0"/>
              </a:rPr>
              <a:t>20,000</a:t>
            </a:r>
          </a:p>
          <a:p>
            <a:pPr algn="ctr" eaLnBrk="0" hangingPunct="0">
              <a:lnSpc>
                <a:spcPct val="155000"/>
              </a:lnSpc>
            </a:pPr>
            <a:r>
              <a:rPr lang="en-US" altLang="en-US" sz="1200" b="1">
                <a:latin typeface="Times New Roman" pitchFamily="18" charset="0"/>
                <a:cs typeface="Times New Roman" pitchFamily="18" charset="0"/>
              </a:rPr>
              <a:t>30,000</a:t>
            </a:r>
          </a:p>
          <a:p>
            <a:pPr algn="ctr" eaLnBrk="0" hangingPunct="0">
              <a:lnSpc>
                <a:spcPct val="155000"/>
              </a:lnSpc>
            </a:pPr>
            <a:r>
              <a:rPr lang="en-US" altLang="en-US" sz="1200" b="1">
                <a:latin typeface="Times New Roman" pitchFamily="18" charset="0"/>
                <a:cs typeface="Times New Roman" pitchFamily="18" charset="0"/>
              </a:rPr>
              <a:t>30,000</a:t>
            </a:r>
          </a:p>
          <a:p>
            <a:pPr algn="ctr" eaLnBrk="0" hangingPunct="0">
              <a:lnSpc>
                <a:spcPct val="155000"/>
              </a:lnSpc>
            </a:pPr>
            <a:r>
              <a:rPr lang="en-US" altLang="en-US" sz="1200" b="1">
                <a:latin typeface="Times New Roman" pitchFamily="18" charset="0"/>
                <a:cs typeface="Times New Roman" pitchFamily="18" charset="0"/>
              </a:rPr>
              <a:t>20,000</a:t>
            </a:r>
          </a:p>
          <a:p>
            <a:pPr algn="ctr" eaLnBrk="0" hangingPunct="0">
              <a:lnSpc>
                <a:spcPct val="155000"/>
              </a:lnSpc>
            </a:pPr>
            <a:r>
              <a:rPr lang="en-US" altLang="en-US" sz="1200" b="1">
                <a:latin typeface="Times New Roman" pitchFamily="18" charset="0"/>
                <a:cs typeface="Times New Roman" pitchFamily="18" charset="0"/>
              </a:rPr>
              <a:t>15,000</a:t>
            </a:r>
          </a:p>
          <a:p>
            <a:pPr algn="ctr" eaLnBrk="0" hangingPunct="0">
              <a:lnSpc>
                <a:spcPct val="155000"/>
              </a:lnSpc>
            </a:pPr>
            <a:r>
              <a:rPr lang="en-US" altLang="en-US" sz="1200" b="1">
                <a:latin typeface="Times New Roman" pitchFamily="18" charset="0"/>
                <a:cs typeface="Times New Roman" pitchFamily="18" charset="0"/>
              </a:rPr>
              <a:t>15,000</a:t>
            </a:r>
          </a:p>
          <a:p>
            <a:pPr algn="ctr" eaLnBrk="0" hangingPunct="0">
              <a:lnSpc>
                <a:spcPct val="155000"/>
              </a:lnSpc>
            </a:pPr>
            <a:r>
              <a:rPr lang="en-US" altLang="en-US" sz="1200" b="1">
                <a:latin typeface="Times New Roman" pitchFamily="18" charset="0"/>
                <a:cs typeface="Times New Roman" pitchFamily="18" charset="0"/>
              </a:rPr>
              <a:t>25,000</a:t>
            </a:r>
          </a:p>
          <a:p>
            <a:pPr algn="ctr" eaLnBrk="0" hangingPunct="0">
              <a:lnSpc>
                <a:spcPct val="155000"/>
              </a:lnSpc>
            </a:pPr>
            <a:r>
              <a:rPr lang="en-US" altLang="en-US" sz="1200" b="1">
                <a:latin typeface="Times New Roman" pitchFamily="18" charset="0"/>
                <a:cs typeface="Times New Roman" pitchFamily="18" charset="0"/>
              </a:rPr>
              <a:t>25,000</a:t>
            </a:r>
          </a:p>
          <a:p>
            <a:pPr algn="ctr" eaLnBrk="0" hangingPunct="0">
              <a:lnSpc>
                <a:spcPct val="155000"/>
              </a:lnSpc>
            </a:pPr>
            <a:r>
              <a:rPr lang="en-US" altLang="en-US" sz="1200" b="1">
                <a:latin typeface="Times New Roman" pitchFamily="18" charset="0"/>
                <a:cs typeface="Times New Roman" pitchFamily="18" charset="0"/>
              </a:rPr>
              <a:t>15,000</a:t>
            </a:r>
          </a:p>
          <a:p>
            <a:pPr algn="ctr" eaLnBrk="0" hangingPunct="0">
              <a:lnSpc>
                <a:spcPct val="155000"/>
              </a:lnSpc>
            </a:pPr>
            <a:r>
              <a:rPr lang="en-US" altLang="en-US" sz="1200" b="1">
                <a:latin typeface="Times New Roman" pitchFamily="18" charset="0"/>
                <a:cs typeface="Times New Roman" pitchFamily="18" charset="0"/>
              </a:rPr>
              <a:t>10,000</a:t>
            </a:r>
          </a:p>
          <a:p>
            <a:pPr algn="ctr" eaLnBrk="0" hangingPunct="0">
              <a:lnSpc>
                <a:spcPct val="155000"/>
              </a:lnSpc>
            </a:pPr>
            <a:r>
              <a:rPr lang="en-US" altLang="en-US" sz="1200" b="1">
                <a:latin typeface="Times New Roman" pitchFamily="18" charset="0"/>
                <a:cs typeface="Times New Roman" pitchFamily="18" charset="0"/>
              </a:rPr>
              <a:t>10,000</a:t>
            </a:r>
          </a:p>
          <a:p>
            <a:pPr algn="ctr" eaLnBrk="0" hangingPunct="0">
              <a:lnSpc>
                <a:spcPct val="155000"/>
              </a:lnSpc>
            </a:pPr>
            <a:r>
              <a:rPr lang="en-US" altLang="en-US" sz="1200" b="1">
                <a:latin typeface="Times New Roman" pitchFamily="18" charset="0"/>
                <a:cs typeface="Times New Roman" pitchFamily="18" charset="0"/>
              </a:rPr>
              <a:t>35,000</a:t>
            </a:r>
          </a:p>
          <a:p>
            <a:pPr algn="ctr" eaLnBrk="0" hangingPunct="0">
              <a:lnSpc>
                <a:spcPct val="155000"/>
              </a:lnSpc>
            </a:pPr>
            <a:r>
              <a:rPr lang="en-US" altLang="en-US" sz="1600" b="1">
                <a:latin typeface="Times New Roman" pitchFamily="18" charset="0"/>
                <a:cs typeface="Times New Roman" pitchFamily="18" charset="0"/>
              </a:rPr>
              <a:t>250,000</a:t>
            </a:r>
            <a:endParaRPr lang="en-CA" altLang="en-US" sz="1600" b="1">
              <a:latin typeface="Times New Roman" pitchFamily="18" charset="0"/>
              <a:cs typeface="Times New Roman" pitchFamily="18" charset="0"/>
            </a:endParaRPr>
          </a:p>
        </p:txBody>
      </p:sp>
      <p:grpSp>
        <p:nvGrpSpPr>
          <p:cNvPr id="43" name="Group 39"/>
          <p:cNvGrpSpPr>
            <a:grpSpLocks/>
          </p:cNvGrpSpPr>
          <p:nvPr/>
        </p:nvGrpSpPr>
        <p:grpSpPr bwMode="auto">
          <a:xfrm>
            <a:off x="3551238" y="2349500"/>
            <a:ext cx="3959225" cy="3311525"/>
            <a:chOff x="2290" y="1480"/>
            <a:chExt cx="2495" cy="2086"/>
          </a:xfrm>
        </p:grpSpPr>
        <p:sp>
          <p:nvSpPr>
            <p:cNvPr id="44" name="Rectangle 40"/>
            <p:cNvSpPr>
              <a:spLocks noChangeArrowheads="1"/>
            </p:cNvSpPr>
            <p:nvPr/>
          </p:nvSpPr>
          <p:spPr bwMode="invGray">
            <a:xfrm>
              <a:off x="2290" y="1480"/>
              <a:ext cx="499" cy="90"/>
            </a:xfrm>
            <a:prstGeom prst="rect">
              <a:avLst/>
            </a:prstGeom>
            <a:noFill/>
            <a:ln w="28575">
              <a:solidFill>
                <a:srgbClr val="FF0000"/>
              </a:solidFill>
              <a:miter lim="800000"/>
              <a:headEnd/>
              <a:tailEnd/>
            </a:ln>
            <a:effectLst/>
          </p:spPr>
          <p:txBody>
            <a:bodyPr wrap="none" anchor="ctr"/>
            <a:lstStyle/>
            <a:p>
              <a:endParaRPr lang="en-US"/>
            </a:p>
          </p:txBody>
        </p:sp>
        <p:sp>
          <p:nvSpPr>
            <p:cNvPr id="45" name="Rectangle 41"/>
            <p:cNvSpPr>
              <a:spLocks noChangeArrowheads="1"/>
            </p:cNvSpPr>
            <p:nvPr/>
          </p:nvSpPr>
          <p:spPr bwMode="invGray">
            <a:xfrm>
              <a:off x="2835" y="1842"/>
              <a:ext cx="680" cy="91"/>
            </a:xfrm>
            <a:prstGeom prst="rect">
              <a:avLst/>
            </a:prstGeom>
            <a:noFill/>
            <a:ln w="28575">
              <a:solidFill>
                <a:srgbClr val="FF0000"/>
              </a:solidFill>
              <a:miter lim="800000"/>
              <a:headEnd/>
              <a:tailEnd/>
            </a:ln>
            <a:effectLst/>
          </p:spPr>
          <p:txBody>
            <a:bodyPr wrap="none" anchor="ctr"/>
            <a:lstStyle/>
            <a:p>
              <a:endParaRPr lang="en-US"/>
            </a:p>
          </p:txBody>
        </p:sp>
        <p:sp>
          <p:nvSpPr>
            <p:cNvPr id="46" name="Rectangle 42"/>
            <p:cNvSpPr>
              <a:spLocks noChangeArrowheads="1"/>
            </p:cNvSpPr>
            <p:nvPr/>
          </p:nvSpPr>
          <p:spPr bwMode="invGray">
            <a:xfrm>
              <a:off x="2835" y="2024"/>
              <a:ext cx="453" cy="91"/>
            </a:xfrm>
            <a:prstGeom prst="rect">
              <a:avLst/>
            </a:prstGeom>
            <a:noFill/>
            <a:ln w="28575">
              <a:solidFill>
                <a:srgbClr val="FF0000"/>
              </a:solidFill>
              <a:miter lim="800000"/>
              <a:headEnd/>
              <a:tailEnd/>
            </a:ln>
            <a:effectLst/>
          </p:spPr>
          <p:txBody>
            <a:bodyPr wrap="none" anchor="ctr"/>
            <a:lstStyle/>
            <a:p>
              <a:endParaRPr lang="en-US"/>
            </a:p>
          </p:txBody>
        </p:sp>
        <p:sp>
          <p:nvSpPr>
            <p:cNvPr id="47" name="Rectangle 43"/>
            <p:cNvSpPr>
              <a:spLocks noChangeArrowheads="1"/>
            </p:cNvSpPr>
            <p:nvPr/>
          </p:nvSpPr>
          <p:spPr bwMode="invGray">
            <a:xfrm>
              <a:off x="3288" y="2387"/>
              <a:ext cx="318" cy="91"/>
            </a:xfrm>
            <a:prstGeom prst="rect">
              <a:avLst/>
            </a:prstGeom>
            <a:noFill/>
            <a:ln w="28575">
              <a:solidFill>
                <a:srgbClr val="FF0000"/>
              </a:solidFill>
              <a:miter lim="800000"/>
              <a:headEnd/>
              <a:tailEnd/>
            </a:ln>
            <a:effectLst/>
          </p:spPr>
          <p:txBody>
            <a:bodyPr wrap="none" anchor="ctr"/>
            <a:lstStyle/>
            <a:p>
              <a:endParaRPr lang="en-US"/>
            </a:p>
          </p:txBody>
        </p:sp>
        <p:sp>
          <p:nvSpPr>
            <p:cNvPr id="48" name="Rectangle 44"/>
            <p:cNvSpPr>
              <a:spLocks noChangeArrowheads="1"/>
            </p:cNvSpPr>
            <p:nvPr/>
          </p:nvSpPr>
          <p:spPr bwMode="invGray">
            <a:xfrm>
              <a:off x="3651" y="2930"/>
              <a:ext cx="318" cy="91"/>
            </a:xfrm>
            <a:prstGeom prst="rect">
              <a:avLst/>
            </a:prstGeom>
            <a:noFill/>
            <a:ln w="28575">
              <a:solidFill>
                <a:srgbClr val="FF0000"/>
              </a:solidFill>
              <a:miter lim="800000"/>
              <a:headEnd/>
              <a:tailEnd/>
            </a:ln>
            <a:effectLst/>
          </p:spPr>
          <p:txBody>
            <a:bodyPr wrap="none" anchor="ctr"/>
            <a:lstStyle/>
            <a:p>
              <a:endParaRPr lang="en-US"/>
            </a:p>
          </p:txBody>
        </p:sp>
        <p:sp>
          <p:nvSpPr>
            <p:cNvPr id="49" name="Rectangle 45"/>
            <p:cNvSpPr>
              <a:spLocks noChangeArrowheads="1"/>
            </p:cNvSpPr>
            <p:nvPr/>
          </p:nvSpPr>
          <p:spPr bwMode="invGray">
            <a:xfrm>
              <a:off x="3878" y="3294"/>
              <a:ext cx="227" cy="91"/>
            </a:xfrm>
            <a:prstGeom prst="rect">
              <a:avLst/>
            </a:prstGeom>
            <a:noFill/>
            <a:ln w="28575">
              <a:solidFill>
                <a:srgbClr val="FF0000"/>
              </a:solidFill>
              <a:miter lim="800000"/>
              <a:headEnd/>
              <a:tailEnd/>
            </a:ln>
            <a:effectLst/>
          </p:spPr>
          <p:txBody>
            <a:bodyPr wrap="none" anchor="ctr"/>
            <a:lstStyle/>
            <a:p>
              <a:endParaRPr lang="en-US"/>
            </a:p>
          </p:txBody>
        </p:sp>
        <p:sp>
          <p:nvSpPr>
            <p:cNvPr id="50" name="Rectangle 46"/>
            <p:cNvSpPr>
              <a:spLocks noChangeArrowheads="1"/>
            </p:cNvSpPr>
            <p:nvPr/>
          </p:nvSpPr>
          <p:spPr bwMode="invGray">
            <a:xfrm>
              <a:off x="2290" y="1661"/>
              <a:ext cx="726" cy="91"/>
            </a:xfrm>
            <a:prstGeom prst="rect">
              <a:avLst/>
            </a:prstGeom>
            <a:noFill/>
            <a:ln w="28575">
              <a:solidFill>
                <a:srgbClr val="FF0000"/>
              </a:solidFill>
              <a:miter lim="800000"/>
              <a:headEnd/>
              <a:tailEnd/>
            </a:ln>
            <a:effectLst/>
          </p:spPr>
          <p:txBody>
            <a:bodyPr wrap="none" anchor="ctr"/>
            <a:lstStyle/>
            <a:p>
              <a:endParaRPr lang="en-US"/>
            </a:p>
          </p:txBody>
        </p:sp>
        <p:sp>
          <p:nvSpPr>
            <p:cNvPr id="51" name="Rectangle 47"/>
            <p:cNvSpPr>
              <a:spLocks noChangeArrowheads="1"/>
            </p:cNvSpPr>
            <p:nvPr/>
          </p:nvSpPr>
          <p:spPr bwMode="invGray">
            <a:xfrm>
              <a:off x="3288" y="2205"/>
              <a:ext cx="318" cy="91"/>
            </a:xfrm>
            <a:prstGeom prst="rect">
              <a:avLst/>
            </a:prstGeom>
            <a:noFill/>
            <a:ln w="28575">
              <a:solidFill>
                <a:srgbClr val="FF0000"/>
              </a:solidFill>
              <a:miter lim="800000"/>
              <a:headEnd/>
              <a:tailEnd/>
            </a:ln>
            <a:effectLst/>
          </p:spPr>
          <p:txBody>
            <a:bodyPr wrap="none" anchor="ctr"/>
            <a:lstStyle/>
            <a:p>
              <a:endParaRPr lang="en-US"/>
            </a:p>
          </p:txBody>
        </p:sp>
        <p:sp>
          <p:nvSpPr>
            <p:cNvPr id="52" name="Rectangle 48"/>
            <p:cNvSpPr>
              <a:spLocks noChangeArrowheads="1"/>
            </p:cNvSpPr>
            <p:nvPr/>
          </p:nvSpPr>
          <p:spPr bwMode="invGray">
            <a:xfrm>
              <a:off x="3288" y="2568"/>
              <a:ext cx="590" cy="91"/>
            </a:xfrm>
            <a:prstGeom prst="rect">
              <a:avLst/>
            </a:prstGeom>
            <a:noFill/>
            <a:ln w="28575">
              <a:solidFill>
                <a:srgbClr val="FF0000"/>
              </a:solidFill>
              <a:miter lim="800000"/>
              <a:headEnd/>
              <a:tailEnd/>
            </a:ln>
            <a:effectLst/>
          </p:spPr>
          <p:txBody>
            <a:bodyPr wrap="none" anchor="ctr"/>
            <a:lstStyle/>
            <a:p>
              <a:endParaRPr lang="en-US"/>
            </a:p>
          </p:txBody>
        </p:sp>
        <p:sp>
          <p:nvSpPr>
            <p:cNvPr id="53" name="Rectangle 49"/>
            <p:cNvSpPr>
              <a:spLocks noChangeArrowheads="1"/>
            </p:cNvSpPr>
            <p:nvPr/>
          </p:nvSpPr>
          <p:spPr bwMode="invGray">
            <a:xfrm>
              <a:off x="3651" y="3112"/>
              <a:ext cx="227" cy="91"/>
            </a:xfrm>
            <a:prstGeom prst="rect">
              <a:avLst/>
            </a:prstGeom>
            <a:noFill/>
            <a:ln w="28575">
              <a:solidFill>
                <a:srgbClr val="FF0000"/>
              </a:solidFill>
              <a:miter lim="800000"/>
              <a:headEnd/>
              <a:tailEnd/>
            </a:ln>
            <a:effectLst/>
          </p:spPr>
          <p:txBody>
            <a:bodyPr wrap="none" anchor="ctr"/>
            <a:lstStyle/>
            <a:p>
              <a:endParaRPr lang="en-US"/>
            </a:p>
          </p:txBody>
        </p:sp>
        <p:sp>
          <p:nvSpPr>
            <p:cNvPr id="54" name="Rectangle 50"/>
            <p:cNvSpPr>
              <a:spLocks noChangeArrowheads="1"/>
            </p:cNvSpPr>
            <p:nvPr/>
          </p:nvSpPr>
          <p:spPr bwMode="invGray">
            <a:xfrm>
              <a:off x="3424" y="2750"/>
              <a:ext cx="590" cy="91"/>
            </a:xfrm>
            <a:prstGeom prst="rect">
              <a:avLst/>
            </a:prstGeom>
            <a:noFill/>
            <a:ln w="28575">
              <a:solidFill>
                <a:srgbClr val="FF0000"/>
              </a:solidFill>
              <a:miter lim="800000"/>
              <a:headEnd/>
              <a:tailEnd/>
            </a:ln>
            <a:effectLst/>
          </p:spPr>
          <p:txBody>
            <a:bodyPr wrap="none" anchor="ctr"/>
            <a:lstStyle/>
            <a:p>
              <a:endParaRPr lang="en-US"/>
            </a:p>
          </p:txBody>
        </p:sp>
        <p:sp>
          <p:nvSpPr>
            <p:cNvPr id="55" name="Rectangle 51"/>
            <p:cNvSpPr>
              <a:spLocks noChangeArrowheads="1"/>
            </p:cNvSpPr>
            <p:nvPr/>
          </p:nvSpPr>
          <p:spPr bwMode="invGray">
            <a:xfrm>
              <a:off x="4014" y="3475"/>
              <a:ext cx="771" cy="91"/>
            </a:xfrm>
            <a:prstGeom prst="rect">
              <a:avLst/>
            </a:prstGeom>
            <a:noFill/>
            <a:ln w="28575">
              <a:solidFill>
                <a:srgbClr val="FF0000"/>
              </a:solidFill>
              <a:miter lim="800000"/>
              <a:headEnd/>
              <a:tailEnd/>
            </a:ln>
            <a:effectLst/>
          </p:spPr>
          <p:txBody>
            <a:bodyPr wrap="none" anchor="ctr"/>
            <a:lstStyle/>
            <a:p>
              <a:endParaRPr lang="en-US"/>
            </a:p>
          </p:txBody>
        </p:sp>
      </p:grpSp>
      <p:grpSp>
        <p:nvGrpSpPr>
          <p:cNvPr id="56" name="Group 52"/>
          <p:cNvGrpSpPr>
            <a:grpSpLocks/>
          </p:cNvGrpSpPr>
          <p:nvPr/>
        </p:nvGrpSpPr>
        <p:grpSpPr bwMode="auto">
          <a:xfrm>
            <a:off x="3711575" y="2276475"/>
            <a:ext cx="4445000" cy="3429000"/>
            <a:chOff x="2391" y="1434"/>
            <a:chExt cx="2801" cy="2160"/>
          </a:xfrm>
        </p:grpSpPr>
        <p:sp>
          <p:nvSpPr>
            <p:cNvPr id="57" name="Text Box 53"/>
            <p:cNvSpPr txBox="1">
              <a:spLocks noChangeArrowheads="1"/>
            </p:cNvSpPr>
            <p:nvPr/>
          </p:nvSpPr>
          <p:spPr bwMode="invGray">
            <a:xfrm>
              <a:off x="2391" y="1434"/>
              <a:ext cx="428" cy="173"/>
            </a:xfrm>
            <a:prstGeom prst="rect">
              <a:avLst/>
            </a:prstGeom>
            <a:noFill/>
            <a:ln w="9525">
              <a:noFill/>
              <a:miter lim="800000"/>
              <a:headEnd/>
              <a:tailEnd/>
            </a:ln>
            <a:effectLst/>
          </p:spPr>
          <p:txBody>
            <a:bodyPr wrap="none">
              <a:spAutoFit/>
            </a:bodyPr>
            <a:lstStyle/>
            <a:p>
              <a:pPr algn="ctr" eaLnBrk="0" hangingPunct="0"/>
              <a:r>
                <a:rPr lang="en-US" altLang="en-US" sz="1200">
                  <a:latin typeface="Times New Roman" pitchFamily="18" charset="0"/>
                  <a:cs typeface="Times New Roman" pitchFamily="18" charset="0"/>
                </a:rPr>
                <a:t>20,000</a:t>
              </a:r>
              <a:endParaRPr lang="en-CA" altLang="en-US" sz="1200">
                <a:latin typeface="Times New Roman" pitchFamily="18" charset="0"/>
                <a:cs typeface="Times New Roman" pitchFamily="18" charset="0"/>
              </a:endParaRPr>
            </a:p>
          </p:txBody>
        </p:sp>
        <p:sp>
          <p:nvSpPr>
            <p:cNvPr id="58" name="Text Box 54"/>
            <p:cNvSpPr txBox="1">
              <a:spLocks noChangeArrowheads="1"/>
            </p:cNvSpPr>
            <p:nvPr/>
          </p:nvSpPr>
          <p:spPr bwMode="invGray">
            <a:xfrm>
              <a:off x="2453" y="1607"/>
              <a:ext cx="428" cy="173"/>
            </a:xfrm>
            <a:prstGeom prst="rect">
              <a:avLst/>
            </a:prstGeom>
            <a:noFill/>
            <a:ln w="9525">
              <a:noFill/>
              <a:miter lim="800000"/>
              <a:headEnd/>
              <a:tailEnd/>
            </a:ln>
            <a:effectLst/>
          </p:spPr>
          <p:txBody>
            <a:bodyPr wrap="none">
              <a:spAutoFit/>
            </a:bodyPr>
            <a:lstStyle/>
            <a:p>
              <a:pPr algn="ctr" eaLnBrk="0" hangingPunct="0"/>
              <a:r>
                <a:rPr lang="en-US" altLang="en-US" sz="1200">
                  <a:latin typeface="Times New Roman" pitchFamily="18" charset="0"/>
                  <a:cs typeface="Times New Roman" pitchFamily="18" charset="0"/>
                </a:rPr>
                <a:t>25,000</a:t>
              </a:r>
              <a:endParaRPr lang="en-CA" altLang="en-US" sz="1200">
                <a:latin typeface="Times New Roman" pitchFamily="18" charset="0"/>
                <a:cs typeface="Times New Roman" pitchFamily="18" charset="0"/>
              </a:endParaRPr>
            </a:p>
          </p:txBody>
        </p:sp>
        <p:sp>
          <p:nvSpPr>
            <p:cNvPr id="59" name="Text Box 55"/>
            <p:cNvSpPr txBox="1">
              <a:spLocks noChangeArrowheads="1"/>
            </p:cNvSpPr>
            <p:nvPr/>
          </p:nvSpPr>
          <p:spPr bwMode="invGray">
            <a:xfrm>
              <a:off x="3112" y="1607"/>
              <a:ext cx="380" cy="173"/>
            </a:xfrm>
            <a:prstGeom prst="rect">
              <a:avLst/>
            </a:prstGeom>
            <a:noFill/>
            <a:ln w="9525">
              <a:noFill/>
              <a:miter lim="800000"/>
              <a:headEnd/>
              <a:tailEnd/>
            </a:ln>
            <a:effectLst/>
          </p:spPr>
          <p:txBody>
            <a:bodyPr wrap="none">
              <a:spAutoFit/>
            </a:bodyPr>
            <a:lstStyle/>
            <a:p>
              <a:pPr algn="ctr" eaLnBrk="0" hangingPunct="0"/>
              <a:r>
                <a:rPr lang="en-US" altLang="en-US" sz="1200">
                  <a:latin typeface="Times New Roman" pitchFamily="18" charset="0"/>
                  <a:cs typeface="Times New Roman" pitchFamily="18" charset="0"/>
                </a:rPr>
                <a:t>5,000</a:t>
              </a:r>
              <a:endParaRPr lang="en-CA" altLang="en-US" sz="1200">
                <a:latin typeface="Times New Roman" pitchFamily="18" charset="0"/>
                <a:cs typeface="Times New Roman" pitchFamily="18" charset="0"/>
              </a:endParaRPr>
            </a:p>
          </p:txBody>
        </p:sp>
        <p:sp>
          <p:nvSpPr>
            <p:cNvPr id="60" name="Text Box 56"/>
            <p:cNvSpPr txBox="1">
              <a:spLocks noChangeArrowheads="1"/>
            </p:cNvSpPr>
            <p:nvPr/>
          </p:nvSpPr>
          <p:spPr bwMode="invGray">
            <a:xfrm>
              <a:off x="2498" y="1788"/>
              <a:ext cx="380" cy="173"/>
            </a:xfrm>
            <a:prstGeom prst="rect">
              <a:avLst/>
            </a:prstGeom>
            <a:noFill/>
            <a:ln w="9525">
              <a:noFill/>
              <a:miter lim="800000"/>
              <a:headEnd/>
              <a:tailEnd/>
            </a:ln>
            <a:effectLst/>
          </p:spPr>
          <p:txBody>
            <a:bodyPr wrap="none">
              <a:spAutoFit/>
            </a:bodyPr>
            <a:lstStyle/>
            <a:p>
              <a:pPr algn="ctr" eaLnBrk="0" hangingPunct="0"/>
              <a:r>
                <a:rPr lang="en-US" altLang="en-US" sz="1200">
                  <a:latin typeface="Times New Roman" pitchFamily="18" charset="0"/>
                  <a:cs typeface="Times New Roman" pitchFamily="18" charset="0"/>
                </a:rPr>
                <a:t>5,000</a:t>
              </a:r>
              <a:endParaRPr lang="en-CA" altLang="en-US" sz="1200">
                <a:latin typeface="Times New Roman" pitchFamily="18" charset="0"/>
                <a:cs typeface="Times New Roman" pitchFamily="18" charset="0"/>
              </a:endParaRPr>
            </a:p>
          </p:txBody>
        </p:sp>
        <p:sp>
          <p:nvSpPr>
            <p:cNvPr id="61" name="Text Box 57"/>
            <p:cNvSpPr txBox="1">
              <a:spLocks noChangeArrowheads="1"/>
            </p:cNvSpPr>
            <p:nvPr/>
          </p:nvSpPr>
          <p:spPr bwMode="invGray">
            <a:xfrm>
              <a:off x="3133" y="1788"/>
              <a:ext cx="428" cy="173"/>
            </a:xfrm>
            <a:prstGeom prst="rect">
              <a:avLst/>
            </a:prstGeom>
            <a:noFill/>
            <a:ln w="9525">
              <a:noFill/>
              <a:miter lim="800000"/>
              <a:headEnd/>
              <a:tailEnd/>
            </a:ln>
            <a:effectLst/>
          </p:spPr>
          <p:txBody>
            <a:bodyPr wrap="none">
              <a:spAutoFit/>
            </a:bodyPr>
            <a:lstStyle/>
            <a:p>
              <a:pPr algn="ctr" eaLnBrk="0" hangingPunct="0"/>
              <a:r>
                <a:rPr lang="en-US" altLang="en-US" sz="1200">
                  <a:latin typeface="Times New Roman" pitchFamily="18" charset="0"/>
                  <a:cs typeface="Times New Roman" pitchFamily="18" charset="0"/>
                </a:rPr>
                <a:t>25,000</a:t>
              </a:r>
              <a:endParaRPr lang="en-CA" altLang="en-US" sz="1200">
                <a:latin typeface="Times New Roman" pitchFamily="18" charset="0"/>
                <a:cs typeface="Times New Roman" pitchFamily="18" charset="0"/>
              </a:endParaRPr>
            </a:p>
          </p:txBody>
        </p:sp>
        <p:sp>
          <p:nvSpPr>
            <p:cNvPr id="62" name="Text Box 58"/>
            <p:cNvSpPr txBox="1">
              <a:spLocks noChangeArrowheads="1"/>
            </p:cNvSpPr>
            <p:nvPr/>
          </p:nvSpPr>
          <p:spPr bwMode="invGray">
            <a:xfrm>
              <a:off x="2498" y="1970"/>
              <a:ext cx="380" cy="173"/>
            </a:xfrm>
            <a:prstGeom prst="rect">
              <a:avLst/>
            </a:prstGeom>
            <a:noFill/>
            <a:ln w="9525">
              <a:noFill/>
              <a:miter lim="800000"/>
              <a:headEnd/>
              <a:tailEnd/>
            </a:ln>
            <a:effectLst/>
          </p:spPr>
          <p:txBody>
            <a:bodyPr wrap="none">
              <a:spAutoFit/>
            </a:bodyPr>
            <a:lstStyle/>
            <a:p>
              <a:pPr algn="ctr" eaLnBrk="0" hangingPunct="0"/>
              <a:r>
                <a:rPr lang="en-US" altLang="en-US" sz="1200">
                  <a:latin typeface="Times New Roman" pitchFamily="18" charset="0"/>
                  <a:cs typeface="Times New Roman" pitchFamily="18" charset="0"/>
                </a:rPr>
                <a:t>5,000</a:t>
              </a:r>
              <a:endParaRPr lang="en-CA" altLang="en-US" sz="1200">
                <a:latin typeface="Times New Roman" pitchFamily="18" charset="0"/>
                <a:cs typeface="Times New Roman" pitchFamily="18" charset="0"/>
              </a:endParaRPr>
            </a:p>
          </p:txBody>
        </p:sp>
        <p:sp>
          <p:nvSpPr>
            <p:cNvPr id="63" name="Text Box 59"/>
            <p:cNvSpPr txBox="1">
              <a:spLocks noChangeArrowheads="1"/>
            </p:cNvSpPr>
            <p:nvPr/>
          </p:nvSpPr>
          <p:spPr bwMode="invGray">
            <a:xfrm>
              <a:off x="2997" y="1970"/>
              <a:ext cx="428" cy="173"/>
            </a:xfrm>
            <a:prstGeom prst="rect">
              <a:avLst/>
            </a:prstGeom>
            <a:noFill/>
            <a:ln w="9525">
              <a:noFill/>
              <a:miter lim="800000"/>
              <a:headEnd/>
              <a:tailEnd/>
            </a:ln>
            <a:effectLst/>
          </p:spPr>
          <p:txBody>
            <a:bodyPr wrap="none">
              <a:spAutoFit/>
            </a:bodyPr>
            <a:lstStyle/>
            <a:p>
              <a:pPr algn="ctr" eaLnBrk="0" hangingPunct="0"/>
              <a:r>
                <a:rPr lang="en-US" altLang="en-US" sz="1200">
                  <a:latin typeface="Times New Roman" pitchFamily="18" charset="0"/>
                  <a:cs typeface="Times New Roman" pitchFamily="18" charset="0"/>
                </a:rPr>
                <a:t>15,000</a:t>
              </a:r>
              <a:endParaRPr lang="en-CA" altLang="en-US" sz="1200">
                <a:latin typeface="Times New Roman" pitchFamily="18" charset="0"/>
                <a:cs typeface="Times New Roman" pitchFamily="18" charset="0"/>
              </a:endParaRPr>
            </a:p>
          </p:txBody>
        </p:sp>
        <p:sp>
          <p:nvSpPr>
            <p:cNvPr id="64" name="Text Box 60"/>
            <p:cNvSpPr txBox="1">
              <a:spLocks noChangeArrowheads="1"/>
            </p:cNvSpPr>
            <p:nvPr/>
          </p:nvSpPr>
          <p:spPr bwMode="invGray">
            <a:xfrm>
              <a:off x="2997" y="2151"/>
              <a:ext cx="428" cy="173"/>
            </a:xfrm>
            <a:prstGeom prst="rect">
              <a:avLst/>
            </a:prstGeom>
            <a:noFill/>
            <a:ln w="9525">
              <a:noFill/>
              <a:miter lim="800000"/>
              <a:headEnd/>
              <a:tailEnd/>
            </a:ln>
            <a:effectLst/>
          </p:spPr>
          <p:txBody>
            <a:bodyPr wrap="none">
              <a:spAutoFit/>
            </a:bodyPr>
            <a:lstStyle/>
            <a:p>
              <a:pPr algn="ctr" eaLnBrk="0" hangingPunct="0"/>
              <a:r>
                <a:rPr lang="en-US" altLang="en-US" sz="1200">
                  <a:latin typeface="Times New Roman" pitchFamily="18" charset="0"/>
                  <a:cs typeface="Times New Roman" pitchFamily="18" charset="0"/>
                </a:rPr>
                <a:t>10,000</a:t>
              </a:r>
              <a:endParaRPr lang="en-CA" altLang="en-US" sz="1200">
                <a:latin typeface="Times New Roman" pitchFamily="18" charset="0"/>
                <a:cs typeface="Times New Roman" pitchFamily="18" charset="0"/>
              </a:endParaRPr>
            </a:p>
          </p:txBody>
        </p:sp>
        <p:sp>
          <p:nvSpPr>
            <p:cNvPr id="65" name="Text Box 61"/>
            <p:cNvSpPr txBox="1">
              <a:spLocks noChangeArrowheads="1"/>
            </p:cNvSpPr>
            <p:nvPr/>
          </p:nvSpPr>
          <p:spPr bwMode="invGray">
            <a:xfrm>
              <a:off x="3677" y="2151"/>
              <a:ext cx="381" cy="173"/>
            </a:xfrm>
            <a:prstGeom prst="rect">
              <a:avLst/>
            </a:prstGeom>
            <a:noFill/>
            <a:ln w="9525">
              <a:noFill/>
              <a:miter lim="800000"/>
              <a:headEnd/>
              <a:tailEnd/>
            </a:ln>
            <a:effectLst/>
          </p:spPr>
          <p:txBody>
            <a:bodyPr wrap="none">
              <a:spAutoFit/>
            </a:bodyPr>
            <a:lstStyle/>
            <a:p>
              <a:pPr algn="ctr" eaLnBrk="0" hangingPunct="0"/>
              <a:r>
                <a:rPr lang="en-US" altLang="en-US" sz="1200">
                  <a:latin typeface="Times New Roman" pitchFamily="18" charset="0"/>
                  <a:cs typeface="Times New Roman" pitchFamily="18" charset="0"/>
                </a:rPr>
                <a:t>5,000</a:t>
              </a:r>
              <a:endParaRPr lang="en-CA" altLang="en-US" sz="1200">
                <a:latin typeface="Times New Roman" pitchFamily="18" charset="0"/>
                <a:cs typeface="Times New Roman" pitchFamily="18" charset="0"/>
              </a:endParaRPr>
            </a:p>
          </p:txBody>
        </p:sp>
        <p:sp>
          <p:nvSpPr>
            <p:cNvPr id="66" name="Text Box 62"/>
            <p:cNvSpPr txBox="1">
              <a:spLocks noChangeArrowheads="1"/>
            </p:cNvSpPr>
            <p:nvPr/>
          </p:nvSpPr>
          <p:spPr bwMode="invGray">
            <a:xfrm>
              <a:off x="3677" y="2332"/>
              <a:ext cx="381" cy="173"/>
            </a:xfrm>
            <a:prstGeom prst="rect">
              <a:avLst/>
            </a:prstGeom>
            <a:noFill/>
            <a:ln w="9525">
              <a:noFill/>
              <a:miter lim="800000"/>
              <a:headEnd/>
              <a:tailEnd/>
            </a:ln>
            <a:effectLst/>
          </p:spPr>
          <p:txBody>
            <a:bodyPr wrap="none">
              <a:spAutoFit/>
            </a:bodyPr>
            <a:lstStyle/>
            <a:p>
              <a:pPr algn="ctr" eaLnBrk="0" hangingPunct="0"/>
              <a:r>
                <a:rPr lang="en-US" altLang="en-US" sz="1200">
                  <a:latin typeface="Times New Roman" pitchFamily="18" charset="0"/>
                  <a:cs typeface="Times New Roman" pitchFamily="18" charset="0"/>
                </a:rPr>
                <a:t>5,000</a:t>
              </a:r>
              <a:endParaRPr lang="en-CA" altLang="en-US" sz="1200">
                <a:latin typeface="Times New Roman" pitchFamily="18" charset="0"/>
                <a:cs typeface="Times New Roman" pitchFamily="18" charset="0"/>
              </a:endParaRPr>
            </a:p>
          </p:txBody>
        </p:sp>
        <p:sp>
          <p:nvSpPr>
            <p:cNvPr id="67" name="Text Box 63"/>
            <p:cNvSpPr txBox="1">
              <a:spLocks noChangeArrowheads="1"/>
            </p:cNvSpPr>
            <p:nvPr/>
          </p:nvSpPr>
          <p:spPr bwMode="invGray">
            <a:xfrm>
              <a:off x="2997" y="2332"/>
              <a:ext cx="428" cy="173"/>
            </a:xfrm>
            <a:prstGeom prst="rect">
              <a:avLst/>
            </a:prstGeom>
            <a:noFill/>
            <a:ln w="9525">
              <a:noFill/>
              <a:miter lim="800000"/>
              <a:headEnd/>
              <a:tailEnd/>
            </a:ln>
            <a:effectLst/>
          </p:spPr>
          <p:txBody>
            <a:bodyPr wrap="none">
              <a:spAutoFit/>
            </a:bodyPr>
            <a:lstStyle/>
            <a:p>
              <a:pPr algn="ctr" eaLnBrk="0" hangingPunct="0"/>
              <a:r>
                <a:rPr lang="en-US" altLang="en-US" sz="1200">
                  <a:latin typeface="Times New Roman" pitchFamily="18" charset="0"/>
                  <a:cs typeface="Times New Roman" pitchFamily="18" charset="0"/>
                </a:rPr>
                <a:t>10,000</a:t>
              </a:r>
              <a:endParaRPr lang="en-CA" altLang="en-US" sz="1200">
                <a:latin typeface="Times New Roman" pitchFamily="18" charset="0"/>
                <a:cs typeface="Times New Roman" pitchFamily="18" charset="0"/>
              </a:endParaRPr>
            </a:p>
          </p:txBody>
        </p:sp>
        <p:sp>
          <p:nvSpPr>
            <p:cNvPr id="68" name="Text Box 64"/>
            <p:cNvSpPr txBox="1">
              <a:spLocks noChangeArrowheads="1"/>
            </p:cNvSpPr>
            <p:nvPr/>
          </p:nvSpPr>
          <p:spPr bwMode="invGray">
            <a:xfrm>
              <a:off x="2997" y="2514"/>
              <a:ext cx="428" cy="173"/>
            </a:xfrm>
            <a:prstGeom prst="rect">
              <a:avLst/>
            </a:prstGeom>
            <a:noFill/>
            <a:ln w="9525">
              <a:noFill/>
              <a:miter lim="800000"/>
              <a:headEnd/>
              <a:tailEnd/>
            </a:ln>
            <a:effectLst/>
          </p:spPr>
          <p:txBody>
            <a:bodyPr wrap="none">
              <a:spAutoFit/>
            </a:bodyPr>
            <a:lstStyle/>
            <a:p>
              <a:pPr algn="ctr" eaLnBrk="0" hangingPunct="0"/>
              <a:r>
                <a:rPr lang="en-US" altLang="en-US" sz="1200">
                  <a:latin typeface="Times New Roman" pitchFamily="18" charset="0"/>
                  <a:cs typeface="Times New Roman" pitchFamily="18" charset="0"/>
                </a:rPr>
                <a:t>10,000</a:t>
              </a:r>
              <a:endParaRPr lang="en-CA" altLang="en-US" sz="1200">
                <a:latin typeface="Times New Roman" pitchFamily="18" charset="0"/>
                <a:cs typeface="Times New Roman" pitchFamily="18" charset="0"/>
              </a:endParaRPr>
            </a:p>
          </p:txBody>
        </p:sp>
        <p:sp>
          <p:nvSpPr>
            <p:cNvPr id="69" name="Text Box 65"/>
            <p:cNvSpPr txBox="1">
              <a:spLocks noChangeArrowheads="1"/>
            </p:cNvSpPr>
            <p:nvPr/>
          </p:nvSpPr>
          <p:spPr bwMode="invGray">
            <a:xfrm>
              <a:off x="3586" y="2514"/>
              <a:ext cx="429" cy="173"/>
            </a:xfrm>
            <a:prstGeom prst="rect">
              <a:avLst/>
            </a:prstGeom>
            <a:noFill/>
            <a:ln w="9525">
              <a:noFill/>
              <a:miter lim="800000"/>
              <a:headEnd/>
              <a:tailEnd/>
            </a:ln>
            <a:effectLst/>
          </p:spPr>
          <p:txBody>
            <a:bodyPr wrap="none">
              <a:spAutoFit/>
            </a:bodyPr>
            <a:lstStyle/>
            <a:p>
              <a:pPr algn="ctr" eaLnBrk="0" hangingPunct="0"/>
              <a:r>
                <a:rPr lang="en-US" altLang="en-US" sz="1200">
                  <a:latin typeface="Times New Roman" pitchFamily="18" charset="0"/>
                  <a:cs typeface="Times New Roman" pitchFamily="18" charset="0"/>
                </a:rPr>
                <a:t>15,000</a:t>
              </a:r>
              <a:endParaRPr lang="en-CA" altLang="en-US" sz="1200">
                <a:latin typeface="Times New Roman" pitchFamily="18" charset="0"/>
                <a:cs typeface="Times New Roman" pitchFamily="18" charset="0"/>
              </a:endParaRPr>
            </a:p>
          </p:txBody>
        </p:sp>
        <p:sp>
          <p:nvSpPr>
            <p:cNvPr id="70" name="Text Box 66"/>
            <p:cNvSpPr txBox="1">
              <a:spLocks noChangeArrowheads="1"/>
            </p:cNvSpPr>
            <p:nvPr/>
          </p:nvSpPr>
          <p:spPr bwMode="invGray">
            <a:xfrm>
              <a:off x="3631" y="2695"/>
              <a:ext cx="429" cy="173"/>
            </a:xfrm>
            <a:prstGeom prst="rect">
              <a:avLst/>
            </a:prstGeom>
            <a:noFill/>
            <a:ln w="9525">
              <a:noFill/>
              <a:miter lim="800000"/>
              <a:headEnd/>
              <a:tailEnd/>
            </a:ln>
            <a:effectLst/>
          </p:spPr>
          <p:txBody>
            <a:bodyPr wrap="none">
              <a:spAutoFit/>
            </a:bodyPr>
            <a:lstStyle/>
            <a:p>
              <a:pPr algn="ctr" eaLnBrk="0" hangingPunct="0"/>
              <a:r>
                <a:rPr lang="en-US" altLang="en-US" sz="1200">
                  <a:latin typeface="Times New Roman" pitchFamily="18" charset="0"/>
                  <a:cs typeface="Times New Roman" pitchFamily="18" charset="0"/>
                </a:rPr>
                <a:t>20,000</a:t>
              </a:r>
              <a:endParaRPr lang="en-CA" altLang="en-US" sz="1200">
                <a:latin typeface="Times New Roman" pitchFamily="18" charset="0"/>
                <a:cs typeface="Times New Roman" pitchFamily="18" charset="0"/>
              </a:endParaRPr>
            </a:p>
          </p:txBody>
        </p:sp>
        <p:sp>
          <p:nvSpPr>
            <p:cNvPr id="71" name="Text Box 67"/>
            <p:cNvSpPr txBox="1">
              <a:spLocks noChangeArrowheads="1"/>
            </p:cNvSpPr>
            <p:nvPr/>
          </p:nvSpPr>
          <p:spPr bwMode="invGray">
            <a:xfrm>
              <a:off x="3133" y="2695"/>
              <a:ext cx="380" cy="173"/>
            </a:xfrm>
            <a:prstGeom prst="rect">
              <a:avLst/>
            </a:prstGeom>
            <a:noFill/>
            <a:ln w="9525">
              <a:noFill/>
              <a:miter lim="800000"/>
              <a:headEnd/>
              <a:tailEnd/>
            </a:ln>
            <a:effectLst/>
          </p:spPr>
          <p:txBody>
            <a:bodyPr wrap="none">
              <a:spAutoFit/>
            </a:bodyPr>
            <a:lstStyle/>
            <a:p>
              <a:pPr algn="ctr" eaLnBrk="0" hangingPunct="0"/>
              <a:r>
                <a:rPr lang="en-US" altLang="en-US" sz="1200">
                  <a:latin typeface="Times New Roman" pitchFamily="18" charset="0"/>
                  <a:cs typeface="Times New Roman" pitchFamily="18" charset="0"/>
                </a:rPr>
                <a:t>5,000</a:t>
              </a:r>
              <a:endParaRPr lang="en-CA" altLang="en-US" sz="1200">
                <a:latin typeface="Times New Roman" pitchFamily="18" charset="0"/>
                <a:cs typeface="Times New Roman" pitchFamily="18" charset="0"/>
              </a:endParaRPr>
            </a:p>
          </p:txBody>
        </p:sp>
        <p:sp>
          <p:nvSpPr>
            <p:cNvPr id="72" name="Text Box 68"/>
            <p:cNvSpPr txBox="1">
              <a:spLocks noChangeArrowheads="1"/>
            </p:cNvSpPr>
            <p:nvPr/>
          </p:nvSpPr>
          <p:spPr bwMode="invGray">
            <a:xfrm>
              <a:off x="3677" y="2877"/>
              <a:ext cx="429" cy="173"/>
            </a:xfrm>
            <a:prstGeom prst="rect">
              <a:avLst/>
            </a:prstGeom>
            <a:noFill/>
            <a:ln w="9525">
              <a:noFill/>
              <a:miter lim="800000"/>
              <a:headEnd/>
              <a:tailEnd/>
            </a:ln>
            <a:effectLst/>
          </p:spPr>
          <p:txBody>
            <a:bodyPr wrap="none">
              <a:spAutoFit/>
            </a:bodyPr>
            <a:lstStyle/>
            <a:p>
              <a:pPr algn="ctr" eaLnBrk="0" hangingPunct="0"/>
              <a:r>
                <a:rPr lang="en-US" altLang="en-US" sz="1200">
                  <a:latin typeface="Times New Roman" pitchFamily="18" charset="0"/>
                  <a:cs typeface="Times New Roman" pitchFamily="18" charset="0"/>
                </a:rPr>
                <a:t>15,000</a:t>
              </a:r>
              <a:endParaRPr lang="en-CA" altLang="en-US" sz="1200">
                <a:latin typeface="Times New Roman" pitchFamily="18" charset="0"/>
                <a:cs typeface="Times New Roman" pitchFamily="18" charset="0"/>
              </a:endParaRPr>
            </a:p>
          </p:txBody>
        </p:sp>
        <p:sp>
          <p:nvSpPr>
            <p:cNvPr id="73" name="Text Box 69"/>
            <p:cNvSpPr txBox="1">
              <a:spLocks noChangeArrowheads="1"/>
            </p:cNvSpPr>
            <p:nvPr/>
          </p:nvSpPr>
          <p:spPr bwMode="invGray">
            <a:xfrm>
              <a:off x="3905" y="3058"/>
              <a:ext cx="428" cy="173"/>
            </a:xfrm>
            <a:prstGeom prst="rect">
              <a:avLst/>
            </a:prstGeom>
            <a:noFill/>
            <a:ln w="9525">
              <a:noFill/>
              <a:miter lim="800000"/>
              <a:headEnd/>
              <a:tailEnd/>
            </a:ln>
            <a:effectLst/>
          </p:spPr>
          <p:txBody>
            <a:bodyPr wrap="none">
              <a:spAutoFit/>
            </a:bodyPr>
            <a:lstStyle/>
            <a:p>
              <a:pPr algn="ctr" eaLnBrk="0" hangingPunct="0"/>
              <a:r>
                <a:rPr lang="en-US" altLang="en-US" sz="1200">
                  <a:latin typeface="Times New Roman" pitchFamily="18" charset="0"/>
                  <a:cs typeface="Times New Roman" pitchFamily="18" charset="0"/>
                </a:rPr>
                <a:t>10,000</a:t>
              </a:r>
              <a:endParaRPr lang="en-CA" altLang="en-US" sz="1200">
                <a:latin typeface="Times New Roman" pitchFamily="18" charset="0"/>
                <a:cs typeface="Times New Roman" pitchFamily="18" charset="0"/>
              </a:endParaRPr>
            </a:p>
          </p:txBody>
        </p:sp>
        <p:sp>
          <p:nvSpPr>
            <p:cNvPr id="74" name="Text Box 70"/>
            <p:cNvSpPr txBox="1">
              <a:spLocks noChangeArrowheads="1"/>
            </p:cNvSpPr>
            <p:nvPr/>
          </p:nvSpPr>
          <p:spPr bwMode="invGray">
            <a:xfrm>
              <a:off x="3586" y="3240"/>
              <a:ext cx="429" cy="173"/>
            </a:xfrm>
            <a:prstGeom prst="rect">
              <a:avLst/>
            </a:prstGeom>
            <a:noFill/>
            <a:ln w="9525">
              <a:noFill/>
              <a:miter lim="800000"/>
              <a:headEnd/>
              <a:tailEnd/>
            </a:ln>
            <a:effectLst/>
          </p:spPr>
          <p:txBody>
            <a:bodyPr wrap="none">
              <a:spAutoFit/>
            </a:bodyPr>
            <a:lstStyle/>
            <a:p>
              <a:pPr algn="ctr" eaLnBrk="0" hangingPunct="0"/>
              <a:r>
                <a:rPr lang="en-US" altLang="en-US" sz="1200">
                  <a:latin typeface="Times New Roman" pitchFamily="18" charset="0"/>
                  <a:cs typeface="Times New Roman" pitchFamily="18" charset="0"/>
                </a:rPr>
                <a:t>10,000</a:t>
              </a:r>
              <a:endParaRPr lang="en-CA" altLang="en-US" sz="1200">
                <a:latin typeface="Times New Roman" pitchFamily="18" charset="0"/>
                <a:cs typeface="Times New Roman" pitchFamily="18" charset="0"/>
              </a:endParaRPr>
            </a:p>
          </p:txBody>
        </p:sp>
        <p:sp>
          <p:nvSpPr>
            <p:cNvPr id="75" name="Text Box 71"/>
            <p:cNvSpPr txBox="1">
              <a:spLocks noChangeArrowheads="1"/>
            </p:cNvSpPr>
            <p:nvPr/>
          </p:nvSpPr>
          <p:spPr bwMode="invGray">
            <a:xfrm>
              <a:off x="3767" y="3421"/>
              <a:ext cx="381" cy="173"/>
            </a:xfrm>
            <a:prstGeom prst="rect">
              <a:avLst/>
            </a:prstGeom>
            <a:noFill/>
            <a:ln w="9525">
              <a:noFill/>
              <a:miter lim="800000"/>
              <a:headEnd/>
              <a:tailEnd/>
            </a:ln>
            <a:effectLst/>
          </p:spPr>
          <p:txBody>
            <a:bodyPr wrap="none">
              <a:spAutoFit/>
            </a:bodyPr>
            <a:lstStyle/>
            <a:p>
              <a:pPr algn="ctr" eaLnBrk="0" hangingPunct="0"/>
              <a:r>
                <a:rPr lang="en-US" altLang="en-US" sz="1200">
                  <a:latin typeface="Times New Roman" pitchFamily="18" charset="0"/>
                  <a:cs typeface="Times New Roman" pitchFamily="18" charset="0"/>
                </a:rPr>
                <a:t>5,000</a:t>
              </a:r>
              <a:endParaRPr lang="en-CA" altLang="en-US" sz="1200">
                <a:latin typeface="Times New Roman" pitchFamily="18" charset="0"/>
                <a:cs typeface="Times New Roman" pitchFamily="18" charset="0"/>
              </a:endParaRPr>
            </a:p>
          </p:txBody>
        </p:sp>
        <p:sp>
          <p:nvSpPr>
            <p:cNvPr id="76" name="Text Box 72"/>
            <p:cNvSpPr txBox="1">
              <a:spLocks noChangeArrowheads="1"/>
            </p:cNvSpPr>
            <p:nvPr/>
          </p:nvSpPr>
          <p:spPr bwMode="invGray">
            <a:xfrm>
              <a:off x="4267" y="3421"/>
              <a:ext cx="428" cy="173"/>
            </a:xfrm>
            <a:prstGeom prst="rect">
              <a:avLst/>
            </a:prstGeom>
            <a:noFill/>
            <a:ln w="9525">
              <a:noFill/>
              <a:miter lim="800000"/>
              <a:headEnd/>
              <a:tailEnd/>
            </a:ln>
            <a:effectLst/>
          </p:spPr>
          <p:txBody>
            <a:bodyPr wrap="none">
              <a:spAutoFit/>
            </a:bodyPr>
            <a:lstStyle/>
            <a:p>
              <a:pPr algn="ctr" eaLnBrk="0" hangingPunct="0"/>
              <a:r>
                <a:rPr lang="en-US" altLang="en-US" sz="1200">
                  <a:latin typeface="Times New Roman" pitchFamily="18" charset="0"/>
                  <a:cs typeface="Times New Roman" pitchFamily="18" charset="0"/>
                </a:rPr>
                <a:t>25,000</a:t>
              </a:r>
              <a:endParaRPr lang="en-CA" altLang="en-US" sz="1200">
                <a:latin typeface="Times New Roman" pitchFamily="18" charset="0"/>
                <a:cs typeface="Times New Roman" pitchFamily="18" charset="0"/>
              </a:endParaRPr>
            </a:p>
          </p:txBody>
        </p:sp>
        <p:sp>
          <p:nvSpPr>
            <p:cNvPr id="77" name="Text Box 73"/>
            <p:cNvSpPr txBox="1">
              <a:spLocks noChangeArrowheads="1"/>
            </p:cNvSpPr>
            <p:nvPr/>
          </p:nvSpPr>
          <p:spPr bwMode="invGray">
            <a:xfrm>
              <a:off x="4812" y="3421"/>
              <a:ext cx="380" cy="173"/>
            </a:xfrm>
            <a:prstGeom prst="rect">
              <a:avLst/>
            </a:prstGeom>
            <a:noFill/>
            <a:ln w="9525">
              <a:noFill/>
              <a:miter lim="800000"/>
              <a:headEnd/>
              <a:tailEnd/>
            </a:ln>
            <a:effectLst/>
          </p:spPr>
          <p:txBody>
            <a:bodyPr wrap="none">
              <a:spAutoFit/>
            </a:bodyPr>
            <a:lstStyle/>
            <a:p>
              <a:pPr algn="ctr" eaLnBrk="0" hangingPunct="0"/>
              <a:r>
                <a:rPr lang="en-US" altLang="en-US" sz="1200">
                  <a:latin typeface="Times New Roman" pitchFamily="18" charset="0"/>
                  <a:cs typeface="Times New Roman" pitchFamily="18" charset="0"/>
                </a:rPr>
                <a:t>5,000</a:t>
              </a:r>
              <a:endParaRPr lang="en-CA" altLang="en-US" sz="1200">
                <a:latin typeface="Times New Roman" pitchFamily="18" charset="0"/>
                <a:cs typeface="Times New Roman" pitchFamily="18" charset="0"/>
              </a:endParaRPr>
            </a:p>
          </p:txBody>
        </p:sp>
      </p:grpSp>
      <p:sp>
        <p:nvSpPr>
          <p:cNvPr id="78" name="Text Box 74"/>
          <p:cNvSpPr txBox="1">
            <a:spLocks noChangeArrowheads="1"/>
          </p:cNvSpPr>
          <p:nvPr/>
        </p:nvSpPr>
        <p:spPr bwMode="invGray">
          <a:xfrm>
            <a:off x="3648075" y="5715000"/>
            <a:ext cx="4603750" cy="754063"/>
          </a:xfrm>
          <a:prstGeom prst="rect">
            <a:avLst/>
          </a:prstGeom>
          <a:noFill/>
          <a:ln w="9525">
            <a:noFill/>
            <a:miter lim="800000"/>
            <a:headEnd/>
            <a:tailEnd/>
          </a:ln>
          <a:effectLst/>
        </p:spPr>
        <p:txBody>
          <a:bodyPr wrap="none">
            <a:spAutoFit/>
          </a:bodyPr>
          <a:lstStyle/>
          <a:p>
            <a:pPr eaLnBrk="0" hangingPunct="0">
              <a:lnSpc>
                <a:spcPct val="90000"/>
              </a:lnSpc>
            </a:pPr>
            <a:r>
              <a:rPr lang="en-US" altLang="en-US" sz="1600" b="1">
                <a:latin typeface="Times New Roman" pitchFamily="18" charset="0"/>
                <a:cs typeface="Times New Roman" pitchFamily="18" charset="0"/>
              </a:rPr>
              <a:t>55,000	 80,000	  85,000	  25,000	  5,000</a:t>
            </a:r>
          </a:p>
          <a:p>
            <a:pPr eaLnBrk="0" hangingPunct="0">
              <a:lnSpc>
                <a:spcPct val="90000"/>
              </a:lnSpc>
            </a:pPr>
            <a:endParaRPr lang="en-US" altLang="en-US" sz="1600" b="1">
              <a:latin typeface="Times New Roman" pitchFamily="18" charset="0"/>
              <a:cs typeface="Times New Roman" pitchFamily="18" charset="0"/>
            </a:endParaRPr>
          </a:p>
          <a:p>
            <a:pPr eaLnBrk="0" hangingPunct="0">
              <a:lnSpc>
                <a:spcPct val="90000"/>
              </a:lnSpc>
            </a:pPr>
            <a:r>
              <a:rPr lang="en-US" altLang="en-US" sz="1600" b="1">
                <a:latin typeface="Times New Roman" pitchFamily="18" charset="0"/>
                <a:cs typeface="Times New Roman" pitchFamily="18" charset="0"/>
              </a:rPr>
              <a:t>55,000	135,000	220,000	245,000	250,000</a:t>
            </a:r>
            <a:endParaRPr lang="en-CA" altLang="en-US" sz="1600" b="1">
              <a:latin typeface="Times New Roman" pitchFamily="18" charset="0"/>
              <a:cs typeface="Times New Roman" pitchFamily="18" charset="0"/>
            </a:endParaRPr>
          </a:p>
        </p:txBody>
      </p:sp>
      <p:grpSp>
        <p:nvGrpSpPr>
          <p:cNvPr id="79" name="Group 76"/>
          <p:cNvGrpSpPr>
            <a:grpSpLocks/>
          </p:cNvGrpSpPr>
          <p:nvPr/>
        </p:nvGrpSpPr>
        <p:grpSpPr bwMode="auto">
          <a:xfrm>
            <a:off x="3513138" y="2708275"/>
            <a:ext cx="5634037" cy="3025775"/>
            <a:chOff x="2267" y="1706"/>
            <a:chExt cx="3549" cy="1906"/>
          </a:xfrm>
        </p:grpSpPr>
        <p:sp>
          <p:nvSpPr>
            <p:cNvPr id="80" name="Text Box 77"/>
            <p:cNvSpPr txBox="1">
              <a:spLocks noChangeArrowheads="1"/>
            </p:cNvSpPr>
            <p:nvPr/>
          </p:nvSpPr>
          <p:spPr bwMode="invGray">
            <a:xfrm>
              <a:off x="5280" y="1706"/>
              <a:ext cx="536" cy="1631"/>
            </a:xfrm>
            <a:prstGeom prst="rect">
              <a:avLst/>
            </a:prstGeom>
            <a:noFill/>
            <a:ln w="9525">
              <a:noFill/>
              <a:miter lim="800000"/>
              <a:headEnd/>
              <a:tailEnd/>
            </a:ln>
            <a:effectLst/>
          </p:spPr>
          <p:txBody>
            <a:bodyPr wrap="none">
              <a:spAutoFit/>
            </a:bodyPr>
            <a:lstStyle/>
            <a:p>
              <a:pPr eaLnBrk="0" hangingPunct="0">
                <a:lnSpc>
                  <a:spcPct val="90000"/>
                </a:lnSpc>
              </a:pPr>
              <a:r>
                <a:rPr lang="en-US" altLang="en-US" sz="1400" b="1">
                  <a:latin typeface="Times New Roman" pitchFamily="18" charset="0"/>
                  <a:cs typeface="Times New Roman" pitchFamily="18" charset="0"/>
                </a:rPr>
                <a:t>250,000</a:t>
              </a:r>
            </a:p>
            <a:p>
              <a:pPr eaLnBrk="0" hangingPunct="0">
                <a:lnSpc>
                  <a:spcPct val="90000"/>
                </a:lnSpc>
              </a:pPr>
              <a:endParaRPr lang="en-US" altLang="en-US" sz="1400" b="1">
                <a:latin typeface="Times New Roman" pitchFamily="18" charset="0"/>
                <a:cs typeface="Times New Roman" pitchFamily="18" charset="0"/>
              </a:endParaRPr>
            </a:p>
            <a:p>
              <a:pPr eaLnBrk="0" hangingPunct="0">
                <a:lnSpc>
                  <a:spcPct val="90000"/>
                </a:lnSpc>
              </a:pPr>
              <a:endParaRPr lang="en-US" altLang="en-US" sz="1400" b="1">
                <a:latin typeface="Times New Roman" pitchFamily="18" charset="0"/>
                <a:cs typeface="Times New Roman" pitchFamily="18" charset="0"/>
              </a:endParaRPr>
            </a:p>
            <a:p>
              <a:pPr eaLnBrk="0" hangingPunct="0">
                <a:lnSpc>
                  <a:spcPct val="90000"/>
                </a:lnSpc>
              </a:pPr>
              <a:r>
                <a:rPr lang="en-US" altLang="en-US" sz="1400" b="1">
                  <a:latin typeface="Times New Roman" pitchFamily="18" charset="0"/>
                  <a:cs typeface="Times New Roman" pitchFamily="18" charset="0"/>
                </a:rPr>
                <a:t>200,000</a:t>
              </a:r>
            </a:p>
            <a:p>
              <a:pPr eaLnBrk="0" hangingPunct="0">
                <a:lnSpc>
                  <a:spcPct val="90000"/>
                </a:lnSpc>
              </a:pPr>
              <a:endParaRPr lang="en-US" altLang="en-US" sz="1400" b="1">
                <a:latin typeface="Times New Roman" pitchFamily="18" charset="0"/>
                <a:cs typeface="Times New Roman" pitchFamily="18" charset="0"/>
              </a:endParaRPr>
            </a:p>
            <a:p>
              <a:pPr eaLnBrk="0" hangingPunct="0">
                <a:lnSpc>
                  <a:spcPct val="90000"/>
                </a:lnSpc>
              </a:pPr>
              <a:endParaRPr lang="en-US" altLang="en-US" sz="1400" b="1">
                <a:latin typeface="Times New Roman" pitchFamily="18" charset="0"/>
                <a:cs typeface="Times New Roman" pitchFamily="18" charset="0"/>
              </a:endParaRPr>
            </a:p>
            <a:p>
              <a:pPr eaLnBrk="0" hangingPunct="0">
                <a:lnSpc>
                  <a:spcPct val="90000"/>
                </a:lnSpc>
              </a:pPr>
              <a:r>
                <a:rPr lang="en-US" altLang="en-US" sz="1400" b="1">
                  <a:latin typeface="Times New Roman" pitchFamily="18" charset="0"/>
                  <a:cs typeface="Times New Roman" pitchFamily="18" charset="0"/>
                </a:rPr>
                <a:t>150,000</a:t>
              </a:r>
            </a:p>
            <a:p>
              <a:pPr eaLnBrk="0" hangingPunct="0">
                <a:lnSpc>
                  <a:spcPct val="90000"/>
                </a:lnSpc>
              </a:pPr>
              <a:endParaRPr lang="en-US" altLang="en-US" sz="1400" b="1">
                <a:latin typeface="Times New Roman" pitchFamily="18" charset="0"/>
                <a:cs typeface="Times New Roman" pitchFamily="18" charset="0"/>
              </a:endParaRPr>
            </a:p>
            <a:p>
              <a:pPr eaLnBrk="0" hangingPunct="0">
                <a:lnSpc>
                  <a:spcPct val="90000"/>
                </a:lnSpc>
              </a:pPr>
              <a:endParaRPr lang="en-US" altLang="en-US" sz="1400" b="1">
                <a:latin typeface="Times New Roman" pitchFamily="18" charset="0"/>
                <a:cs typeface="Times New Roman" pitchFamily="18" charset="0"/>
              </a:endParaRPr>
            </a:p>
            <a:p>
              <a:pPr eaLnBrk="0" hangingPunct="0">
                <a:lnSpc>
                  <a:spcPct val="90000"/>
                </a:lnSpc>
              </a:pPr>
              <a:r>
                <a:rPr lang="en-US" altLang="en-US" sz="1400" b="1">
                  <a:latin typeface="Times New Roman" pitchFamily="18" charset="0"/>
                  <a:cs typeface="Times New Roman" pitchFamily="18" charset="0"/>
                </a:rPr>
                <a:t>100,000</a:t>
              </a:r>
            </a:p>
            <a:p>
              <a:pPr eaLnBrk="0" hangingPunct="0">
                <a:lnSpc>
                  <a:spcPct val="90000"/>
                </a:lnSpc>
              </a:pPr>
              <a:endParaRPr lang="en-US" altLang="en-US" sz="1400" b="1">
                <a:latin typeface="Times New Roman" pitchFamily="18" charset="0"/>
                <a:cs typeface="Times New Roman" pitchFamily="18" charset="0"/>
              </a:endParaRPr>
            </a:p>
            <a:p>
              <a:pPr eaLnBrk="0" hangingPunct="0">
                <a:lnSpc>
                  <a:spcPct val="90000"/>
                </a:lnSpc>
              </a:pPr>
              <a:endParaRPr lang="en-US" altLang="en-US" sz="1400" b="1">
                <a:latin typeface="Times New Roman" pitchFamily="18" charset="0"/>
                <a:cs typeface="Times New Roman" pitchFamily="18" charset="0"/>
              </a:endParaRPr>
            </a:p>
            <a:p>
              <a:pPr eaLnBrk="0" hangingPunct="0">
                <a:lnSpc>
                  <a:spcPct val="90000"/>
                </a:lnSpc>
              </a:pPr>
              <a:r>
                <a:rPr lang="en-US" altLang="en-US" sz="1400" b="1">
                  <a:latin typeface="Times New Roman" pitchFamily="18" charset="0"/>
                  <a:cs typeface="Times New Roman" pitchFamily="18" charset="0"/>
                </a:rPr>
                <a:t>50,000</a:t>
              </a:r>
              <a:endParaRPr lang="en-CA" altLang="en-US" sz="1400" b="1">
                <a:latin typeface="Times New Roman" pitchFamily="18" charset="0"/>
                <a:cs typeface="Times New Roman" pitchFamily="18" charset="0"/>
              </a:endParaRPr>
            </a:p>
          </p:txBody>
        </p:sp>
        <p:sp>
          <p:nvSpPr>
            <p:cNvPr id="81" name="Line 78"/>
            <p:cNvSpPr>
              <a:spLocks noChangeShapeType="1"/>
            </p:cNvSpPr>
            <p:nvPr/>
          </p:nvSpPr>
          <p:spPr bwMode="invGray">
            <a:xfrm flipV="1">
              <a:off x="2267" y="3203"/>
              <a:ext cx="635" cy="409"/>
            </a:xfrm>
            <a:prstGeom prst="line">
              <a:avLst/>
            </a:prstGeom>
            <a:noFill/>
            <a:ln w="57150">
              <a:solidFill>
                <a:schemeClr val="accent1"/>
              </a:solidFill>
              <a:round/>
              <a:headEnd/>
              <a:tailEnd/>
            </a:ln>
            <a:effectLst/>
          </p:spPr>
          <p:txBody>
            <a:bodyPr/>
            <a:lstStyle/>
            <a:p>
              <a:endParaRPr lang="en-US"/>
            </a:p>
          </p:txBody>
        </p:sp>
        <p:sp>
          <p:nvSpPr>
            <p:cNvPr id="82" name="Line 79"/>
            <p:cNvSpPr>
              <a:spLocks noChangeShapeType="1"/>
            </p:cNvSpPr>
            <p:nvPr/>
          </p:nvSpPr>
          <p:spPr bwMode="invGray">
            <a:xfrm flipV="1">
              <a:off x="2902" y="2614"/>
              <a:ext cx="590" cy="590"/>
            </a:xfrm>
            <a:prstGeom prst="line">
              <a:avLst/>
            </a:prstGeom>
            <a:noFill/>
            <a:ln w="57150">
              <a:solidFill>
                <a:schemeClr val="accent1"/>
              </a:solidFill>
              <a:round/>
              <a:headEnd/>
              <a:tailEnd/>
            </a:ln>
            <a:effectLst/>
          </p:spPr>
          <p:txBody>
            <a:bodyPr/>
            <a:lstStyle/>
            <a:p>
              <a:endParaRPr lang="en-US"/>
            </a:p>
          </p:txBody>
        </p:sp>
        <p:sp>
          <p:nvSpPr>
            <p:cNvPr id="83" name="Line 80"/>
            <p:cNvSpPr>
              <a:spLocks noChangeShapeType="1"/>
            </p:cNvSpPr>
            <p:nvPr/>
          </p:nvSpPr>
          <p:spPr bwMode="invGray">
            <a:xfrm flipV="1">
              <a:off x="3492" y="2024"/>
              <a:ext cx="590" cy="590"/>
            </a:xfrm>
            <a:prstGeom prst="line">
              <a:avLst/>
            </a:prstGeom>
            <a:noFill/>
            <a:ln w="57150">
              <a:solidFill>
                <a:schemeClr val="accent1"/>
              </a:solidFill>
              <a:round/>
              <a:headEnd/>
              <a:tailEnd/>
            </a:ln>
            <a:effectLst/>
          </p:spPr>
          <p:txBody>
            <a:bodyPr/>
            <a:lstStyle/>
            <a:p>
              <a:endParaRPr lang="en-US"/>
            </a:p>
          </p:txBody>
        </p:sp>
        <p:sp>
          <p:nvSpPr>
            <p:cNvPr id="84" name="Line 81"/>
            <p:cNvSpPr>
              <a:spLocks noChangeShapeType="1"/>
            </p:cNvSpPr>
            <p:nvPr/>
          </p:nvSpPr>
          <p:spPr bwMode="invGray">
            <a:xfrm flipV="1">
              <a:off x="4082" y="1842"/>
              <a:ext cx="589" cy="182"/>
            </a:xfrm>
            <a:prstGeom prst="line">
              <a:avLst/>
            </a:prstGeom>
            <a:noFill/>
            <a:ln w="57150">
              <a:solidFill>
                <a:schemeClr val="accent1"/>
              </a:solidFill>
              <a:round/>
              <a:headEnd/>
              <a:tailEnd/>
            </a:ln>
            <a:effectLst/>
          </p:spPr>
          <p:txBody>
            <a:bodyPr/>
            <a:lstStyle/>
            <a:p>
              <a:endParaRPr lang="en-US"/>
            </a:p>
          </p:txBody>
        </p:sp>
        <p:sp>
          <p:nvSpPr>
            <p:cNvPr id="85" name="Line 82"/>
            <p:cNvSpPr>
              <a:spLocks noChangeShapeType="1"/>
            </p:cNvSpPr>
            <p:nvPr/>
          </p:nvSpPr>
          <p:spPr bwMode="invGray">
            <a:xfrm flipV="1">
              <a:off x="4671" y="1797"/>
              <a:ext cx="590" cy="46"/>
            </a:xfrm>
            <a:prstGeom prst="line">
              <a:avLst/>
            </a:prstGeom>
            <a:noFill/>
            <a:ln w="57150">
              <a:solidFill>
                <a:schemeClr val="accent1"/>
              </a:solidFill>
              <a:round/>
              <a:headEnd/>
              <a:tailEnd/>
            </a:ln>
            <a:effectLst/>
          </p:spPr>
          <p:txBody>
            <a:bodyPr/>
            <a:lstStyle/>
            <a:p>
              <a:endParaRPr lang="en-US"/>
            </a:p>
          </p:txBody>
        </p:sp>
      </p:grpSp>
      <p:sp>
        <p:nvSpPr>
          <p:cNvPr id="88" name="Footer Placeholder 6"/>
          <p:cNvSpPr>
            <a:spLocks noGrp="1"/>
          </p:cNvSpPr>
          <p:nvPr>
            <p:ph type="ftr" sz="quarter" idx="4294967295"/>
          </p:nvPr>
        </p:nvSpPr>
        <p:spPr>
          <a:xfrm>
            <a:off x="0" y="6400800"/>
            <a:ext cx="8686800" cy="365760"/>
          </a:xfrm>
          <a:prstGeom prst="rect">
            <a:avLst/>
          </a:prstGeom>
        </p:spPr>
        <p:txBody>
          <a:bodyPr/>
          <a:lstStyle/>
          <a:p>
            <a:pPr algn="r" rtl="1"/>
            <a:r>
              <a:rPr lang="fa-IR" sz="1600" b="1" dirty="0" smtClean="0">
                <a:cs typeface="B Nazanin" pitchFamily="2" charset="-78"/>
              </a:rPr>
              <a:t>واحد آموزش مجتمع فنی تهران 88889796  	    مهندس خراد پور          </a:t>
            </a:r>
            <a:r>
              <a:rPr lang="en-US" sz="1600" b="1" dirty="0" smtClean="0">
                <a:cs typeface="B Nazanin" pitchFamily="2" charset="-78"/>
              </a:rPr>
              <a:t>Project Control    </a:t>
            </a:r>
            <a:endParaRPr lang="en-US" sz="1600" b="1" dirty="0">
              <a:solidFill>
                <a:schemeClr val="bg1"/>
              </a:solidFill>
              <a:cs typeface="B Nazani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4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499"/>
                                          </p:stCondLst>
                                        </p:cTn>
                                        <p:tgtEl>
                                          <p:spTgt spid="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utoUpdateAnimBg="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762000" y="0"/>
            <a:ext cx="7772400" cy="1143000"/>
          </a:xfrm>
          <a:prstGeom prst="rect">
            <a:avLst/>
          </a:prstGeom>
          <a:noFill/>
          <a:ln w="9525">
            <a:noFill/>
            <a:miter lim="800000"/>
            <a:headEnd/>
            <a:tailEnd/>
          </a:ln>
          <a:effectLst/>
        </p:spPr>
        <p:txBody>
          <a:bodyPr anchor="ctr"/>
          <a:lstStyle/>
          <a:p>
            <a:pPr algn="ctr" rtl="1" eaLnBrk="0" hangingPunct="0"/>
            <a:r>
              <a:rPr lang="ar-SA" altLang="en-US" sz="2800" b="1" dirty="0">
                <a:latin typeface="Times New Roman" pitchFamily="18" charset="0"/>
                <a:cs typeface="B Traffic" pitchFamily="2" charset="-78"/>
              </a:rPr>
              <a:t>برنامه</a:t>
            </a:r>
            <a:r>
              <a:rPr lang="en-US" altLang="en-US" sz="2800" b="1" dirty="0">
                <a:latin typeface="Times New Roman" pitchFamily="18" charset="0"/>
                <a:cs typeface="B Traffic" pitchFamily="2" charset="-78"/>
              </a:rPr>
              <a:t> </a:t>
            </a:r>
            <a:r>
              <a:rPr lang="ar-SA" altLang="en-US" sz="2800" b="1" dirty="0">
                <a:latin typeface="Times New Roman" pitchFamily="18" charset="0"/>
                <a:cs typeface="B Traffic" pitchFamily="2" charset="-78"/>
              </a:rPr>
              <a:t>پايه</a:t>
            </a:r>
            <a:r>
              <a:rPr lang="en-US" altLang="en-US" sz="2800" b="1" dirty="0">
                <a:latin typeface="Times New Roman" pitchFamily="18" charset="0"/>
                <a:cs typeface="B Traffic" pitchFamily="2" charset="-78"/>
              </a:rPr>
              <a:t> </a:t>
            </a:r>
            <a:r>
              <a:rPr lang="ar-SA" altLang="en-US" sz="2800" b="1" dirty="0">
                <a:latin typeface="Times New Roman" pitchFamily="18" charset="0"/>
                <a:cs typeface="B Traffic" pitchFamily="2" charset="-78"/>
              </a:rPr>
              <a:t>ارزيابي عملكرد</a:t>
            </a:r>
            <a:r>
              <a:rPr lang="en-US" altLang="en-US" sz="2800" b="1" dirty="0">
                <a:latin typeface="Times New Roman" pitchFamily="18" charset="0"/>
                <a:cs typeface="B Traffic" pitchFamily="2" charset="-78"/>
              </a:rPr>
              <a:t> ( </a:t>
            </a:r>
            <a:r>
              <a:rPr lang="en-US" altLang="ar-SA" sz="2800" b="1" dirty="0">
                <a:latin typeface="Times New Roman" pitchFamily="18" charset="0"/>
                <a:cs typeface="B Traffic" pitchFamily="2" charset="-78"/>
              </a:rPr>
              <a:t>PMB )</a:t>
            </a:r>
            <a:br>
              <a:rPr lang="en-US" altLang="ar-SA" sz="2800" b="1" dirty="0">
                <a:latin typeface="Times New Roman" pitchFamily="18" charset="0"/>
                <a:cs typeface="B Traffic" pitchFamily="2" charset="-78"/>
              </a:rPr>
            </a:br>
            <a:r>
              <a:rPr lang="en-US" altLang="ar-SA" sz="2800" b="1" i="1" u="sng" dirty="0">
                <a:effectLst>
                  <a:outerShdw blurRad="38100" dist="38100" dir="2700000" algn="tl">
                    <a:srgbClr val="000000"/>
                  </a:outerShdw>
                </a:effectLst>
                <a:latin typeface="Times New Roman" pitchFamily="18" charset="0"/>
                <a:cs typeface="B Traffic" pitchFamily="2" charset="-78"/>
              </a:rPr>
              <a:t>P</a:t>
            </a:r>
            <a:r>
              <a:rPr lang="en-US" altLang="ar-SA" sz="2800" b="1" i="1" dirty="0">
                <a:effectLst>
                  <a:outerShdw blurRad="38100" dist="38100" dir="2700000" algn="tl">
                    <a:srgbClr val="000000"/>
                  </a:outerShdw>
                </a:effectLst>
                <a:latin typeface="Times New Roman" pitchFamily="18" charset="0"/>
                <a:cs typeface="B Traffic" pitchFamily="2" charset="-78"/>
              </a:rPr>
              <a:t>erformance </a:t>
            </a:r>
            <a:r>
              <a:rPr lang="en-US" altLang="ar-SA" sz="2800" b="1" i="1" u="sng" dirty="0">
                <a:effectLst>
                  <a:outerShdw blurRad="38100" dist="38100" dir="2700000" algn="tl">
                    <a:srgbClr val="000000"/>
                  </a:outerShdw>
                </a:effectLst>
                <a:latin typeface="Times New Roman" pitchFamily="18" charset="0"/>
                <a:cs typeface="B Traffic" pitchFamily="2" charset="-78"/>
              </a:rPr>
              <a:t>M</a:t>
            </a:r>
            <a:r>
              <a:rPr lang="en-US" altLang="ar-SA" sz="2800" b="1" i="1" dirty="0">
                <a:effectLst>
                  <a:outerShdw blurRad="38100" dist="38100" dir="2700000" algn="tl">
                    <a:srgbClr val="000000"/>
                  </a:outerShdw>
                </a:effectLst>
                <a:latin typeface="Times New Roman" pitchFamily="18" charset="0"/>
                <a:cs typeface="B Traffic" pitchFamily="2" charset="-78"/>
              </a:rPr>
              <a:t>easurement </a:t>
            </a:r>
            <a:r>
              <a:rPr lang="en-US" altLang="ar-SA" sz="2800" b="1" i="1" u="sng" dirty="0">
                <a:effectLst>
                  <a:outerShdw blurRad="38100" dist="38100" dir="2700000" algn="tl">
                    <a:srgbClr val="000000"/>
                  </a:outerShdw>
                </a:effectLst>
                <a:latin typeface="Times New Roman" pitchFamily="18" charset="0"/>
                <a:cs typeface="B Traffic" pitchFamily="2" charset="-78"/>
              </a:rPr>
              <a:t>B</a:t>
            </a:r>
            <a:r>
              <a:rPr lang="en-US" altLang="ar-SA" sz="2800" b="1" i="1" dirty="0">
                <a:effectLst>
                  <a:outerShdw blurRad="38100" dist="38100" dir="2700000" algn="tl">
                    <a:srgbClr val="000000"/>
                  </a:outerShdw>
                </a:effectLst>
                <a:latin typeface="Times New Roman" pitchFamily="18" charset="0"/>
                <a:cs typeface="B Traffic" pitchFamily="2" charset="-78"/>
              </a:rPr>
              <a:t>aseline</a:t>
            </a:r>
            <a:endParaRPr lang="en-US" altLang="ar-SA" sz="2800" b="1" dirty="0">
              <a:latin typeface="Times New Roman" pitchFamily="18" charset="0"/>
              <a:cs typeface="B Traffic" pitchFamily="2" charset="-78"/>
            </a:endParaRPr>
          </a:p>
        </p:txBody>
      </p:sp>
      <p:sp>
        <p:nvSpPr>
          <p:cNvPr id="5" name="Rectangle 3"/>
          <p:cNvSpPr>
            <a:spLocks noChangeArrowheads="1"/>
          </p:cNvSpPr>
          <p:nvPr/>
        </p:nvSpPr>
        <p:spPr bwMode="auto">
          <a:xfrm>
            <a:off x="533400" y="1371600"/>
            <a:ext cx="7772400" cy="2514600"/>
          </a:xfrm>
          <a:prstGeom prst="rect">
            <a:avLst/>
          </a:prstGeom>
          <a:noFill/>
          <a:ln w="9525">
            <a:noFill/>
            <a:miter lim="800000"/>
            <a:headEnd/>
            <a:tailEnd/>
          </a:ln>
        </p:spPr>
        <p:txBody>
          <a:bodyPr/>
          <a:lstStyle/>
          <a:p>
            <a:pPr algn="ctr" rtl="1" eaLnBrk="0" hangingPunct="0"/>
            <a:r>
              <a:rPr lang="ar-SA" altLang="en-US" sz="2000" dirty="0">
                <a:latin typeface="Times New Roman" pitchFamily="18" charset="0"/>
                <a:cs typeface="B Traffic" pitchFamily="2" charset="-78"/>
              </a:rPr>
              <a:t>در خلال</a:t>
            </a:r>
            <a:r>
              <a:rPr lang="en-US" altLang="en-US" sz="2000" dirty="0">
                <a:latin typeface="Times New Roman" pitchFamily="18" charset="0"/>
                <a:cs typeface="B Traffic" pitchFamily="2" charset="-78"/>
              </a:rPr>
              <a:t> </a:t>
            </a:r>
            <a:r>
              <a:rPr lang="ar-SA" altLang="en-US" sz="2000" dirty="0">
                <a:latin typeface="Times New Roman" pitchFamily="18" charset="0"/>
                <a:cs typeface="B Traffic" pitchFamily="2" charset="-78"/>
              </a:rPr>
              <a:t>فرايند برنامه ريزي پروژه تهيه</a:t>
            </a:r>
            <a:r>
              <a:rPr lang="en-US" altLang="en-US" sz="2000" dirty="0">
                <a:latin typeface="Times New Roman" pitchFamily="18" charset="0"/>
                <a:cs typeface="B Traffic" pitchFamily="2" charset="-78"/>
              </a:rPr>
              <a:t> </a:t>
            </a:r>
            <a:r>
              <a:rPr lang="ar-SA" altLang="en-US" sz="2000" dirty="0">
                <a:latin typeface="Times New Roman" pitchFamily="18" charset="0"/>
                <a:cs typeface="B Traffic" pitchFamily="2" charset="-78"/>
              </a:rPr>
              <a:t>و تدوين مي گردد</a:t>
            </a:r>
            <a:r>
              <a:rPr lang="en-US" altLang="en-US" sz="2000" dirty="0">
                <a:latin typeface="Times New Roman" pitchFamily="18" charset="0"/>
                <a:cs typeface="B Traffic" pitchFamily="2" charset="-78"/>
              </a:rPr>
              <a:t> .</a:t>
            </a:r>
          </a:p>
          <a:p>
            <a:pPr algn="ctr" rtl="1" eaLnBrk="0" hangingPunct="0"/>
            <a:r>
              <a:rPr lang="ar-SA" altLang="en-US" sz="2000" dirty="0">
                <a:latin typeface="Times New Roman" pitchFamily="18" charset="0"/>
                <a:cs typeface="B Traffic" pitchFamily="2" charset="-78"/>
              </a:rPr>
              <a:t>ارتباط</a:t>
            </a:r>
            <a:r>
              <a:rPr lang="en-US" altLang="en-US" sz="2000" dirty="0">
                <a:latin typeface="Times New Roman" pitchFamily="18" charset="0"/>
                <a:cs typeface="B Traffic" pitchFamily="2" charset="-78"/>
              </a:rPr>
              <a:t> </a:t>
            </a:r>
            <a:r>
              <a:rPr lang="ar-SA" altLang="en-US" sz="2000" dirty="0">
                <a:latin typeface="Times New Roman" pitchFamily="18" charset="0"/>
                <a:cs typeface="B Traffic" pitchFamily="2" charset="-78"/>
              </a:rPr>
              <a:t>محدوده</a:t>
            </a:r>
            <a:r>
              <a:rPr lang="en-US" altLang="en-US" sz="2000" dirty="0">
                <a:latin typeface="Times New Roman" pitchFamily="18" charset="0"/>
                <a:cs typeface="B Traffic" pitchFamily="2" charset="-78"/>
              </a:rPr>
              <a:t> ، </a:t>
            </a:r>
            <a:r>
              <a:rPr lang="ar-SA" altLang="en-US" sz="2000" dirty="0">
                <a:latin typeface="Times New Roman" pitchFamily="18" charset="0"/>
                <a:cs typeface="B Traffic" pitchFamily="2" charset="-78"/>
              </a:rPr>
              <a:t>زمانبندي</a:t>
            </a:r>
            <a:r>
              <a:rPr lang="en-US" altLang="en-US" sz="2000" dirty="0">
                <a:latin typeface="Times New Roman" pitchFamily="18" charset="0"/>
                <a:cs typeface="B Traffic" pitchFamily="2" charset="-78"/>
              </a:rPr>
              <a:t> </a:t>
            </a:r>
            <a:r>
              <a:rPr lang="ar-SA" altLang="en-US" sz="2000" dirty="0">
                <a:latin typeface="Times New Roman" pitchFamily="18" charset="0"/>
                <a:cs typeface="B Traffic" pitchFamily="2" charset="-78"/>
              </a:rPr>
              <a:t>و</a:t>
            </a:r>
            <a:r>
              <a:rPr lang="en-US" altLang="en-US" sz="2000" dirty="0">
                <a:latin typeface="Times New Roman" pitchFamily="18" charset="0"/>
                <a:cs typeface="B Traffic" pitchFamily="2" charset="-78"/>
              </a:rPr>
              <a:t> </a:t>
            </a:r>
            <a:r>
              <a:rPr lang="ar-SA" altLang="en-US" sz="2000" dirty="0">
                <a:latin typeface="Times New Roman" pitchFamily="18" charset="0"/>
                <a:cs typeface="B Traffic" pitchFamily="2" charset="-78"/>
              </a:rPr>
              <a:t>هزينه</a:t>
            </a:r>
            <a:r>
              <a:rPr lang="en-US" altLang="en-US" sz="2000" dirty="0">
                <a:latin typeface="Times New Roman" pitchFamily="18" charset="0"/>
                <a:cs typeface="B Traffic" pitchFamily="2" charset="-78"/>
              </a:rPr>
              <a:t> </a:t>
            </a:r>
            <a:r>
              <a:rPr lang="ar-SA" altLang="en-US" sz="2000" dirty="0">
                <a:latin typeface="Times New Roman" pitchFamily="18" charset="0"/>
                <a:cs typeface="B Traffic" pitchFamily="2" charset="-78"/>
              </a:rPr>
              <a:t>در آن مشخص مي</a:t>
            </a:r>
            <a:r>
              <a:rPr lang="en-US" altLang="en-US" sz="2000" dirty="0">
                <a:latin typeface="Times New Roman" pitchFamily="18" charset="0"/>
                <a:cs typeface="B Traffic" pitchFamily="2" charset="-78"/>
              </a:rPr>
              <a:t> </a:t>
            </a:r>
            <a:r>
              <a:rPr lang="ar-SA" altLang="en-US" sz="2000" dirty="0">
                <a:latin typeface="Times New Roman" pitchFamily="18" charset="0"/>
                <a:cs typeface="B Traffic" pitchFamily="2" charset="-78"/>
              </a:rPr>
              <a:t>شود</a:t>
            </a:r>
            <a:r>
              <a:rPr lang="en-US" altLang="en-US" sz="2000" dirty="0">
                <a:latin typeface="Times New Roman" pitchFamily="18" charset="0"/>
                <a:cs typeface="B Traffic" pitchFamily="2" charset="-78"/>
              </a:rPr>
              <a:t> .</a:t>
            </a:r>
          </a:p>
          <a:p>
            <a:pPr algn="ctr" rtl="1" eaLnBrk="0" hangingPunct="0"/>
            <a:r>
              <a:rPr lang="ar-SA" altLang="en-US" sz="2000" dirty="0">
                <a:latin typeface="Times New Roman" pitchFamily="18" charset="0"/>
                <a:cs typeface="B Traffic" pitchFamily="2" charset="-78"/>
              </a:rPr>
              <a:t>مديران</a:t>
            </a:r>
            <a:r>
              <a:rPr lang="en-US" altLang="en-US" sz="2000" dirty="0">
                <a:latin typeface="Times New Roman" pitchFamily="18" charset="0"/>
                <a:cs typeface="B Traffic" pitchFamily="2" charset="-78"/>
              </a:rPr>
              <a:t> ، </a:t>
            </a:r>
            <a:r>
              <a:rPr lang="ar-SA" altLang="en-US" sz="2000" dirty="0">
                <a:latin typeface="Times New Roman" pitchFamily="18" charset="0"/>
                <a:cs typeface="B Traffic" pitchFamily="2" charset="-78"/>
              </a:rPr>
              <a:t>سرپرستان</a:t>
            </a:r>
            <a:r>
              <a:rPr lang="en-US" altLang="en-US" sz="2000" dirty="0">
                <a:latin typeface="Times New Roman" pitchFamily="18" charset="0"/>
                <a:cs typeface="B Traffic" pitchFamily="2" charset="-78"/>
              </a:rPr>
              <a:t> </a:t>
            </a:r>
            <a:r>
              <a:rPr lang="ar-SA" altLang="en-US" sz="2000" dirty="0">
                <a:latin typeface="Times New Roman" pitchFamily="18" charset="0"/>
                <a:cs typeface="B Traffic" pitchFamily="2" charset="-78"/>
              </a:rPr>
              <a:t>و</a:t>
            </a:r>
            <a:r>
              <a:rPr lang="en-US" altLang="en-US" sz="2000" dirty="0">
                <a:latin typeface="Times New Roman" pitchFamily="18" charset="0"/>
                <a:cs typeface="B Traffic" pitchFamily="2" charset="-78"/>
              </a:rPr>
              <a:t> </a:t>
            </a:r>
            <a:r>
              <a:rPr lang="ar-SA" altLang="en-US" sz="2000" dirty="0">
                <a:latin typeface="Times New Roman" pitchFamily="18" charset="0"/>
                <a:cs typeface="B Traffic" pitchFamily="2" charset="-78"/>
              </a:rPr>
              <a:t>كاركنان</a:t>
            </a:r>
            <a:r>
              <a:rPr lang="en-US" altLang="en-US" sz="2000" dirty="0">
                <a:latin typeface="Times New Roman" pitchFamily="18" charset="0"/>
                <a:cs typeface="B Traffic" pitchFamily="2" charset="-78"/>
              </a:rPr>
              <a:t> </a:t>
            </a:r>
            <a:r>
              <a:rPr lang="ar-SA" altLang="en-US" sz="2000" dirty="0">
                <a:latin typeface="Times New Roman" pitchFamily="18" charset="0"/>
                <a:cs typeface="B Traffic" pitchFamily="2" charset="-78"/>
              </a:rPr>
              <a:t>مسئول</a:t>
            </a:r>
            <a:r>
              <a:rPr lang="en-US" altLang="en-US" sz="2000" dirty="0">
                <a:latin typeface="Times New Roman" pitchFamily="18" charset="0"/>
                <a:cs typeface="B Traffic" pitchFamily="2" charset="-78"/>
              </a:rPr>
              <a:t> </a:t>
            </a:r>
            <a:r>
              <a:rPr lang="ar-SA" altLang="en-US" sz="2000" dirty="0">
                <a:latin typeface="Times New Roman" pitchFamily="18" charset="0"/>
                <a:cs typeface="B Traffic" pitchFamily="2" charset="-78"/>
              </a:rPr>
              <a:t>اجراي كارهاي پروژه</a:t>
            </a:r>
            <a:r>
              <a:rPr lang="en-US" altLang="en-US" sz="2000" dirty="0">
                <a:latin typeface="Times New Roman" pitchFamily="18" charset="0"/>
                <a:cs typeface="B Traffic" pitchFamily="2" charset="-78"/>
              </a:rPr>
              <a:t> </a:t>
            </a:r>
            <a:r>
              <a:rPr lang="ar-SA" altLang="en-US" sz="2000" dirty="0">
                <a:latin typeface="Times New Roman" pitchFamily="18" charset="0"/>
                <a:cs typeface="B Traffic" pitchFamily="2" charset="-78"/>
              </a:rPr>
              <a:t>در آن مشخص</a:t>
            </a:r>
            <a:r>
              <a:rPr lang="en-US" altLang="en-US" sz="2000" dirty="0">
                <a:latin typeface="Times New Roman" pitchFamily="18" charset="0"/>
                <a:cs typeface="B Traffic" pitchFamily="2" charset="-78"/>
              </a:rPr>
              <a:t> </a:t>
            </a:r>
            <a:r>
              <a:rPr lang="ar-SA" altLang="en-US" sz="2000" dirty="0">
                <a:latin typeface="Times New Roman" pitchFamily="18" charset="0"/>
                <a:cs typeface="B Traffic" pitchFamily="2" charset="-78"/>
              </a:rPr>
              <a:t>گرديده</a:t>
            </a:r>
            <a:r>
              <a:rPr lang="en-US" altLang="en-US" sz="2000" dirty="0">
                <a:latin typeface="Times New Roman" pitchFamily="18" charset="0"/>
                <a:cs typeface="B Traffic" pitchFamily="2" charset="-78"/>
              </a:rPr>
              <a:t> </a:t>
            </a:r>
            <a:r>
              <a:rPr lang="ar-SA" altLang="en-US" sz="2000" dirty="0">
                <a:latin typeface="Times New Roman" pitchFamily="18" charset="0"/>
                <a:cs typeface="B Traffic" pitchFamily="2" charset="-78"/>
              </a:rPr>
              <a:t>و</a:t>
            </a:r>
            <a:r>
              <a:rPr lang="en-US" altLang="en-US" sz="2000" dirty="0">
                <a:latin typeface="Times New Roman" pitchFamily="18" charset="0"/>
                <a:cs typeface="B Traffic" pitchFamily="2" charset="-78"/>
              </a:rPr>
              <a:t> </a:t>
            </a:r>
            <a:r>
              <a:rPr lang="ar-SA" altLang="en-US" sz="2000" dirty="0">
                <a:latin typeface="Times New Roman" pitchFamily="18" charset="0"/>
                <a:cs typeface="B Traffic" pitchFamily="2" charset="-78"/>
              </a:rPr>
              <a:t>نيز حسابدهي عملكرد</a:t>
            </a:r>
            <a:r>
              <a:rPr lang="en-US" altLang="en-US" sz="2000" dirty="0">
                <a:latin typeface="Times New Roman" pitchFamily="18" charset="0"/>
                <a:cs typeface="B Traffic" pitchFamily="2" charset="-78"/>
              </a:rPr>
              <a:t> </a:t>
            </a:r>
            <a:r>
              <a:rPr lang="ar-SA" altLang="en-US" sz="2000" dirty="0">
                <a:latin typeface="Times New Roman" pitchFamily="18" charset="0"/>
                <a:cs typeface="B Traffic" pitchFamily="2" charset="-78"/>
              </a:rPr>
              <a:t>كار در آن</a:t>
            </a:r>
            <a:r>
              <a:rPr lang="en-US" altLang="en-US" sz="2000" dirty="0">
                <a:latin typeface="Times New Roman" pitchFamily="18" charset="0"/>
                <a:cs typeface="B Traffic" pitchFamily="2" charset="-78"/>
              </a:rPr>
              <a:t> </a:t>
            </a:r>
            <a:r>
              <a:rPr lang="ar-SA" altLang="en-US" sz="2000" dirty="0">
                <a:latin typeface="Times New Roman" pitchFamily="18" charset="0"/>
                <a:cs typeface="B Traffic" pitchFamily="2" charset="-78"/>
              </a:rPr>
              <a:t>شناسايي</a:t>
            </a:r>
            <a:r>
              <a:rPr lang="en-US" altLang="en-US" sz="2000" dirty="0">
                <a:latin typeface="Times New Roman" pitchFamily="18" charset="0"/>
                <a:cs typeface="B Traffic" pitchFamily="2" charset="-78"/>
              </a:rPr>
              <a:t> </a:t>
            </a:r>
            <a:r>
              <a:rPr lang="ar-SA" altLang="en-US" sz="2000" dirty="0">
                <a:latin typeface="Times New Roman" pitchFamily="18" charset="0"/>
                <a:cs typeface="B Traffic" pitchFamily="2" charset="-78"/>
              </a:rPr>
              <a:t>مي</a:t>
            </a:r>
            <a:r>
              <a:rPr lang="en-US" altLang="en-US" sz="2000" dirty="0">
                <a:latin typeface="Times New Roman" pitchFamily="18" charset="0"/>
                <a:cs typeface="B Traffic" pitchFamily="2" charset="-78"/>
              </a:rPr>
              <a:t> </a:t>
            </a:r>
            <a:r>
              <a:rPr lang="ar-SA" altLang="en-US" sz="2000" dirty="0">
                <a:latin typeface="Times New Roman" pitchFamily="18" charset="0"/>
                <a:cs typeface="B Traffic" pitchFamily="2" charset="-78"/>
              </a:rPr>
              <a:t>شود</a:t>
            </a:r>
            <a:r>
              <a:rPr lang="en-US" altLang="en-US" sz="2000" dirty="0">
                <a:latin typeface="Times New Roman" pitchFamily="18" charset="0"/>
                <a:cs typeface="B Traffic" pitchFamily="2" charset="-78"/>
              </a:rPr>
              <a:t> .</a:t>
            </a:r>
          </a:p>
          <a:p>
            <a:pPr algn="ctr" rtl="1" eaLnBrk="0" hangingPunct="0"/>
            <a:r>
              <a:rPr lang="ar-SA" altLang="en-US" sz="2000" dirty="0">
                <a:latin typeface="Times New Roman" pitchFamily="18" charset="0"/>
                <a:cs typeface="B Traffic" pitchFamily="2" charset="-78"/>
              </a:rPr>
              <a:t>وضعيت</a:t>
            </a:r>
            <a:r>
              <a:rPr lang="en-US" altLang="en-US" sz="2000" dirty="0">
                <a:latin typeface="Times New Roman" pitchFamily="18" charset="0"/>
                <a:cs typeface="B Traffic" pitchFamily="2" charset="-78"/>
              </a:rPr>
              <a:t> </a:t>
            </a:r>
            <a:r>
              <a:rPr lang="ar-SA" altLang="en-US" sz="2000" dirty="0">
                <a:latin typeface="Times New Roman" pitchFamily="18" charset="0"/>
                <a:cs typeface="B Traffic" pitchFamily="2" charset="-78"/>
              </a:rPr>
              <a:t>واقعي</a:t>
            </a:r>
            <a:r>
              <a:rPr lang="en-US" altLang="en-US" sz="2000" dirty="0">
                <a:latin typeface="Times New Roman" pitchFamily="18" charset="0"/>
                <a:cs typeface="B Traffic" pitchFamily="2" charset="-78"/>
              </a:rPr>
              <a:t> </a:t>
            </a:r>
            <a:r>
              <a:rPr lang="ar-SA" altLang="en-US" sz="2000" dirty="0">
                <a:latin typeface="Times New Roman" pitchFamily="18" charset="0"/>
                <a:cs typeface="B Traffic" pitchFamily="2" charset="-78"/>
              </a:rPr>
              <a:t>پروژه با</a:t>
            </a:r>
            <a:r>
              <a:rPr lang="en-US" altLang="en-US" sz="2000" dirty="0">
                <a:latin typeface="Times New Roman" pitchFamily="18" charset="0"/>
                <a:cs typeface="B Traffic" pitchFamily="2" charset="-78"/>
              </a:rPr>
              <a:t> </a:t>
            </a:r>
            <a:r>
              <a:rPr lang="ar-SA" altLang="en-US" sz="2000" dirty="0">
                <a:latin typeface="Times New Roman" pitchFamily="18" charset="0"/>
                <a:cs typeface="B Traffic" pitchFamily="2" charset="-78"/>
              </a:rPr>
              <a:t>آن</a:t>
            </a:r>
            <a:r>
              <a:rPr lang="en-US" altLang="en-US" sz="2000" dirty="0">
                <a:latin typeface="Times New Roman" pitchFamily="18" charset="0"/>
                <a:cs typeface="B Traffic" pitchFamily="2" charset="-78"/>
              </a:rPr>
              <a:t> </a:t>
            </a:r>
            <a:r>
              <a:rPr lang="ar-SA" altLang="en-US" sz="2000" dirty="0">
                <a:latin typeface="Times New Roman" pitchFamily="18" charset="0"/>
                <a:cs typeface="B Traffic" pitchFamily="2" charset="-78"/>
              </a:rPr>
              <a:t>مقايسه</a:t>
            </a:r>
            <a:r>
              <a:rPr lang="en-US" altLang="en-US" sz="2000" dirty="0">
                <a:latin typeface="Times New Roman" pitchFamily="18" charset="0"/>
                <a:cs typeface="B Traffic" pitchFamily="2" charset="-78"/>
              </a:rPr>
              <a:t> </a:t>
            </a:r>
            <a:r>
              <a:rPr lang="ar-SA" altLang="en-US" sz="2000" dirty="0">
                <a:latin typeface="Times New Roman" pitchFamily="18" charset="0"/>
                <a:cs typeface="B Traffic" pitchFamily="2" charset="-78"/>
              </a:rPr>
              <a:t>مي گردد</a:t>
            </a:r>
            <a:r>
              <a:rPr lang="en-US" altLang="en-US" sz="2000" dirty="0">
                <a:latin typeface="Times New Roman" pitchFamily="18" charset="0"/>
                <a:cs typeface="B Traffic" pitchFamily="2" charset="-78"/>
              </a:rPr>
              <a:t> .</a:t>
            </a:r>
          </a:p>
          <a:p>
            <a:pPr algn="ctr" rtl="1" eaLnBrk="0" hangingPunct="0"/>
            <a:r>
              <a:rPr lang="ar-SA" altLang="en-US" sz="2000" dirty="0">
                <a:latin typeface="Times New Roman" pitchFamily="18" charset="0"/>
                <a:cs typeface="B Traffic" pitchFamily="2" charset="-78"/>
              </a:rPr>
              <a:t>ممكن است در مسير</a:t>
            </a:r>
            <a:r>
              <a:rPr lang="en-US" altLang="en-US" sz="2000" dirty="0">
                <a:latin typeface="Times New Roman" pitchFamily="18" charset="0"/>
                <a:cs typeface="B Traffic" pitchFamily="2" charset="-78"/>
              </a:rPr>
              <a:t> </a:t>
            </a:r>
            <a:r>
              <a:rPr lang="ar-SA" altLang="en-US" sz="2000" dirty="0">
                <a:latin typeface="Times New Roman" pitchFamily="18" charset="0"/>
                <a:cs typeface="B Traffic" pitchFamily="2" charset="-78"/>
              </a:rPr>
              <a:t>اجراي پروژه بواسطه</a:t>
            </a:r>
            <a:r>
              <a:rPr lang="en-US" altLang="en-US" sz="2000" dirty="0">
                <a:latin typeface="Times New Roman" pitchFamily="18" charset="0"/>
                <a:cs typeface="B Traffic" pitchFamily="2" charset="-78"/>
              </a:rPr>
              <a:t> </a:t>
            </a:r>
            <a:r>
              <a:rPr lang="ar-SA" altLang="en-US" sz="2000" dirty="0">
                <a:latin typeface="Times New Roman" pitchFamily="18" charset="0"/>
                <a:cs typeface="B Traffic" pitchFamily="2" charset="-78"/>
              </a:rPr>
              <a:t>تغييرات در</a:t>
            </a:r>
            <a:r>
              <a:rPr lang="en-US" altLang="en-US" sz="2000" dirty="0">
                <a:latin typeface="Times New Roman" pitchFamily="18" charset="0"/>
                <a:cs typeface="B Traffic" pitchFamily="2" charset="-78"/>
              </a:rPr>
              <a:t> </a:t>
            </a:r>
            <a:r>
              <a:rPr lang="ar-SA" altLang="en-US" sz="2000" dirty="0">
                <a:latin typeface="Times New Roman" pitchFamily="18" charset="0"/>
                <a:cs typeface="B Traffic" pitchFamily="2" charset="-78"/>
              </a:rPr>
              <a:t>محدوده</a:t>
            </a:r>
            <a:r>
              <a:rPr lang="en-US" altLang="en-US" sz="2000" dirty="0">
                <a:latin typeface="Times New Roman" pitchFamily="18" charset="0"/>
                <a:cs typeface="B Traffic" pitchFamily="2" charset="-78"/>
              </a:rPr>
              <a:t> </a:t>
            </a:r>
            <a:r>
              <a:rPr lang="ar-SA" altLang="en-US" sz="2000" dirty="0">
                <a:latin typeface="Times New Roman" pitchFamily="18" charset="0"/>
                <a:cs typeface="B Traffic" pitchFamily="2" charset="-78"/>
              </a:rPr>
              <a:t>و يا بر</a:t>
            </a:r>
            <a:r>
              <a:rPr lang="en-US" altLang="en-US" sz="2000" dirty="0">
                <a:latin typeface="Times New Roman" pitchFamily="18" charset="0"/>
                <a:cs typeface="B Traffic" pitchFamily="2" charset="-78"/>
              </a:rPr>
              <a:t> </a:t>
            </a:r>
            <a:r>
              <a:rPr lang="ar-SA" altLang="en-US" sz="2000" dirty="0">
                <a:latin typeface="Times New Roman" pitchFamily="18" charset="0"/>
                <a:cs typeface="B Traffic" pitchFamily="2" charset="-78"/>
              </a:rPr>
              <a:t>آورد ها</a:t>
            </a:r>
            <a:r>
              <a:rPr lang="en-US" altLang="en-US" sz="2000" dirty="0">
                <a:latin typeface="Times New Roman" pitchFamily="18" charset="0"/>
                <a:cs typeface="B Traffic" pitchFamily="2" charset="-78"/>
              </a:rPr>
              <a:t> </a:t>
            </a:r>
            <a:r>
              <a:rPr lang="ar-SA" altLang="en-US" sz="2000" dirty="0">
                <a:latin typeface="Times New Roman" pitchFamily="18" charset="0"/>
                <a:cs typeface="B Traffic" pitchFamily="2" charset="-78"/>
              </a:rPr>
              <a:t>مورد</a:t>
            </a:r>
            <a:r>
              <a:rPr lang="en-US" altLang="en-US" sz="2000" dirty="0">
                <a:latin typeface="Times New Roman" pitchFamily="18" charset="0"/>
                <a:cs typeface="B Traffic" pitchFamily="2" charset="-78"/>
              </a:rPr>
              <a:t> </a:t>
            </a:r>
            <a:r>
              <a:rPr lang="ar-SA" altLang="en-US" sz="2000" dirty="0">
                <a:latin typeface="Times New Roman" pitchFamily="18" charset="0"/>
                <a:cs typeface="B Traffic" pitchFamily="2" charset="-78"/>
              </a:rPr>
              <a:t>بازنگري</a:t>
            </a:r>
            <a:r>
              <a:rPr lang="en-US" altLang="en-US" sz="2000" dirty="0">
                <a:latin typeface="Times New Roman" pitchFamily="18" charset="0"/>
                <a:cs typeface="B Traffic" pitchFamily="2" charset="-78"/>
              </a:rPr>
              <a:t> </a:t>
            </a:r>
            <a:r>
              <a:rPr lang="ar-SA" altLang="en-US" sz="2000" dirty="0">
                <a:latin typeface="Times New Roman" pitchFamily="18" charset="0"/>
                <a:cs typeface="B Traffic" pitchFamily="2" charset="-78"/>
              </a:rPr>
              <a:t>و تجديد نظر قرار گيرد</a:t>
            </a:r>
            <a:r>
              <a:rPr lang="en-US" altLang="en-US" sz="2000" dirty="0">
                <a:latin typeface="Times New Roman" pitchFamily="18" charset="0"/>
                <a:cs typeface="B Traffic" pitchFamily="2" charset="-78"/>
              </a:rPr>
              <a:t> .</a:t>
            </a:r>
          </a:p>
          <a:p>
            <a:pPr algn="ctr" rtl="1" eaLnBrk="0" hangingPunct="0"/>
            <a:endParaRPr lang="en-US" altLang="en-US" sz="2000" dirty="0">
              <a:latin typeface="Times New Roman" pitchFamily="18" charset="0"/>
              <a:cs typeface="B Traffic" pitchFamily="2" charset="-78"/>
            </a:endParaRPr>
          </a:p>
        </p:txBody>
      </p:sp>
      <p:pic>
        <p:nvPicPr>
          <p:cNvPr id="6" name="Picture 2"/>
          <p:cNvPicPr>
            <a:picLocks noChangeAspect="1" noChangeArrowheads="1"/>
          </p:cNvPicPr>
          <p:nvPr/>
        </p:nvPicPr>
        <p:blipFill>
          <a:blip r:embed="rId3" cstate="print"/>
          <a:srcRect/>
          <a:stretch>
            <a:fillRect/>
          </a:stretch>
        </p:blipFill>
        <p:spPr bwMode="auto">
          <a:xfrm>
            <a:off x="1600200" y="3581400"/>
            <a:ext cx="6019800" cy="304297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1447800" y="0"/>
            <a:ext cx="5867400" cy="1104900"/>
          </a:xfrm>
          <a:prstGeom prst="rect">
            <a:avLst/>
          </a:prstGeom>
          <a:noFill/>
          <a:ln w="9525">
            <a:noFill/>
            <a:miter lim="800000"/>
            <a:headEnd/>
            <a:tailEnd/>
          </a:ln>
          <a:effectLst/>
        </p:spPr>
        <p:txBody>
          <a:bodyPr lIns="92075" tIns="46038" rIns="92075" bIns="46038" anchor="ctr"/>
          <a:lstStyle/>
          <a:p>
            <a:pPr algn="ctr" rtl="1" eaLnBrk="0" hangingPunct="0"/>
            <a:r>
              <a:rPr lang="en-US" altLang="en-US" sz="3200" b="1" dirty="0">
                <a:solidFill>
                  <a:schemeClr val="accent3">
                    <a:lumMod val="50000"/>
                  </a:schemeClr>
                </a:solidFill>
                <a:latin typeface="Times New Roman" pitchFamily="18" charset="0"/>
                <a:cs typeface="B Traffic" pitchFamily="2" charset="-78"/>
              </a:rPr>
              <a:t> </a:t>
            </a:r>
            <a:r>
              <a:rPr lang="ar-SA" altLang="en-US" sz="3200" b="1" dirty="0">
                <a:solidFill>
                  <a:schemeClr val="accent3">
                    <a:lumMod val="50000"/>
                  </a:schemeClr>
                </a:solidFill>
                <a:latin typeface="Times New Roman" pitchFamily="18" charset="0"/>
                <a:cs typeface="B Traffic" pitchFamily="2" charset="-78"/>
              </a:rPr>
              <a:t>پيگيري</a:t>
            </a:r>
            <a:r>
              <a:rPr lang="en-US" altLang="en-US" sz="3200" b="1" dirty="0">
                <a:solidFill>
                  <a:schemeClr val="accent3">
                    <a:lumMod val="50000"/>
                  </a:schemeClr>
                </a:solidFill>
                <a:latin typeface="Times New Roman" pitchFamily="18" charset="0"/>
                <a:cs typeface="B Traffic" pitchFamily="2" charset="-78"/>
              </a:rPr>
              <a:t> ، </a:t>
            </a:r>
            <a:r>
              <a:rPr lang="ar-SA" altLang="en-US" sz="3200" b="1" dirty="0">
                <a:solidFill>
                  <a:schemeClr val="accent3">
                    <a:lumMod val="50000"/>
                  </a:schemeClr>
                </a:solidFill>
                <a:latin typeface="Times New Roman" pitchFamily="18" charset="0"/>
                <a:cs typeface="B Traffic" pitchFamily="2" charset="-78"/>
              </a:rPr>
              <a:t>مشكلات و</a:t>
            </a:r>
            <a:r>
              <a:rPr lang="en-US" altLang="en-US" sz="3200" b="1" dirty="0">
                <a:solidFill>
                  <a:schemeClr val="accent3">
                    <a:lumMod val="50000"/>
                  </a:schemeClr>
                </a:solidFill>
                <a:latin typeface="Times New Roman" pitchFamily="18" charset="0"/>
                <a:cs typeface="B Traffic" pitchFamily="2" charset="-78"/>
              </a:rPr>
              <a:t> </a:t>
            </a:r>
            <a:r>
              <a:rPr lang="ar-SA" altLang="en-US" sz="3200" b="1" dirty="0">
                <a:solidFill>
                  <a:schemeClr val="accent3">
                    <a:lumMod val="50000"/>
                  </a:schemeClr>
                </a:solidFill>
                <a:latin typeface="Times New Roman" pitchFamily="18" charset="0"/>
                <a:cs typeface="B Traffic" pitchFamily="2" charset="-78"/>
              </a:rPr>
              <a:t>ارائه راه</a:t>
            </a:r>
            <a:r>
              <a:rPr lang="en-US" altLang="en-US" sz="3200" b="1" dirty="0">
                <a:solidFill>
                  <a:schemeClr val="accent3">
                    <a:lumMod val="50000"/>
                  </a:schemeClr>
                </a:solidFill>
                <a:latin typeface="Times New Roman" pitchFamily="18" charset="0"/>
                <a:cs typeface="B Traffic" pitchFamily="2" charset="-78"/>
              </a:rPr>
              <a:t> </a:t>
            </a:r>
            <a:r>
              <a:rPr lang="ar-SA" altLang="en-US" sz="3200" b="1" dirty="0">
                <a:solidFill>
                  <a:schemeClr val="accent3">
                    <a:lumMod val="50000"/>
                  </a:schemeClr>
                </a:solidFill>
                <a:latin typeface="Times New Roman" pitchFamily="18" charset="0"/>
                <a:cs typeface="B Traffic" pitchFamily="2" charset="-78"/>
              </a:rPr>
              <a:t>حل</a:t>
            </a:r>
            <a:endParaRPr lang="en-US" altLang="en-US" sz="3200" dirty="0">
              <a:solidFill>
                <a:schemeClr val="accent3">
                  <a:lumMod val="50000"/>
                </a:schemeClr>
              </a:solidFill>
              <a:latin typeface="Times New Roman" pitchFamily="18" charset="0"/>
              <a:cs typeface="B Traffic" pitchFamily="2" charset="-78"/>
            </a:endParaRPr>
          </a:p>
        </p:txBody>
      </p:sp>
      <p:sp>
        <p:nvSpPr>
          <p:cNvPr id="5" name="Rectangle 3"/>
          <p:cNvSpPr>
            <a:spLocks noChangeArrowheads="1"/>
          </p:cNvSpPr>
          <p:nvPr/>
        </p:nvSpPr>
        <p:spPr bwMode="auto">
          <a:xfrm>
            <a:off x="457200" y="1143000"/>
            <a:ext cx="7772400" cy="4953000"/>
          </a:xfrm>
          <a:prstGeom prst="rect">
            <a:avLst/>
          </a:prstGeom>
          <a:noFill/>
          <a:ln w="9525">
            <a:noFill/>
            <a:miter lim="800000"/>
            <a:headEnd/>
            <a:tailEnd/>
          </a:ln>
          <a:effectLst/>
        </p:spPr>
        <p:txBody>
          <a:bodyPr lIns="92075" tIns="46038" rIns="92075" bIns="46038"/>
          <a:lstStyle/>
          <a:p>
            <a:pPr algn="r" rtl="1" eaLnBrk="0" hangingPunct="0"/>
            <a:r>
              <a:rPr lang="ar-SA" altLang="en-US" sz="2800" b="1" i="1" dirty="0">
                <a:effectLst>
                  <a:outerShdw blurRad="38100" dist="38100" dir="2700000" algn="tl">
                    <a:srgbClr val="000000"/>
                  </a:outerShdw>
                </a:effectLst>
                <a:latin typeface="Calisto MT" pitchFamily="26" charset="0"/>
                <a:cs typeface="B Traffic" pitchFamily="2" charset="-78"/>
              </a:rPr>
              <a:t>ثبت</a:t>
            </a:r>
            <a:r>
              <a:rPr lang="en-US" altLang="en-US" sz="2800" b="1" i="1" dirty="0">
                <a:effectLst>
                  <a:outerShdw blurRad="38100" dist="38100" dir="2700000" algn="tl">
                    <a:srgbClr val="000000"/>
                  </a:outerShdw>
                </a:effectLst>
                <a:latin typeface="Calisto MT" pitchFamily="26" charset="0"/>
                <a:cs typeface="B Traffic" pitchFamily="2" charset="-78"/>
              </a:rPr>
              <a:t> </a:t>
            </a:r>
            <a:r>
              <a:rPr lang="ar-SA" altLang="en-US" sz="2800" b="1" i="1" dirty="0">
                <a:effectLst>
                  <a:outerShdw blurRad="38100" dist="38100" dir="2700000" algn="tl">
                    <a:srgbClr val="000000"/>
                  </a:outerShdw>
                </a:effectLst>
                <a:latin typeface="Calisto MT" pitchFamily="26" charset="0"/>
                <a:cs typeface="B Traffic" pitchFamily="2" charset="-78"/>
              </a:rPr>
              <a:t>اطلاعات</a:t>
            </a:r>
            <a:r>
              <a:rPr lang="en-US" altLang="en-US" sz="2800" b="1" i="1" dirty="0">
                <a:effectLst>
                  <a:outerShdw blurRad="38100" dist="38100" dir="2700000" algn="tl">
                    <a:srgbClr val="000000"/>
                  </a:outerShdw>
                </a:effectLst>
                <a:latin typeface="Calisto MT" pitchFamily="26" charset="0"/>
                <a:cs typeface="B Traffic" pitchFamily="2" charset="-78"/>
              </a:rPr>
              <a:t> </a:t>
            </a:r>
            <a:r>
              <a:rPr lang="ar-SA" altLang="en-US" sz="2800" b="1" i="1" dirty="0">
                <a:effectLst>
                  <a:outerShdw blurRad="38100" dist="38100" dir="2700000" algn="tl">
                    <a:srgbClr val="000000"/>
                  </a:outerShdw>
                </a:effectLst>
                <a:latin typeface="Calisto MT" pitchFamily="26" charset="0"/>
                <a:cs typeface="B Traffic" pitchFamily="2" charset="-78"/>
              </a:rPr>
              <a:t>واقعي</a:t>
            </a:r>
            <a:endParaRPr lang="en-US" altLang="en-US" sz="2400" dirty="0">
              <a:latin typeface="Calisto MT" pitchFamily="26" charset="0"/>
              <a:cs typeface="B Traffic" pitchFamily="2" charset="-78"/>
            </a:endParaRPr>
          </a:p>
          <a:p>
            <a:pPr lvl="1" algn="r" rtl="1" eaLnBrk="0" hangingPunct="0"/>
            <a:r>
              <a:rPr lang="ar-SA" altLang="en-US" sz="2400" dirty="0">
                <a:solidFill>
                  <a:schemeClr val="accent2">
                    <a:lumMod val="50000"/>
                  </a:schemeClr>
                </a:solidFill>
                <a:latin typeface="Calisto MT" pitchFamily="26" charset="0"/>
                <a:cs typeface="B Traffic" pitchFamily="2" charset="-78"/>
              </a:rPr>
              <a:t>اطلاعات</a:t>
            </a:r>
            <a:r>
              <a:rPr lang="en-US" altLang="en-US" sz="2400" dirty="0">
                <a:solidFill>
                  <a:schemeClr val="accent2">
                    <a:lumMod val="50000"/>
                  </a:schemeClr>
                </a:solidFill>
                <a:latin typeface="Calisto MT" pitchFamily="26" charset="0"/>
                <a:cs typeface="B Traffic" pitchFamily="2" charset="-78"/>
              </a:rPr>
              <a:t> </a:t>
            </a:r>
            <a:r>
              <a:rPr lang="ar-SA" altLang="en-US" sz="2400" dirty="0">
                <a:solidFill>
                  <a:schemeClr val="accent2">
                    <a:lumMod val="50000"/>
                  </a:schemeClr>
                </a:solidFill>
                <a:latin typeface="Calisto MT" pitchFamily="26" charset="0"/>
                <a:cs typeface="B Traffic" pitchFamily="2" charset="-78"/>
              </a:rPr>
              <a:t>زماني</a:t>
            </a:r>
            <a:endParaRPr lang="en-US" altLang="en-US" sz="2400" dirty="0">
              <a:solidFill>
                <a:schemeClr val="accent2">
                  <a:lumMod val="50000"/>
                </a:schemeClr>
              </a:solidFill>
              <a:latin typeface="Calisto MT" pitchFamily="26" charset="0"/>
              <a:cs typeface="B Traffic" pitchFamily="2" charset="-78"/>
            </a:endParaRPr>
          </a:p>
          <a:p>
            <a:pPr lvl="4" algn="r" rtl="1" eaLnBrk="0" hangingPunct="0"/>
            <a:r>
              <a:rPr lang="ar-SA" altLang="en-US" dirty="0">
                <a:latin typeface="Calisto MT" pitchFamily="26" charset="0"/>
                <a:cs typeface="B Traffic" pitchFamily="2" charset="-78"/>
              </a:rPr>
              <a:t>تاريخ شروع واقعي فعاليتها</a:t>
            </a:r>
            <a:endParaRPr lang="en-US" altLang="en-US" dirty="0">
              <a:latin typeface="Calisto MT" pitchFamily="26" charset="0"/>
              <a:cs typeface="B Traffic" pitchFamily="2" charset="-78"/>
            </a:endParaRPr>
          </a:p>
          <a:p>
            <a:pPr lvl="4" algn="r" rtl="1" eaLnBrk="0" hangingPunct="0"/>
            <a:r>
              <a:rPr lang="ar-SA" altLang="en-US" dirty="0">
                <a:latin typeface="Calisto MT" pitchFamily="26" charset="0"/>
                <a:cs typeface="B Traffic" pitchFamily="2" charset="-78"/>
              </a:rPr>
              <a:t>تاريخ خاتمه واقعي فعاليتها</a:t>
            </a:r>
            <a:endParaRPr lang="en-US" altLang="en-US" dirty="0">
              <a:latin typeface="Calisto MT" pitchFamily="26" charset="0"/>
              <a:cs typeface="B Traffic" pitchFamily="2" charset="-78"/>
            </a:endParaRPr>
          </a:p>
          <a:p>
            <a:pPr lvl="4" algn="r" rtl="1" eaLnBrk="0" hangingPunct="0"/>
            <a:r>
              <a:rPr lang="ar-SA" altLang="en-US" dirty="0">
                <a:latin typeface="Calisto MT" pitchFamily="26" charset="0"/>
                <a:cs typeface="B Traffic" pitchFamily="2" charset="-78"/>
              </a:rPr>
              <a:t>درصد پيشرفت</a:t>
            </a:r>
            <a:r>
              <a:rPr lang="en-US" altLang="en-US" dirty="0">
                <a:latin typeface="Calisto MT" pitchFamily="26" charset="0"/>
                <a:cs typeface="B Traffic" pitchFamily="2" charset="-78"/>
              </a:rPr>
              <a:t> </a:t>
            </a:r>
            <a:r>
              <a:rPr lang="ar-SA" altLang="en-US" dirty="0">
                <a:latin typeface="Calisto MT" pitchFamily="26" charset="0"/>
                <a:cs typeface="B Traffic" pitchFamily="2" charset="-78"/>
              </a:rPr>
              <a:t>فعاليتها</a:t>
            </a:r>
            <a:endParaRPr lang="en-US" altLang="en-US" dirty="0">
              <a:latin typeface="Calisto MT" pitchFamily="26" charset="0"/>
              <a:cs typeface="B Traffic" pitchFamily="2" charset="-78"/>
            </a:endParaRPr>
          </a:p>
          <a:p>
            <a:pPr lvl="4" algn="r" rtl="1" eaLnBrk="0" hangingPunct="0"/>
            <a:r>
              <a:rPr lang="ar-SA" altLang="en-US" dirty="0">
                <a:latin typeface="Calisto MT" pitchFamily="26" charset="0"/>
                <a:cs typeface="B Traffic" pitchFamily="2" charset="-78"/>
              </a:rPr>
              <a:t>مدت زمان</a:t>
            </a:r>
            <a:r>
              <a:rPr lang="en-US" altLang="en-US" dirty="0">
                <a:latin typeface="Calisto MT" pitchFamily="26" charset="0"/>
                <a:cs typeface="B Traffic" pitchFamily="2" charset="-78"/>
              </a:rPr>
              <a:t> </a:t>
            </a:r>
            <a:r>
              <a:rPr lang="ar-SA" altLang="en-US" dirty="0">
                <a:latin typeface="Calisto MT" pitchFamily="26" charset="0"/>
                <a:cs typeface="B Traffic" pitchFamily="2" charset="-78"/>
              </a:rPr>
              <a:t>باقيمانده</a:t>
            </a:r>
            <a:r>
              <a:rPr lang="en-US" altLang="en-US" dirty="0">
                <a:latin typeface="Calisto MT" pitchFamily="26" charset="0"/>
                <a:cs typeface="B Traffic" pitchFamily="2" charset="-78"/>
              </a:rPr>
              <a:t> </a:t>
            </a:r>
            <a:r>
              <a:rPr lang="ar-SA" altLang="en-US" dirty="0">
                <a:latin typeface="Calisto MT" pitchFamily="26" charset="0"/>
                <a:cs typeface="B Traffic" pitchFamily="2" charset="-78"/>
              </a:rPr>
              <a:t>تكميل فعاليتها</a:t>
            </a:r>
            <a:endParaRPr lang="en-US" altLang="en-US" dirty="0">
              <a:latin typeface="Calisto MT" pitchFamily="26" charset="0"/>
              <a:cs typeface="B Traffic" pitchFamily="2" charset="-78"/>
            </a:endParaRPr>
          </a:p>
          <a:p>
            <a:pPr lvl="1" algn="r" rtl="1" eaLnBrk="0" hangingPunct="0"/>
            <a:r>
              <a:rPr lang="ar-SA" altLang="en-US" sz="2400" dirty="0">
                <a:solidFill>
                  <a:schemeClr val="accent2">
                    <a:lumMod val="50000"/>
                  </a:schemeClr>
                </a:solidFill>
                <a:latin typeface="Calisto MT" pitchFamily="26" charset="0"/>
                <a:cs typeface="B Traffic" pitchFamily="2" charset="-78"/>
              </a:rPr>
              <a:t>اطلاعات</a:t>
            </a:r>
            <a:r>
              <a:rPr lang="en-US" altLang="en-US" sz="2400" dirty="0">
                <a:solidFill>
                  <a:schemeClr val="accent2">
                    <a:lumMod val="50000"/>
                  </a:schemeClr>
                </a:solidFill>
                <a:latin typeface="Calisto MT" pitchFamily="26" charset="0"/>
                <a:cs typeface="B Traffic" pitchFamily="2" charset="-78"/>
              </a:rPr>
              <a:t> </a:t>
            </a:r>
            <a:r>
              <a:rPr lang="ar-SA" altLang="en-US" sz="2400" dirty="0">
                <a:solidFill>
                  <a:schemeClr val="accent2">
                    <a:lumMod val="50000"/>
                  </a:schemeClr>
                </a:solidFill>
                <a:latin typeface="Calisto MT" pitchFamily="26" charset="0"/>
                <a:cs typeface="B Traffic" pitchFamily="2" charset="-78"/>
              </a:rPr>
              <a:t>منابع و</a:t>
            </a:r>
            <a:r>
              <a:rPr lang="en-US" altLang="en-US" sz="2400" dirty="0">
                <a:solidFill>
                  <a:schemeClr val="accent2">
                    <a:lumMod val="50000"/>
                  </a:schemeClr>
                </a:solidFill>
                <a:latin typeface="Calisto MT" pitchFamily="26" charset="0"/>
                <a:cs typeface="B Traffic" pitchFamily="2" charset="-78"/>
              </a:rPr>
              <a:t> </a:t>
            </a:r>
            <a:r>
              <a:rPr lang="ar-SA" altLang="en-US" sz="2400" dirty="0">
                <a:solidFill>
                  <a:schemeClr val="accent2">
                    <a:lumMod val="50000"/>
                  </a:schemeClr>
                </a:solidFill>
                <a:latin typeface="Calisto MT" pitchFamily="26" charset="0"/>
                <a:cs typeface="B Traffic" pitchFamily="2" charset="-78"/>
              </a:rPr>
              <a:t>هزينه</a:t>
            </a:r>
            <a:endParaRPr lang="en-US" altLang="en-US" sz="2400" dirty="0">
              <a:solidFill>
                <a:schemeClr val="accent2">
                  <a:lumMod val="50000"/>
                </a:schemeClr>
              </a:solidFill>
              <a:latin typeface="Calisto MT" pitchFamily="26" charset="0"/>
              <a:cs typeface="B Traffic" pitchFamily="2" charset="-78"/>
            </a:endParaRPr>
          </a:p>
          <a:p>
            <a:pPr lvl="4" algn="r" rtl="1" eaLnBrk="0" hangingPunct="0"/>
            <a:r>
              <a:rPr lang="ar-SA" altLang="en-US" dirty="0">
                <a:latin typeface="Calisto MT" pitchFamily="26" charset="0"/>
                <a:cs typeface="B Traffic" pitchFamily="2" charset="-78"/>
              </a:rPr>
              <a:t>ميزان منابع واقعي مصرف شده</a:t>
            </a:r>
            <a:endParaRPr lang="en-US" altLang="en-US" dirty="0">
              <a:latin typeface="Calisto MT" pitchFamily="26" charset="0"/>
              <a:cs typeface="B Traffic" pitchFamily="2" charset="-78"/>
            </a:endParaRPr>
          </a:p>
          <a:p>
            <a:pPr lvl="4" algn="r" rtl="1" eaLnBrk="0" hangingPunct="0"/>
            <a:r>
              <a:rPr lang="ar-SA" altLang="en-US" dirty="0">
                <a:latin typeface="Calisto MT" pitchFamily="26" charset="0"/>
                <a:cs typeface="B Traffic" pitchFamily="2" charset="-78"/>
              </a:rPr>
              <a:t>ثبت</a:t>
            </a:r>
            <a:r>
              <a:rPr lang="en-US" altLang="en-US" dirty="0">
                <a:latin typeface="Calisto MT" pitchFamily="26" charset="0"/>
                <a:cs typeface="B Traffic" pitchFamily="2" charset="-78"/>
              </a:rPr>
              <a:t> </a:t>
            </a:r>
            <a:r>
              <a:rPr lang="ar-SA" altLang="en-US" dirty="0">
                <a:latin typeface="Calisto MT" pitchFamily="26" charset="0"/>
                <a:cs typeface="B Traffic" pitchFamily="2" charset="-78"/>
              </a:rPr>
              <a:t>هزينه ها</a:t>
            </a:r>
            <a:r>
              <a:rPr lang="en-US" altLang="en-US" dirty="0">
                <a:latin typeface="Calisto MT" pitchFamily="26" charset="0"/>
                <a:cs typeface="B Traffic" pitchFamily="2" charset="-78"/>
              </a:rPr>
              <a:t> / </a:t>
            </a:r>
            <a:r>
              <a:rPr lang="ar-SA" altLang="en-US" dirty="0">
                <a:latin typeface="Calisto MT" pitchFamily="26" charset="0"/>
                <a:cs typeface="B Traffic" pitchFamily="2" charset="-78"/>
              </a:rPr>
              <a:t>نفر</a:t>
            </a:r>
            <a:r>
              <a:rPr lang="en-US" altLang="en-US" dirty="0">
                <a:latin typeface="Calisto MT" pitchFamily="26" charset="0"/>
                <a:cs typeface="B Traffic" pitchFamily="2" charset="-78"/>
              </a:rPr>
              <a:t> </a:t>
            </a:r>
            <a:r>
              <a:rPr lang="ar-SA" altLang="en-US" dirty="0">
                <a:latin typeface="Calisto MT" pitchFamily="26" charset="0"/>
                <a:cs typeface="B Traffic" pitchFamily="2" charset="-78"/>
              </a:rPr>
              <a:t>ساعت</a:t>
            </a:r>
            <a:r>
              <a:rPr lang="en-US" altLang="en-US" dirty="0">
                <a:latin typeface="Calisto MT" pitchFamily="26" charset="0"/>
                <a:cs typeface="B Traffic" pitchFamily="2" charset="-78"/>
              </a:rPr>
              <a:t> </a:t>
            </a:r>
            <a:r>
              <a:rPr lang="ar-SA" altLang="en-US" dirty="0">
                <a:latin typeface="Calisto MT" pitchFamily="26" charset="0"/>
                <a:cs typeface="B Traffic" pitchFamily="2" charset="-78"/>
              </a:rPr>
              <a:t>مصروفه</a:t>
            </a:r>
            <a:endParaRPr lang="en-US" altLang="en-US" dirty="0">
              <a:latin typeface="Calisto MT" pitchFamily="26" charset="0"/>
              <a:cs typeface="B Traffic" pitchFamily="2" charset="-78"/>
            </a:endParaRPr>
          </a:p>
          <a:p>
            <a:pPr lvl="1" algn="r" rtl="1" eaLnBrk="0" hangingPunct="0"/>
            <a:r>
              <a:rPr lang="ar-SA" altLang="en-US" sz="2400" dirty="0">
                <a:solidFill>
                  <a:schemeClr val="accent2">
                    <a:lumMod val="50000"/>
                  </a:schemeClr>
                </a:solidFill>
                <a:latin typeface="Calisto MT" pitchFamily="26" charset="0"/>
                <a:cs typeface="B Traffic" pitchFamily="2" charset="-78"/>
              </a:rPr>
              <a:t>بروز</a:t>
            </a:r>
            <a:r>
              <a:rPr lang="en-US" altLang="en-US" sz="2400" dirty="0">
                <a:solidFill>
                  <a:schemeClr val="accent2">
                    <a:lumMod val="50000"/>
                  </a:schemeClr>
                </a:solidFill>
                <a:latin typeface="Calisto MT" pitchFamily="26" charset="0"/>
                <a:cs typeface="B Traffic" pitchFamily="2" charset="-78"/>
              </a:rPr>
              <a:t> </a:t>
            </a:r>
            <a:r>
              <a:rPr lang="ar-SA" altLang="en-US" sz="2400" dirty="0">
                <a:solidFill>
                  <a:schemeClr val="accent2">
                    <a:lumMod val="50000"/>
                  </a:schemeClr>
                </a:solidFill>
                <a:latin typeface="Calisto MT" pitchFamily="26" charset="0"/>
                <a:cs typeface="B Traffic" pitchFamily="2" charset="-78"/>
              </a:rPr>
              <a:t>سازي برنامه زمانبندي</a:t>
            </a:r>
            <a:endParaRPr lang="en-US" altLang="en-US" sz="2400" dirty="0">
              <a:solidFill>
                <a:schemeClr val="accent2">
                  <a:lumMod val="50000"/>
                </a:schemeClr>
              </a:solidFill>
              <a:latin typeface="Calisto MT" pitchFamily="26" charset="0"/>
              <a:cs typeface="B Traffic" pitchFamily="2" charset="-78"/>
            </a:endParaRPr>
          </a:p>
          <a:p>
            <a:pPr lvl="1" algn="r" rtl="1" eaLnBrk="0" hangingPunct="0"/>
            <a:r>
              <a:rPr lang="ar-SA" altLang="en-US" sz="2400" dirty="0">
                <a:solidFill>
                  <a:schemeClr val="accent2">
                    <a:lumMod val="50000"/>
                  </a:schemeClr>
                </a:solidFill>
                <a:latin typeface="Calisto MT" pitchFamily="26" charset="0"/>
                <a:cs typeface="B Traffic" pitchFamily="2" charset="-78"/>
              </a:rPr>
              <a:t>تحليل</a:t>
            </a:r>
            <a:r>
              <a:rPr lang="en-US" altLang="en-US" sz="2400" dirty="0">
                <a:solidFill>
                  <a:schemeClr val="accent2">
                    <a:lumMod val="50000"/>
                  </a:schemeClr>
                </a:solidFill>
                <a:latin typeface="Calisto MT" pitchFamily="26" charset="0"/>
                <a:cs typeface="B Traffic" pitchFamily="2" charset="-78"/>
              </a:rPr>
              <a:t> </a:t>
            </a:r>
            <a:r>
              <a:rPr lang="ar-SA" altLang="en-US" sz="2400" dirty="0">
                <a:solidFill>
                  <a:schemeClr val="accent2">
                    <a:lumMod val="50000"/>
                  </a:schemeClr>
                </a:solidFill>
                <a:latin typeface="Calisto MT" pitchFamily="26" charset="0"/>
                <a:cs typeface="B Traffic" pitchFamily="2" charset="-78"/>
              </a:rPr>
              <a:t>ارزش حاصله</a:t>
            </a:r>
            <a:r>
              <a:rPr lang="en-US" altLang="en-US" sz="2400" dirty="0">
                <a:solidFill>
                  <a:schemeClr val="accent2">
                    <a:lumMod val="50000"/>
                  </a:schemeClr>
                </a:solidFill>
                <a:latin typeface="Calisto MT" pitchFamily="26" charset="0"/>
                <a:cs typeface="B Traffic" pitchFamily="2" charset="-78"/>
              </a:rPr>
              <a:t> </a:t>
            </a:r>
            <a:r>
              <a:rPr lang="en-US" altLang="en-US" sz="2400" b="1" i="1" dirty="0">
                <a:solidFill>
                  <a:schemeClr val="accent2">
                    <a:lumMod val="50000"/>
                  </a:schemeClr>
                </a:solidFill>
                <a:latin typeface="Calisto MT" pitchFamily="26" charset="0"/>
                <a:cs typeface="B Traffic" pitchFamily="2" charset="-78"/>
              </a:rPr>
              <a:t>( </a:t>
            </a:r>
            <a:r>
              <a:rPr lang="en-US" altLang="ar-SA" sz="2400" b="1" i="1" dirty="0">
                <a:solidFill>
                  <a:schemeClr val="accent2">
                    <a:lumMod val="50000"/>
                  </a:schemeClr>
                </a:solidFill>
                <a:latin typeface="Calisto MT" pitchFamily="26" charset="0"/>
                <a:cs typeface="B Traffic" pitchFamily="2" charset="-78"/>
              </a:rPr>
              <a:t>Earned Value )</a:t>
            </a:r>
            <a:endParaRPr lang="en-US" altLang="ar-SA" sz="2400" dirty="0">
              <a:solidFill>
                <a:schemeClr val="accent2">
                  <a:lumMod val="50000"/>
                </a:schemeClr>
              </a:solidFill>
              <a:latin typeface="Calisto MT" pitchFamily="26" charset="0"/>
              <a:cs typeface="B Traffic" pitchFamily="2" charset="-78"/>
            </a:endParaRPr>
          </a:p>
          <a:p>
            <a:pPr lvl="1" algn="r" rtl="1" eaLnBrk="0" hangingPunct="0"/>
            <a:r>
              <a:rPr lang="ar-SA" altLang="en-US" sz="2400" dirty="0">
                <a:solidFill>
                  <a:schemeClr val="accent2">
                    <a:lumMod val="50000"/>
                  </a:schemeClr>
                </a:solidFill>
                <a:latin typeface="Calisto MT" pitchFamily="26" charset="0"/>
                <a:cs typeface="B Traffic" pitchFamily="2" charset="-78"/>
              </a:rPr>
              <a:t>گزارشات عملكرد</a:t>
            </a:r>
            <a:r>
              <a:rPr lang="en-US" altLang="en-US" sz="2400" dirty="0">
                <a:solidFill>
                  <a:schemeClr val="accent2">
                    <a:lumMod val="50000"/>
                  </a:schemeClr>
                </a:solidFill>
                <a:latin typeface="Calisto MT" pitchFamily="26" charset="0"/>
                <a:cs typeface="B Traffic" pitchFamily="2" charset="-78"/>
              </a:rPr>
              <a:t> ، </a:t>
            </a:r>
            <a:r>
              <a:rPr lang="ar-SA" altLang="en-US" sz="2400" dirty="0">
                <a:solidFill>
                  <a:schemeClr val="accent2">
                    <a:lumMod val="50000"/>
                  </a:schemeClr>
                </a:solidFill>
                <a:latin typeface="Calisto MT" pitchFamily="26" charset="0"/>
                <a:cs typeface="B Traffic" pitchFamily="2" charset="-78"/>
              </a:rPr>
              <a:t>تحليل</a:t>
            </a:r>
            <a:r>
              <a:rPr lang="en-US" altLang="en-US" sz="2400" dirty="0">
                <a:solidFill>
                  <a:schemeClr val="accent2">
                    <a:lumMod val="50000"/>
                  </a:schemeClr>
                </a:solidFill>
                <a:latin typeface="Calisto MT" pitchFamily="26" charset="0"/>
                <a:cs typeface="B Traffic" pitchFamily="2" charset="-78"/>
              </a:rPr>
              <a:t> </a:t>
            </a:r>
            <a:r>
              <a:rPr lang="ar-SA" altLang="en-US" sz="2400" dirty="0">
                <a:solidFill>
                  <a:schemeClr val="accent2">
                    <a:lumMod val="50000"/>
                  </a:schemeClr>
                </a:solidFill>
                <a:latin typeface="Calisto MT" pitchFamily="26" charset="0"/>
                <a:cs typeface="B Traffic" pitchFamily="2" charset="-78"/>
              </a:rPr>
              <a:t>عملكرد</a:t>
            </a:r>
            <a:endParaRPr lang="en-US" altLang="en-US" sz="2400" dirty="0">
              <a:solidFill>
                <a:schemeClr val="accent2">
                  <a:lumMod val="50000"/>
                </a:schemeClr>
              </a:solidFill>
              <a:latin typeface="Calisto MT" pitchFamily="26" charset="0"/>
              <a:cs typeface="B Traffic" pitchFamily="2" charset="-78"/>
            </a:endParaRPr>
          </a:p>
          <a:p>
            <a:pPr lvl="4" algn="r" rtl="1" eaLnBrk="0" hangingPunct="0"/>
            <a:r>
              <a:rPr lang="ar-SA" altLang="en-US" dirty="0">
                <a:latin typeface="Calisto MT" pitchFamily="26" charset="0"/>
                <a:cs typeface="B Traffic" pitchFamily="2" charset="-78"/>
              </a:rPr>
              <a:t>منحني</a:t>
            </a:r>
            <a:r>
              <a:rPr lang="en-US" altLang="en-US" dirty="0">
                <a:latin typeface="Calisto MT" pitchFamily="26" charset="0"/>
                <a:cs typeface="B Traffic" pitchFamily="2" charset="-78"/>
              </a:rPr>
              <a:t> S</a:t>
            </a:r>
          </a:p>
          <a:p>
            <a:pPr lvl="4" algn="r" rtl="1" eaLnBrk="0" hangingPunct="0"/>
            <a:r>
              <a:rPr lang="ar-SA" altLang="en-US" dirty="0">
                <a:latin typeface="Calisto MT" pitchFamily="26" charset="0"/>
                <a:cs typeface="B Traffic" pitchFamily="2" charset="-78"/>
              </a:rPr>
              <a:t>جداول</a:t>
            </a:r>
            <a:r>
              <a:rPr lang="en-US" altLang="en-US" dirty="0">
                <a:latin typeface="Calisto MT" pitchFamily="26" charset="0"/>
                <a:cs typeface="B Traffic" pitchFamily="2" charset="-78"/>
              </a:rPr>
              <a:t> </a:t>
            </a:r>
            <a:r>
              <a:rPr lang="ar-SA" altLang="en-US" dirty="0">
                <a:latin typeface="Calisto MT" pitchFamily="26" charset="0"/>
                <a:cs typeface="B Traffic" pitchFamily="2" charset="-78"/>
              </a:rPr>
              <a:t>پيشرفت</a:t>
            </a:r>
            <a:endParaRPr lang="en-US" altLang="en-US" dirty="0">
              <a:latin typeface="Calisto MT" pitchFamily="26" charset="0"/>
              <a:cs typeface="B Traffic" pitchFamily="2" charset="-78"/>
            </a:endParaRPr>
          </a:p>
          <a:p>
            <a:pPr lvl="4" algn="r" rtl="1" eaLnBrk="0" hangingPunct="0"/>
            <a:r>
              <a:rPr lang="ar-SA" altLang="en-US" dirty="0">
                <a:latin typeface="Calisto MT" pitchFamily="26" charset="0"/>
                <a:cs typeface="B Traffic" pitchFamily="2" charset="-78"/>
              </a:rPr>
              <a:t>گزارشات</a:t>
            </a:r>
            <a:r>
              <a:rPr lang="en-US" altLang="en-US" dirty="0">
                <a:latin typeface="Calisto MT" pitchFamily="26" charset="0"/>
                <a:cs typeface="B Traffic" pitchFamily="2" charset="-78"/>
              </a:rPr>
              <a:t> </a:t>
            </a:r>
            <a:r>
              <a:rPr lang="ar-SA" altLang="en-US" dirty="0">
                <a:latin typeface="Calisto MT" pitchFamily="26" charset="0"/>
                <a:cs typeface="B Traffic" pitchFamily="2" charset="-78"/>
              </a:rPr>
              <a:t>تحليل / ذكر مشكلات و موانع و</a:t>
            </a:r>
            <a:r>
              <a:rPr lang="en-US" altLang="en-US" dirty="0">
                <a:latin typeface="Calisto MT" pitchFamily="26" charset="0"/>
                <a:cs typeface="B Traffic" pitchFamily="2" charset="-78"/>
              </a:rPr>
              <a:t> </a:t>
            </a:r>
            <a:r>
              <a:rPr lang="ar-SA" altLang="en-US" dirty="0">
                <a:latin typeface="Calisto MT" pitchFamily="26" charset="0"/>
                <a:cs typeface="B Traffic" pitchFamily="2" charset="-78"/>
              </a:rPr>
              <a:t>ارائه راه</a:t>
            </a:r>
            <a:r>
              <a:rPr lang="en-US" altLang="en-US" dirty="0">
                <a:latin typeface="Calisto MT" pitchFamily="26" charset="0"/>
                <a:cs typeface="B Traffic" pitchFamily="2" charset="-78"/>
              </a:rPr>
              <a:t> </a:t>
            </a:r>
            <a:r>
              <a:rPr lang="ar-SA" altLang="en-US" dirty="0">
                <a:latin typeface="Calisto MT" pitchFamily="26" charset="0"/>
                <a:cs typeface="B Traffic" pitchFamily="2" charset="-78"/>
              </a:rPr>
              <a:t>حل</a:t>
            </a:r>
            <a:endParaRPr lang="en-US" altLang="en-US" dirty="0">
              <a:latin typeface="Calisto MT" pitchFamily="26" charset="0"/>
              <a:cs typeface="B Traffic" pitchFamily="2" charset="-78"/>
            </a:endParaRPr>
          </a:p>
          <a:p>
            <a:pPr algn="r" rtl="1" eaLnBrk="0" hangingPunct="0"/>
            <a:endParaRPr lang="en-US" altLang="en-US" sz="2400" dirty="0">
              <a:latin typeface="Times New Roman" pitchFamily="18" charset="0"/>
              <a:cs typeface="B Traffic" pitchFamily="2" charset="-78"/>
            </a:endParaRPr>
          </a:p>
          <a:p>
            <a:pPr algn="r" rtl="1" eaLnBrk="0" hangingPunct="0"/>
            <a:endParaRPr lang="en-US" altLang="en-US" sz="2400" dirty="0">
              <a:latin typeface="Times New Roman" pitchFamily="18" charset="0"/>
              <a:cs typeface="B Traffic" pitchFamily="2" charset="-78"/>
            </a:endParaRP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457200" y="0"/>
            <a:ext cx="7772400" cy="1143000"/>
          </a:xfrm>
          <a:prstGeom prst="rect">
            <a:avLst/>
          </a:prstGeom>
          <a:noFill/>
          <a:ln w="9525">
            <a:noFill/>
            <a:miter lim="800000"/>
            <a:headEnd/>
            <a:tailEnd/>
          </a:ln>
          <a:effectLst/>
        </p:spPr>
        <p:txBody>
          <a:bodyPr anchor="ctr"/>
          <a:lstStyle/>
          <a:p>
            <a:pPr algn="ctr" eaLnBrk="0" hangingPunct="0"/>
            <a:r>
              <a:rPr lang="fa-IR" altLang="en-US" sz="2800" b="1" dirty="0">
                <a:solidFill>
                  <a:schemeClr val="accent2">
                    <a:lumMod val="50000"/>
                  </a:schemeClr>
                </a:solidFill>
                <a:latin typeface="Times New Roman" pitchFamily="18" charset="0"/>
                <a:cs typeface="B Nazanin" pitchFamily="2" charset="-78"/>
              </a:rPr>
              <a:t>عناصر اساسی </a:t>
            </a:r>
            <a:r>
              <a:rPr lang="ar-SA" altLang="en-US" sz="2800" b="1" dirty="0">
                <a:solidFill>
                  <a:schemeClr val="accent2">
                    <a:lumMod val="50000"/>
                  </a:schemeClr>
                </a:solidFill>
                <a:latin typeface="Times New Roman" pitchFamily="18" charset="0"/>
                <a:cs typeface="B Nazanin" pitchFamily="2" charset="-78"/>
              </a:rPr>
              <a:t>مديريت ارزش حاصله</a:t>
            </a:r>
            <a:endParaRPr lang="en-US" altLang="en-US" sz="2800" b="1" dirty="0">
              <a:solidFill>
                <a:schemeClr val="accent2">
                  <a:lumMod val="50000"/>
                </a:schemeClr>
              </a:solidFill>
              <a:latin typeface="Times New Roman" pitchFamily="18" charset="0"/>
              <a:cs typeface="B Nazanin" pitchFamily="2" charset="-78"/>
            </a:endParaRPr>
          </a:p>
        </p:txBody>
      </p:sp>
      <p:sp>
        <p:nvSpPr>
          <p:cNvPr id="5" name="Rectangle 2"/>
          <p:cNvSpPr>
            <a:spLocks noChangeArrowheads="1"/>
          </p:cNvSpPr>
          <p:nvPr/>
        </p:nvSpPr>
        <p:spPr bwMode="auto">
          <a:xfrm>
            <a:off x="228600" y="990600"/>
            <a:ext cx="7772400" cy="4114800"/>
          </a:xfrm>
          <a:prstGeom prst="rect">
            <a:avLst/>
          </a:prstGeom>
          <a:noFill/>
          <a:ln w="9525">
            <a:noFill/>
            <a:miter lim="800000"/>
            <a:headEnd/>
            <a:tailEnd/>
          </a:ln>
        </p:spPr>
        <p:txBody>
          <a:bodyPr/>
          <a:lstStyle/>
          <a:p>
            <a:pPr algn="r" rtl="1" eaLnBrk="0" hangingPunct="0"/>
            <a:r>
              <a:rPr lang="en-US" altLang="en-US" sz="2400" dirty="0">
                <a:latin typeface="Times New Roman" pitchFamily="18" charset="0"/>
                <a:cs typeface="B Nazanin" pitchFamily="2" charset="-78"/>
              </a:rPr>
              <a:t> </a:t>
            </a:r>
            <a:r>
              <a:rPr lang="ar-SA" altLang="en-US" sz="2400" dirty="0">
                <a:latin typeface="Times New Roman" pitchFamily="18" charset="0"/>
                <a:cs typeface="B Nazanin" pitchFamily="2" charset="-78"/>
              </a:rPr>
              <a:t>مديريت ارزش حاصله</a:t>
            </a:r>
            <a:r>
              <a:rPr lang="en-US" altLang="en-US" sz="2400" dirty="0">
                <a:latin typeface="Times New Roman" pitchFamily="18" charset="0"/>
                <a:cs typeface="B Nazanin" pitchFamily="2" charset="-78"/>
              </a:rPr>
              <a:t> </a:t>
            </a:r>
            <a:r>
              <a:rPr lang="ar-SA" altLang="en-US" sz="2400" dirty="0">
                <a:latin typeface="Times New Roman" pitchFamily="18" charset="0"/>
                <a:cs typeface="B Nazanin" pitchFamily="2" charset="-78"/>
              </a:rPr>
              <a:t>بر اساس سه</a:t>
            </a:r>
            <a:r>
              <a:rPr lang="en-US" altLang="en-US" sz="2400" dirty="0">
                <a:latin typeface="Times New Roman" pitchFamily="18" charset="0"/>
                <a:cs typeface="B Nazanin" pitchFamily="2" charset="-78"/>
              </a:rPr>
              <a:t> </a:t>
            </a:r>
            <a:r>
              <a:rPr lang="ar-SA" altLang="en-US" sz="2400" dirty="0">
                <a:latin typeface="Times New Roman" pitchFamily="18" charset="0"/>
                <a:cs typeface="B Nazanin" pitchFamily="2" charset="-78"/>
              </a:rPr>
              <a:t>داده كليدي</a:t>
            </a:r>
            <a:r>
              <a:rPr lang="en-US" altLang="en-US" sz="2400" dirty="0">
                <a:latin typeface="Times New Roman" pitchFamily="18" charset="0"/>
                <a:cs typeface="B Nazanin" pitchFamily="2" charset="-78"/>
              </a:rPr>
              <a:t> </a:t>
            </a:r>
            <a:r>
              <a:rPr lang="ar-SA" altLang="en-US" sz="2400" dirty="0">
                <a:latin typeface="Times New Roman" pitchFamily="18" charset="0"/>
                <a:cs typeface="B Nazanin" pitchFamily="2" charset="-78"/>
              </a:rPr>
              <a:t>زير خلاصه</a:t>
            </a:r>
            <a:r>
              <a:rPr lang="en-US" altLang="en-US" sz="2400" dirty="0">
                <a:latin typeface="Times New Roman" pitchFamily="18" charset="0"/>
                <a:cs typeface="B Nazanin" pitchFamily="2" charset="-78"/>
              </a:rPr>
              <a:t> </a:t>
            </a:r>
            <a:r>
              <a:rPr lang="ar-SA" altLang="en-US" sz="2400" dirty="0">
                <a:latin typeface="Times New Roman" pitchFamily="18" charset="0"/>
                <a:cs typeface="B Nazanin" pitchFamily="2" charset="-78"/>
              </a:rPr>
              <a:t>مي</a:t>
            </a:r>
            <a:r>
              <a:rPr lang="en-US" altLang="en-US" sz="2400" dirty="0">
                <a:latin typeface="Times New Roman" pitchFamily="18" charset="0"/>
                <a:cs typeface="B Nazanin" pitchFamily="2" charset="-78"/>
              </a:rPr>
              <a:t> </a:t>
            </a:r>
            <a:r>
              <a:rPr lang="ar-SA" altLang="en-US" sz="2400" dirty="0">
                <a:latin typeface="Times New Roman" pitchFamily="18" charset="0"/>
                <a:cs typeface="B Nazanin" pitchFamily="2" charset="-78"/>
              </a:rPr>
              <a:t>شود</a:t>
            </a:r>
            <a:r>
              <a:rPr lang="en-US" altLang="en-US" sz="2400" dirty="0">
                <a:latin typeface="Times New Roman" pitchFamily="18" charset="0"/>
                <a:cs typeface="B Nazanin" pitchFamily="2" charset="-78"/>
              </a:rPr>
              <a:t>:</a:t>
            </a:r>
          </a:p>
          <a:p>
            <a:pPr lvl="2" algn="r" rtl="1" eaLnBrk="0" hangingPunct="0"/>
            <a:endParaRPr lang="fa-IR" altLang="en-US" sz="2400" dirty="0">
              <a:latin typeface="Times New Roman" pitchFamily="18" charset="0"/>
              <a:cs typeface="B Nazanin" pitchFamily="2" charset="-78"/>
            </a:endParaRPr>
          </a:p>
          <a:p>
            <a:pPr lvl="2" algn="r" rtl="1" eaLnBrk="0" hangingPunct="0"/>
            <a:r>
              <a:rPr lang="ar-SA" altLang="en-US" sz="2400" dirty="0">
                <a:latin typeface="Times New Roman" pitchFamily="18" charset="0"/>
                <a:cs typeface="B Nazanin" pitchFamily="2" charset="-78"/>
              </a:rPr>
              <a:t>ارزش برنامه ريزي</a:t>
            </a:r>
            <a:r>
              <a:rPr lang="en-US" altLang="en-US" sz="2400" dirty="0">
                <a:latin typeface="Times New Roman" pitchFamily="18" charset="0"/>
                <a:cs typeface="B Nazanin" pitchFamily="2" charset="-78"/>
              </a:rPr>
              <a:t> </a:t>
            </a:r>
            <a:r>
              <a:rPr lang="ar-SA" altLang="en-US" sz="2400" dirty="0">
                <a:latin typeface="Times New Roman" pitchFamily="18" charset="0"/>
                <a:cs typeface="B Nazanin" pitchFamily="2" charset="-78"/>
              </a:rPr>
              <a:t>شده</a:t>
            </a:r>
            <a:r>
              <a:rPr lang="en-US" altLang="en-US" sz="2400" dirty="0">
                <a:latin typeface="Times New Roman" pitchFamily="18" charset="0"/>
                <a:cs typeface="B Nazanin" pitchFamily="2" charset="-78"/>
              </a:rPr>
              <a:t>        PV = Planned Value    </a:t>
            </a:r>
          </a:p>
          <a:p>
            <a:pPr lvl="2" algn="r" rtl="1" eaLnBrk="0" hangingPunct="0"/>
            <a:r>
              <a:rPr lang="ar-SA" altLang="en-US" sz="2400" dirty="0">
                <a:latin typeface="Times New Roman" pitchFamily="18" charset="0"/>
                <a:cs typeface="B Nazanin" pitchFamily="2" charset="-78"/>
              </a:rPr>
              <a:t>ارزش</a:t>
            </a:r>
            <a:r>
              <a:rPr lang="en-US" altLang="en-US" sz="2400" dirty="0">
                <a:latin typeface="Times New Roman" pitchFamily="18" charset="0"/>
                <a:cs typeface="B Nazanin" pitchFamily="2" charset="-78"/>
              </a:rPr>
              <a:t> </a:t>
            </a:r>
            <a:r>
              <a:rPr lang="ar-SA" altLang="en-US" sz="2400" dirty="0">
                <a:latin typeface="Times New Roman" pitchFamily="18" charset="0"/>
                <a:cs typeface="B Nazanin" pitchFamily="2" charset="-78"/>
              </a:rPr>
              <a:t>حاصله</a:t>
            </a:r>
            <a:r>
              <a:rPr lang="fa-IR" altLang="en-US" sz="2400" dirty="0">
                <a:latin typeface="Times New Roman" pitchFamily="18" charset="0"/>
                <a:cs typeface="B Nazanin" pitchFamily="2" charset="-78"/>
              </a:rPr>
              <a:t>    </a:t>
            </a:r>
            <a:r>
              <a:rPr lang="en-US" altLang="ar-SA" sz="2400" dirty="0">
                <a:latin typeface="Times New Roman" pitchFamily="18" charset="0"/>
                <a:cs typeface="B Nazanin" pitchFamily="2" charset="-78"/>
              </a:rPr>
              <a:t>                      </a:t>
            </a:r>
            <a:r>
              <a:rPr lang="en-US" altLang="en-US" sz="2400" dirty="0">
                <a:latin typeface="Times New Roman" pitchFamily="18" charset="0"/>
                <a:cs typeface="B Nazanin" pitchFamily="2" charset="-78"/>
              </a:rPr>
              <a:t> EV = Earned Value</a:t>
            </a:r>
            <a:r>
              <a:rPr lang="fa-IR" altLang="en-US" sz="2400" dirty="0">
                <a:latin typeface="Times New Roman" pitchFamily="18" charset="0"/>
                <a:cs typeface="B Nazanin" pitchFamily="2" charset="-78"/>
              </a:rPr>
              <a:t> </a:t>
            </a:r>
            <a:r>
              <a:rPr lang="en-US" altLang="en-US" sz="2400" dirty="0">
                <a:latin typeface="Times New Roman" pitchFamily="18" charset="0"/>
                <a:cs typeface="B Nazanin" pitchFamily="2" charset="-78"/>
              </a:rPr>
              <a:t> </a:t>
            </a:r>
          </a:p>
          <a:p>
            <a:pPr lvl="2" algn="r" rtl="1" eaLnBrk="0" hangingPunct="0"/>
            <a:r>
              <a:rPr lang="ar-SA" altLang="en-US" sz="2400" dirty="0">
                <a:latin typeface="Times New Roman" pitchFamily="18" charset="0"/>
                <a:cs typeface="B Nazanin" pitchFamily="2" charset="-78"/>
              </a:rPr>
              <a:t>هزينه واقعي</a:t>
            </a:r>
            <a:r>
              <a:rPr lang="fa-IR" altLang="en-US" sz="2400" dirty="0">
                <a:latin typeface="Times New Roman" pitchFamily="18" charset="0"/>
                <a:cs typeface="B Nazanin" pitchFamily="2" charset="-78"/>
              </a:rPr>
              <a:t>        </a:t>
            </a:r>
            <a:r>
              <a:rPr lang="en-US" altLang="ar-SA" sz="2400" dirty="0">
                <a:latin typeface="Times New Roman" pitchFamily="18" charset="0"/>
                <a:cs typeface="B Nazanin" pitchFamily="2" charset="-78"/>
              </a:rPr>
              <a:t>                           </a:t>
            </a:r>
            <a:r>
              <a:rPr lang="en-US" altLang="en-US" sz="2400" dirty="0">
                <a:latin typeface="Times New Roman" pitchFamily="18" charset="0"/>
                <a:cs typeface="B Nazanin" pitchFamily="2" charset="-78"/>
              </a:rPr>
              <a:t> AC = Actual Cost</a:t>
            </a:r>
          </a:p>
        </p:txBody>
      </p:sp>
      <p:pic>
        <p:nvPicPr>
          <p:cNvPr id="6" name="Picture 4"/>
          <p:cNvPicPr>
            <a:picLocks noChangeAspect="1" noChangeArrowheads="1"/>
          </p:cNvPicPr>
          <p:nvPr/>
        </p:nvPicPr>
        <p:blipFill>
          <a:blip r:embed="rId2" cstate="print"/>
          <a:srcRect/>
          <a:stretch>
            <a:fillRect/>
          </a:stretch>
        </p:blipFill>
        <p:spPr bwMode="auto">
          <a:xfrm>
            <a:off x="2057400" y="3276600"/>
            <a:ext cx="4419600" cy="1038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228600"/>
            <a:ext cx="6019800" cy="990600"/>
          </a:xfrm>
          <a:solidFill>
            <a:schemeClr val="accent3">
              <a:lumMod val="50000"/>
            </a:schemeClr>
          </a:solidFill>
        </p:spPr>
        <p:txBody>
          <a:bodyPr anchor="b">
            <a:normAutofit fontScale="90000"/>
          </a:bodyPr>
          <a:lstStyle/>
          <a:p>
            <a:pPr algn="ctr" rtl="1"/>
            <a:r>
              <a:rPr lang="fa-IR" b="1" u="sng" dirty="0" smtClean="0">
                <a:solidFill>
                  <a:schemeClr val="bg1"/>
                </a:solidFill>
                <a:cs typeface="B Nazanin" pitchFamily="2" charset="-78"/>
              </a:rPr>
              <a:t>تعریف ساختار شکست سازمان:( </a:t>
            </a:r>
            <a:r>
              <a:rPr lang="en-US" b="1" u="sng" dirty="0" smtClean="0">
                <a:solidFill>
                  <a:schemeClr val="bg1"/>
                </a:solidFill>
                <a:cs typeface="B Nazanin" pitchFamily="2" charset="-78"/>
              </a:rPr>
              <a:t>OBS</a:t>
            </a:r>
            <a:r>
              <a:rPr lang="fa-IR" b="1" u="sng" dirty="0" smtClean="0">
                <a:solidFill>
                  <a:schemeClr val="bg1"/>
                </a:solidFill>
                <a:cs typeface="B Nazanin" pitchFamily="2" charset="-78"/>
              </a:rPr>
              <a:t>)</a:t>
            </a:r>
            <a:r>
              <a:rPr lang="en-US" b="1" dirty="0" smtClean="0">
                <a:solidFill>
                  <a:schemeClr val="bg1"/>
                </a:solidFill>
                <a:cs typeface="B Nazanin" pitchFamily="2" charset="-78"/>
              </a:rPr>
              <a:t/>
            </a:r>
            <a:br>
              <a:rPr lang="en-US" b="1" dirty="0" smtClean="0">
                <a:solidFill>
                  <a:schemeClr val="bg1"/>
                </a:solidFill>
                <a:cs typeface="B Nazanin" pitchFamily="2" charset="-78"/>
              </a:rPr>
            </a:br>
            <a:endParaRPr lang="en-US" b="1" dirty="0">
              <a:solidFill>
                <a:schemeClr val="bg1"/>
              </a:solidFill>
              <a:cs typeface="B Nazanin" pitchFamily="2" charset="-78"/>
            </a:endParaRPr>
          </a:p>
        </p:txBody>
      </p:sp>
      <p:sp>
        <p:nvSpPr>
          <p:cNvPr id="4" name="TextBox 3"/>
          <p:cNvSpPr txBox="1"/>
          <p:nvPr/>
        </p:nvSpPr>
        <p:spPr>
          <a:xfrm>
            <a:off x="152400" y="1411069"/>
            <a:ext cx="8229600" cy="646331"/>
          </a:xfrm>
          <a:prstGeom prst="rect">
            <a:avLst/>
          </a:prstGeom>
          <a:noFill/>
        </p:spPr>
        <p:txBody>
          <a:bodyPr wrap="square" rtlCol="0">
            <a:spAutoFit/>
          </a:bodyPr>
          <a:lstStyle/>
          <a:p>
            <a:pPr algn="ctr" rtl="1"/>
            <a:r>
              <a:rPr lang="fa-IR" b="1" dirty="0" smtClean="0">
                <a:cs typeface="B Nazanin" pitchFamily="2" charset="-78"/>
              </a:rPr>
              <a:t>سازمان به معاونت ها، مدیریت ها، ادارات، گروه ها، کمیته ها و سطوح مختلف عملیاتی تقسیم شده است. شناسایی ساختار شکست سازمان در ابتدای تعریف هر پروژه باید شناسایی شود.</a:t>
            </a:r>
            <a:endParaRPr lang="en-US" dirty="0">
              <a:cs typeface="B Nazanin" pitchFamily="2" charset="-78"/>
            </a:endParaRPr>
          </a:p>
        </p:txBody>
      </p:sp>
      <p:pic>
        <p:nvPicPr>
          <p:cNvPr id="18434" name="Picture 2" descr="C:\Documents and Settings\m.kharratpour.ARPAGROUP\Desktop\01.jpg"/>
          <p:cNvPicPr>
            <a:picLocks noChangeAspect="1" noChangeArrowheads="1"/>
          </p:cNvPicPr>
          <p:nvPr/>
        </p:nvPicPr>
        <p:blipFill>
          <a:blip r:embed="rId2" cstate="print"/>
          <a:srcRect/>
          <a:stretch>
            <a:fillRect/>
          </a:stretch>
        </p:blipFill>
        <p:spPr bwMode="auto">
          <a:xfrm>
            <a:off x="1752600" y="2133600"/>
            <a:ext cx="4876800" cy="4114800"/>
          </a:xfrm>
          <a:prstGeom prst="rect">
            <a:avLst/>
          </a:prstGeom>
          <a:noFill/>
        </p:spPr>
      </p:pic>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1295400" y="0"/>
            <a:ext cx="6324600" cy="838200"/>
          </a:xfrm>
          <a:prstGeom prst="rect">
            <a:avLst/>
          </a:prstGeom>
          <a:noFill/>
          <a:ln w="9525">
            <a:noFill/>
            <a:miter lim="800000"/>
            <a:headEnd/>
            <a:tailEnd/>
          </a:ln>
          <a:effectLst/>
        </p:spPr>
        <p:txBody>
          <a:bodyPr anchor="ctr"/>
          <a:lstStyle/>
          <a:p>
            <a:pPr algn="ctr" rtl="1"/>
            <a:r>
              <a:rPr lang="ar-SA" altLang="en-US" sz="2800" b="1" u="sng" dirty="0">
                <a:solidFill>
                  <a:schemeClr val="accent2">
                    <a:lumMod val="50000"/>
                  </a:schemeClr>
                </a:solidFill>
                <a:cs typeface="B Nazanin" pitchFamily="2" charset="-78"/>
              </a:rPr>
              <a:t>ارزش برنامه ريزي</a:t>
            </a:r>
            <a:r>
              <a:rPr lang="en-US" altLang="en-US" sz="2800" b="1" u="sng" dirty="0">
                <a:solidFill>
                  <a:schemeClr val="accent2">
                    <a:lumMod val="50000"/>
                  </a:schemeClr>
                </a:solidFill>
                <a:cs typeface="B Nazanin" pitchFamily="2" charset="-78"/>
              </a:rPr>
              <a:t> </a:t>
            </a:r>
            <a:r>
              <a:rPr lang="ar-SA" altLang="en-US" sz="2800" b="1" u="sng" dirty="0">
                <a:solidFill>
                  <a:schemeClr val="accent2">
                    <a:lumMod val="50000"/>
                  </a:schemeClr>
                </a:solidFill>
                <a:cs typeface="B Nazanin" pitchFamily="2" charset="-78"/>
              </a:rPr>
              <a:t>شده</a:t>
            </a:r>
            <a:r>
              <a:rPr lang="en-US" altLang="en-US" sz="2800" b="1" u="sng" dirty="0">
                <a:solidFill>
                  <a:schemeClr val="accent2">
                    <a:lumMod val="50000"/>
                  </a:schemeClr>
                </a:solidFill>
                <a:cs typeface="B Nazanin" pitchFamily="2" charset="-78"/>
              </a:rPr>
              <a:t> ( </a:t>
            </a:r>
            <a:r>
              <a:rPr lang="en-US" altLang="ar-SA" sz="2800" b="1" u="sng" dirty="0">
                <a:solidFill>
                  <a:schemeClr val="accent2">
                    <a:lumMod val="50000"/>
                  </a:schemeClr>
                </a:solidFill>
                <a:cs typeface="B Nazanin" pitchFamily="2" charset="-78"/>
              </a:rPr>
              <a:t>PV )  </a:t>
            </a:r>
            <a:r>
              <a:rPr lang="ar-SA" altLang="en-US" sz="2800" b="1" u="sng" dirty="0">
                <a:solidFill>
                  <a:schemeClr val="accent2">
                    <a:lumMod val="50000"/>
                  </a:schemeClr>
                </a:solidFill>
                <a:cs typeface="B Nazanin" pitchFamily="2" charset="-78"/>
              </a:rPr>
              <a:t>چيست</a:t>
            </a:r>
            <a:r>
              <a:rPr lang="en-US" altLang="en-US" sz="2800" b="1" u="sng" dirty="0">
                <a:solidFill>
                  <a:schemeClr val="accent2">
                    <a:lumMod val="50000"/>
                  </a:schemeClr>
                </a:solidFill>
                <a:cs typeface="B Nazanin" pitchFamily="2" charset="-78"/>
              </a:rPr>
              <a:t> </a:t>
            </a:r>
            <a:r>
              <a:rPr lang="ar-SA" altLang="en-US" sz="2800" b="1" u="sng" dirty="0">
                <a:solidFill>
                  <a:schemeClr val="accent2">
                    <a:lumMod val="50000"/>
                  </a:schemeClr>
                </a:solidFill>
                <a:cs typeface="B Nazanin" pitchFamily="2" charset="-78"/>
              </a:rPr>
              <a:t>؟</a:t>
            </a:r>
            <a:endParaRPr lang="en-US" altLang="en-US" sz="2800" b="1" u="sng" dirty="0">
              <a:solidFill>
                <a:schemeClr val="accent2">
                  <a:lumMod val="50000"/>
                </a:schemeClr>
              </a:solidFill>
              <a:cs typeface="B Nazanin" pitchFamily="2" charset="-78"/>
            </a:endParaRPr>
          </a:p>
        </p:txBody>
      </p:sp>
      <p:sp>
        <p:nvSpPr>
          <p:cNvPr id="5" name="Rectangle 5"/>
          <p:cNvSpPr>
            <a:spLocks noChangeArrowheads="1"/>
          </p:cNvSpPr>
          <p:nvPr/>
        </p:nvSpPr>
        <p:spPr bwMode="auto">
          <a:xfrm>
            <a:off x="0" y="838200"/>
            <a:ext cx="8763000" cy="4114800"/>
          </a:xfrm>
          <a:prstGeom prst="rect">
            <a:avLst/>
          </a:prstGeom>
          <a:noFill/>
          <a:ln w="9525">
            <a:noFill/>
            <a:miter lim="800000"/>
            <a:headEnd/>
            <a:tailEnd/>
          </a:ln>
        </p:spPr>
        <p:txBody>
          <a:bodyPr/>
          <a:lstStyle/>
          <a:p>
            <a:pPr marL="342900" indent="-342900" algn="r" rtl="1">
              <a:spcBef>
                <a:spcPct val="20000"/>
              </a:spcBef>
              <a:buClr>
                <a:schemeClr val="hlink"/>
              </a:buClr>
              <a:buSzPct val="65000"/>
              <a:buFont typeface="Wingdings" pitchFamily="2" charset="2"/>
              <a:buChar char="n"/>
            </a:pPr>
            <a:r>
              <a:rPr lang="ar-SA" altLang="en-US" sz="2400" dirty="0">
                <a:cs typeface="B Nazanin" pitchFamily="2" charset="-78"/>
              </a:rPr>
              <a:t>انعكاس عددي</a:t>
            </a:r>
            <a:r>
              <a:rPr lang="en-US" altLang="en-US" sz="2400" dirty="0">
                <a:cs typeface="B Nazanin" pitchFamily="2" charset="-78"/>
              </a:rPr>
              <a:t> </a:t>
            </a:r>
            <a:r>
              <a:rPr lang="ar-SA" altLang="en-US" sz="2400" dirty="0">
                <a:cs typeface="B Nazanin" pitchFamily="2" charset="-78"/>
              </a:rPr>
              <a:t>از</a:t>
            </a:r>
            <a:r>
              <a:rPr lang="en-US" altLang="en-US" sz="2400" dirty="0">
                <a:cs typeface="B Nazanin" pitchFamily="2" charset="-78"/>
              </a:rPr>
              <a:t> </a:t>
            </a:r>
            <a:r>
              <a:rPr lang="ar-SA" altLang="en-US" sz="2400" dirty="0">
                <a:cs typeface="B Nazanin" pitchFamily="2" charset="-78"/>
              </a:rPr>
              <a:t>كار</a:t>
            </a:r>
            <a:r>
              <a:rPr lang="en-US" altLang="en-US" sz="2400" dirty="0">
                <a:cs typeface="B Nazanin" pitchFamily="2" charset="-78"/>
              </a:rPr>
              <a:t> </a:t>
            </a:r>
            <a:r>
              <a:rPr lang="ar-SA" altLang="en-US" sz="2400" dirty="0">
                <a:cs typeface="B Nazanin" pitchFamily="2" charset="-78"/>
              </a:rPr>
              <a:t>بودجه</a:t>
            </a:r>
            <a:r>
              <a:rPr lang="en-US" altLang="en-US" sz="2400" dirty="0">
                <a:cs typeface="B Nazanin" pitchFamily="2" charset="-78"/>
              </a:rPr>
              <a:t> </a:t>
            </a:r>
            <a:r>
              <a:rPr lang="ar-SA" altLang="en-US" sz="2400" dirty="0">
                <a:cs typeface="B Nazanin" pitchFamily="2" charset="-78"/>
              </a:rPr>
              <a:t>شده اي است</a:t>
            </a:r>
            <a:r>
              <a:rPr lang="en-US" altLang="en-US" sz="2400" dirty="0">
                <a:cs typeface="B Nazanin" pitchFamily="2" charset="-78"/>
              </a:rPr>
              <a:t> </a:t>
            </a:r>
            <a:r>
              <a:rPr lang="ar-SA" altLang="en-US" sz="2400" dirty="0">
                <a:cs typeface="B Nazanin" pitchFamily="2" charset="-78"/>
              </a:rPr>
              <a:t>كه</a:t>
            </a:r>
            <a:r>
              <a:rPr lang="en-US" altLang="en-US" sz="2400" dirty="0">
                <a:cs typeface="B Nazanin" pitchFamily="2" charset="-78"/>
              </a:rPr>
              <a:t> </a:t>
            </a:r>
            <a:r>
              <a:rPr lang="ar-SA" altLang="en-US" sz="2400" dirty="0">
                <a:cs typeface="B Nazanin" pitchFamily="2" charset="-78"/>
              </a:rPr>
              <a:t>بر اساس فاز</a:t>
            </a:r>
            <a:r>
              <a:rPr lang="en-US" altLang="en-US" sz="2400" dirty="0">
                <a:cs typeface="B Nazanin" pitchFamily="2" charset="-78"/>
              </a:rPr>
              <a:t> </a:t>
            </a:r>
            <a:r>
              <a:rPr lang="ar-SA" altLang="en-US" sz="2400" dirty="0">
                <a:cs typeface="B Nazanin" pitchFamily="2" charset="-78"/>
              </a:rPr>
              <a:t>هاي</a:t>
            </a:r>
            <a:r>
              <a:rPr lang="en-US" altLang="en-US" sz="2400" dirty="0">
                <a:cs typeface="B Nazanin" pitchFamily="2" charset="-78"/>
              </a:rPr>
              <a:t> </a:t>
            </a:r>
            <a:r>
              <a:rPr lang="ar-SA" altLang="en-US" sz="2400" dirty="0">
                <a:cs typeface="B Nazanin" pitchFamily="2" charset="-78"/>
              </a:rPr>
              <a:t>مختلف</a:t>
            </a:r>
            <a:r>
              <a:rPr lang="en-US" altLang="en-US" sz="2400" dirty="0">
                <a:cs typeface="B Nazanin" pitchFamily="2" charset="-78"/>
              </a:rPr>
              <a:t> </a:t>
            </a:r>
            <a:r>
              <a:rPr lang="ar-SA" altLang="en-US" sz="2400" dirty="0">
                <a:cs typeface="B Nazanin" pitchFamily="2" charset="-78"/>
              </a:rPr>
              <a:t>زمانبندي</a:t>
            </a:r>
            <a:r>
              <a:rPr lang="en-US" altLang="en-US" sz="2400" dirty="0">
                <a:cs typeface="B Nazanin" pitchFamily="2" charset="-78"/>
              </a:rPr>
              <a:t> </a:t>
            </a:r>
            <a:r>
              <a:rPr lang="ar-SA" altLang="en-US" sz="2400" dirty="0">
                <a:cs typeface="B Nazanin" pitchFamily="2" charset="-78"/>
              </a:rPr>
              <a:t>شده است</a:t>
            </a:r>
            <a:r>
              <a:rPr lang="en-US" altLang="en-US" sz="2400" dirty="0">
                <a:cs typeface="B Nazanin" pitchFamily="2" charset="-78"/>
              </a:rPr>
              <a:t> .</a:t>
            </a:r>
          </a:p>
          <a:p>
            <a:pPr marL="342900" indent="-342900" algn="r" rtl="1">
              <a:spcBef>
                <a:spcPct val="20000"/>
              </a:spcBef>
              <a:buClr>
                <a:schemeClr val="hlink"/>
              </a:buClr>
              <a:buSzPct val="65000"/>
              <a:buFont typeface="Wingdings" pitchFamily="2" charset="2"/>
              <a:buChar char="n"/>
            </a:pPr>
            <a:r>
              <a:rPr lang="ar-SA" altLang="en-US" sz="2400" dirty="0">
                <a:cs typeface="B Nazanin" pitchFamily="2" charset="-78"/>
              </a:rPr>
              <a:t>در</a:t>
            </a:r>
            <a:r>
              <a:rPr lang="en-US" altLang="en-US" sz="2400" dirty="0">
                <a:cs typeface="B Nazanin" pitchFamily="2" charset="-78"/>
              </a:rPr>
              <a:t> </a:t>
            </a:r>
            <a:r>
              <a:rPr lang="ar-SA" altLang="en-US" sz="2400" dirty="0">
                <a:cs typeface="B Nazanin" pitchFamily="2" charset="-78"/>
              </a:rPr>
              <a:t>برنامه</a:t>
            </a:r>
            <a:r>
              <a:rPr lang="en-US" altLang="en-US" sz="2400" dirty="0">
                <a:cs typeface="B Nazanin" pitchFamily="2" charset="-78"/>
              </a:rPr>
              <a:t> </a:t>
            </a:r>
            <a:r>
              <a:rPr lang="ar-SA" altLang="en-US" sz="2400" dirty="0">
                <a:cs typeface="B Nazanin" pitchFamily="2" charset="-78"/>
              </a:rPr>
              <a:t>پايه</a:t>
            </a:r>
            <a:r>
              <a:rPr lang="en-US" altLang="en-US" sz="2400" dirty="0">
                <a:cs typeface="B Nazanin" pitchFamily="2" charset="-78"/>
              </a:rPr>
              <a:t> ( </a:t>
            </a:r>
            <a:r>
              <a:rPr lang="en-US" altLang="ar-SA" sz="2400" dirty="0">
                <a:cs typeface="B Nazanin" pitchFamily="2" charset="-78"/>
              </a:rPr>
              <a:t>PMB )  </a:t>
            </a:r>
            <a:r>
              <a:rPr lang="ar-SA" altLang="en-US" sz="2400" dirty="0">
                <a:cs typeface="B Nazanin" pitchFamily="2" charset="-78"/>
              </a:rPr>
              <a:t>لحاظ</a:t>
            </a:r>
            <a:r>
              <a:rPr lang="en-US" altLang="en-US" sz="2400" dirty="0">
                <a:cs typeface="B Nazanin" pitchFamily="2" charset="-78"/>
              </a:rPr>
              <a:t> </a:t>
            </a:r>
            <a:r>
              <a:rPr lang="ar-SA" altLang="en-US" sz="2400" dirty="0">
                <a:cs typeface="B Nazanin" pitchFamily="2" charset="-78"/>
              </a:rPr>
              <a:t>شده است</a:t>
            </a:r>
            <a:r>
              <a:rPr lang="en-US" altLang="en-US" sz="2400" dirty="0">
                <a:cs typeface="B Nazanin" pitchFamily="2" charset="-78"/>
              </a:rPr>
              <a:t> .</a:t>
            </a:r>
          </a:p>
          <a:p>
            <a:pPr marL="342900" indent="-342900" algn="r" rtl="1">
              <a:spcBef>
                <a:spcPct val="20000"/>
              </a:spcBef>
              <a:buClr>
                <a:schemeClr val="hlink"/>
              </a:buClr>
              <a:buSzPct val="65000"/>
              <a:buFont typeface="Wingdings" pitchFamily="2" charset="2"/>
              <a:buChar char="n"/>
            </a:pPr>
            <a:r>
              <a:rPr lang="ar-SA" altLang="en-US" sz="2400" dirty="0">
                <a:cs typeface="B Nazanin" pitchFamily="2" charset="-78"/>
              </a:rPr>
              <a:t>در مقابل</a:t>
            </a:r>
            <a:r>
              <a:rPr lang="en-US" altLang="en-US" sz="2400" dirty="0">
                <a:cs typeface="B Nazanin" pitchFamily="2" charset="-78"/>
              </a:rPr>
              <a:t> </a:t>
            </a:r>
            <a:r>
              <a:rPr lang="ar-SA" altLang="en-US" sz="2400" dirty="0">
                <a:cs typeface="B Nazanin" pitchFamily="2" charset="-78"/>
              </a:rPr>
              <a:t>پيشرفت</a:t>
            </a:r>
            <a:r>
              <a:rPr lang="en-US" altLang="en-US" sz="2400" dirty="0">
                <a:cs typeface="B Nazanin" pitchFamily="2" charset="-78"/>
              </a:rPr>
              <a:t> </a:t>
            </a:r>
            <a:r>
              <a:rPr lang="ar-SA" altLang="en-US" sz="2400" dirty="0">
                <a:cs typeface="B Nazanin" pitchFamily="2" charset="-78"/>
              </a:rPr>
              <a:t>واقعي</a:t>
            </a:r>
            <a:r>
              <a:rPr lang="en-US" altLang="en-US" sz="2400" dirty="0">
                <a:cs typeface="B Nazanin" pitchFamily="2" charset="-78"/>
              </a:rPr>
              <a:t> </a:t>
            </a:r>
            <a:r>
              <a:rPr lang="ar-SA" altLang="en-US" sz="2400" dirty="0">
                <a:cs typeface="B Nazanin" pitchFamily="2" charset="-78"/>
              </a:rPr>
              <a:t>پروژه</a:t>
            </a:r>
            <a:r>
              <a:rPr lang="en-US" altLang="en-US" sz="2400" dirty="0">
                <a:cs typeface="B Nazanin" pitchFamily="2" charset="-78"/>
              </a:rPr>
              <a:t> </a:t>
            </a:r>
            <a:r>
              <a:rPr lang="ar-SA" altLang="en-US" sz="2400" dirty="0">
                <a:cs typeface="B Nazanin" pitchFamily="2" charset="-78"/>
              </a:rPr>
              <a:t>مورد</a:t>
            </a:r>
            <a:r>
              <a:rPr lang="en-US" altLang="en-US" sz="2400" dirty="0">
                <a:cs typeface="B Nazanin" pitchFamily="2" charset="-78"/>
              </a:rPr>
              <a:t> </a:t>
            </a:r>
            <a:r>
              <a:rPr lang="ar-SA" altLang="en-US" sz="2400" dirty="0">
                <a:cs typeface="B Nazanin" pitchFamily="2" charset="-78"/>
              </a:rPr>
              <a:t>ارزيابي</a:t>
            </a:r>
            <a:r>
              <a:rPr lang="en-US" altLang="en-US" sz="2400" dirty="0">
                <a:cs typeface="B Nazanin" pitchFamily="2" charset="-78"/>
              </a:rPr>
              <a:t> </a:t>
            </a:r>
            <a:r>
              <a:rPr lang="ar-SA" altLang="en-US" sz="2400" dirty="0">
                <a:cs typeface="B Nazanin" pitchFamily="2" charset="-78"/>
              </a:rPr>
              <a:t>قرار مي گيرد</a:t>
            </a:r>
            <a:r>
              <a:rPr lang="en-US" altLang="en-US" sz="2400" dirty="0">
                <a:cs typeface="B Nazanin" pitchFamily="2" charset="-78"/>
              </a:rPr>
              <a:t> .</a:t>
            </a:r>
          </a:p>
          <a:p>
            <a:pPr marL="342900" indent="-342900" algn="r" rtl="1">
              <a:spcBef>
                <a:spcPct val="20000"/>
              </a:spcBef>
              <a:buClr>
                <a:schemeClr val="hlink"/>
              </a:buClr>
              <a:buSzPct val="65000"/>
              <a:buFont typeface="Wingdings" pitchFamily="2" charset="2"/>
              <a:buChar char="n"/>
            </a:pPr>
            <a:r>
              <a:rPr lang="ar-SA" altLang="en-US" sz="2400" dirty="0">
                <a:cs typeface="B Nazanin" pitchFamily="2" charset="-78"/>
              </a:rPr>
              <a:t>ممكن است بر اساس تغييرات ايجاد شده در</a:t>
            </a:r>
            <a:r>
              <a:rPr lang="en-US" altLang="en-US" sz="2400" dirty="0">
                <a:cs typeface="B Nazanin" pitchFamily="2" charset="-78"/>
              </a:rPr>
              <a:t> </a:t>
            </a:r>
            <a:r>
              <a:rPr lang="ar-SA" altLang="en-US" sz="2400" dirty="0">
                <a:cs typeface="B Nazanin" pitchFamily="2" charset="-78"/>
              </a:rPr>
              <a:t>محدوده</a:t>
            </a:r>
            <a:r>
              <a:rPr lang="en-US" altLang="en-US" sz="2400" dirty="0">
                <a:cs typeface="B Nazanin" pitchFamily="2" charset="-78"/>
              </a:rPr>
              <a:t> ( </a:t>
            </a:r>
            <a:r>
              <a:rPr lang="en-US" altLang="ar-SA" sz="2400" dirty="0">
                <a:cs typeface="B Nazanin" pitchFamily="2" charset="-78"/>
              </a:rPr>
              <a:t>Scope )  </a:t>
            </a:r>
            <a:r>
              <a:rPr lang="ar-SA" altLang="en-US" sz="2400" dirty="0">
                <a:cs typeface="B Nazanin" pitchFamily="2" charset="-78"/>
              </a:rPr>
              <a:t>پروژه دستخوش</a:t>
            </a:r>
            <a:r>
              <a:rPr lang="en-US" altLang="en-US" sz="2400" dirty="0">
                <a:cs typeface="B Nazanin" pitchFamily="2" charset="-78"/>
              </a:rPr>
              <a:t> </a:t>
            </a:r>
            <a:r>
              <a:rPr lang="ar-SA" altLang="en-US" sz="2400" dirty="0">
                <a:cs typeface="B Nazanin" pitchFamily="2" charset="-78"/>
              </a:rPr>
              <a:t>تغييرات گردد</a:t>
            </a:r>
            <a:r>
              <a:rPr lang="en-US" altLang="en-US" sz="2400" dirty="0">
                <a:cs typeface="B Nazanin" pitchFamily="2" charset="-78"/>
              </a:rPr>
              <a:t> .</a:t>
            </a:r>
          </a:p>
          <a:p>
            <a:pPr marL="342900" indent="-342900" algn="r" rtl="1">
              <a:spcBef>
                <a:spcPct val="20000"/>
              </a:spcBef>
              <a:buClr>
                <a:schemeClr val="hlink"/>
              </a:buClr>
              <a:buSzPct val="65000"/>
              <a:buFont typeface="Wingdings" pitchFamily="2" charset="2"/>
              <a:buChar char="n"/>
            </a:pPr>
            <a:r>
              <a:rPr lang="ar-SA" altLang="en-US" sz="2400" dirty="0">
                <a:cs typeface="B Nazanin" pitchFamily="2" charset="-78"/>
              </a:rPr>
              <a:t>به آن</a:t>
            </a:r>
            <a:r>
              <a:rPr lang="en-US" altLang="en-US" sz="2400" dirty="0">
                <a:cs typeface="B Nazanin" pitchFamily="2" charset="-78"/>
              </a:rPr>
              <a:t> </a:t>
            </a:r>
            <a:r>
              <a:rPr lang="ar-SA" altLang="en-US" sz="2400" dirty="0">
                <a:cs typeface="B Nazanin" pitchFamily="2" charset="-78"/>
              </a:rPr>
              <a:t>هزينه بودجه</a:t>
            </a:r>
            <a:r>
              <a:rPr lang="en-US" altLang="en-US" sz="2400" dirty="0">
                <a:cs typeface="B Nazanin" pitchFamily="2" charset="-78"/>
              </a:rPr>
              <a:t> </a:t>
            </a:r>
            <a:r>
              <a:rPr lang="ar-SA" altLang="en-US" sz="2400" dirty="0">
                <a:cs typeface="B Nazanin" pitchFamily="2" charset="-78"/>
              </a:rPr>
              <a:t>شده كار</a:t>
            </a:r>
            <a:r>
              <a:rPr lang="en-US" altLang="en-US" sz="2400" dirty="0">
                <a:cs typeface="B Nazanin" pitchFamily="2" charset="-78"/>
              </a:rPr>
              <a:t> </a:t>
            </a:r>
            <a:r>
              <a:rPr lang="ar-SA" altLang="en-US" sz="2400" dirty="0">
                <a:cs typeface="B Nazanin" pitchFamily="2" charset="-78"/>
              </a:rPr>
              <a:t>زمانبندي</a:t>
            </a:r>
            <a:r>
              <a:rPr lang="en-US" altLang="en-US" sz="2400" dirty="0">
                <a:cs typeface="B Nazanin" pitchFamily="2" charset="-78"/>
              </a:rPr>
              <a:t> </a:t>
            </a:r>
            <a:r>
              <a:rPr lang="ar-SA" altLang="en-US" sz="2400" dirty="0">
                <a:cs typeface="B Nazanin" pitchFamily="2" charset="-78"/>
              </a:rPr>
              <a:t>شده</a:t>
            </a:r>
            <a:r>
              <a:rPr lang="en-US" altLang="en-US" sz="2400" dirty="0">
                <a:cs typeface="B Nazanin" pitchFamily="2" charset="-78"/>
              </a:rPr>
              <a:t> ( </a:t>
            </a:r>
            <a:r>
              <a:rPr lang="en-US" altLang="ar-SA" sz="2400" dirty="0">
                <a:cs typeface="B Nazanin" pitchFamily="2" charset="-78"/>
              </a:rPr>
              <a:t>BCWS )  </a:t>
            </a:r>
            <a:r>
              <a:rPr lang="ar-SA" altLang="en-US" sz="2400" dirty="0">
                <a:cs typeface="B Nazanin" pitchFamily="2" charset="-78"/>
              </a:rPr>
              <a:t>نيز</a:t>
            </a:r>
            <a:r>
              <a:rPr lang="en-US" altLang="en-US" sz="2400" dirty="0">
                <a:cs typeface="B Nazanin" pitchFamily="2" charset="-78"/>
              </a:rPr>
              <a:t> </a:t>
            </a:r>
            <a:r>
              <a:rPr lang="ar-SA" altLang="en-US" sz="2400" dirty="0">
                <a:cs typeface="B Nazanin" pitchFamily="2" charset="-78"/>
              </a:rPr>
              <a:t>اطلاق مي گردد</a:t>
            </a:r>
            <a:r>
              <a:rPr lang="en-US" altLang="en-US" sz="2400" dirty="0">
                <a:cs typeface="B Nazanin" pitchFamily="2" charset="-78"/>
              </a:rPr>
              <a:t> . </a:t>
            </a:r>
          </a:p>
          <a:p>
            <a:pPr marL="342900" indent="-342900" algn="r" rtl="1">
              <a:spcBef>
                <a:spcPct val="20000"/>
              </a:spcBef>
              <a:buClr>
                <a:schemeClr val="hlink"/>
              </a:buClr>
              <a:buSzPct val="65000"/>
              <a:buFont typeface="Wingdings" pitchFamily="2" charset="2"/>
              <a:buChar char="n"/>
            </a:pPr>
            <a:r>
              <a:rPr lang="ar-SA" altLang="en-US" sz="2400" dirty="0">
                <a:cs typeface="B Nazanin" pitchFamily="2" charset="-78"/>
              </a:rPr>
              <a:t>معمولا توسط</a:t>
            </a:r>
            <a:r>
              <a:rPr lang="en-US" altLang="en-US" sz="2400" dirty="0">
                <a:cs typeface="B Nazanin" pitchFamily="2" charset="-78"/>
              </a:rPr>
              <a:t> </a:t>
            </a:r>
            <a:r>
              <a:rPr lang="ar-SA" altLang="en-US" sz="2400" dirty="0">
                <a:cs typeface="B Nazanin" pitchFamily="2" charset="-78"/>
              </a:rPr>
              <a:t>يك نمودار بصورت</a:t>
            </a:r>
            <a:r>
              <a:rPr lang="en-US" altLang="en-US" sz="2400" dirty="0">
                <a:cs typeface="B Nazanin" pitchFamily="2" charset="-78"/>
              </a:rPr>
              <a:t> </a:t>
            </a:r>
            <a:r>
              <a:rPr lang="ar-SA" altLang="en-US" sz="2400" dirty="0">
                <a:cs typeface="B Nazanin" pitchFamily="2" charset="-78"/>
              </a:rPr>
              <a:t>تجمعي</a:t>
            </a:r>
            <a:r>
              <a:rPr lang="en-US" altLang="en-US" sz="2400" dirty="0">
                <a:cs typeface="B Nazanin" pitchFamily="2" charset="-78"/>
              </a:rPr>
              <a:t> </a:t>
            </a:r>
            <a:r>
              <a:rPr lang="ar-SA" altLang="en-US" sz="2400" dirty="0">
                <a:cs typeface="B Nazanin" pitchFamily="2" charset="-78"/>
              </a:rPr>
              <a:t>از بودجه</a:t>
            </a:r>
            <a:r>
              <a:rPr lang="en-US" altLang="en-US" sz="2400" dirty="0">
                <a:cs typeface="B Nazanin" pitchFamily="2" charset="-78"/>
              </a:rPr>
              <a:t> </a:t>
            </a:r>
            <a:r>
              <a:rPr lang="ar-SA" altLang="en-US" sz="2400" dirty="0">
                <a:cs typeface="B Nazanin" pitchFamily="2" charset="-78"/>
              </a:rPr>
              <a:t>منابع در</a:t>
            </a:r>
            <a:r>
              <a:rPr lang="en-US" altLang="en-US" sz="2400" dirty="0">
                <a:cs typeface="B Nazanin" pitchFamily="2" charset="-78"/>
              </a:rPr>
              <a:t> </a:t>
            </a:r>
            <a:r>
              <a:rPr lang="ar-SA" altLang="en-US" sz="2400" dirty="0">
                <a:cs typeface="B Nazanin" pitchFamily="2" charset="-78"/>
              </a:rPr>
              <a:t>سراسر زمانبندي پروژه</a:t>
            </a:r>
            <a:r>
              <a:rPr lang="en-US" altLang="en-US" sz="2400" dirty="0">
                <a:cs typeface="B Nazanin" pitchFamily="2" charset="-78"/>
              </a:rPr>
              <a:t> </a:t>
            </a:r>
            <a:r>
              <a:rPr lang="ar-SA" altLang="en-US" sz="2400" dirty="0">
                <a:cs typeface="B Nazanin" pitchFamily="2" charset="-78"/>
              </a:rPr>
              <a:t>نشان</a:t>
            </a:r>
            <a:r>
              <a:rPr lang="en-US" altLang="en-US" sz="2400" dirty="0">
                <a:cs typeface="B Nazanin" pitchFamily="2" charset="-78"/>
              </a:rPr>
              <a:t> </a:t>
            </a:r>
            <a:r>
              <a:rPr lang="ar-SA" altLang="en-US" sz="2400" dirty="0">
                <a:cs typeface="B Nazanin" pitchFamily="2" charset="-78"/>
              </a:rPr>
              <a:t>داده</a:t>
            </a:r>
            <a:r>
              <a:rPr lang="en-US" altLang="en-US" sz="2400" dirty="0">
                <a:cs typeface="B Nazanin" pitchFamily="2" charset="-78"/>
              </a:rPr>
              <a:t> </a:t>
            </a:r>
            <a:r>
              <a:rPr lang="ar-SA" altLang="en-US" sz="2400" dirty="0">
                <a:cs typeface="B Nazanin" pitchFamily="2" charset="-78"/>
              </a:rPr>
              <a:t>مي</a:t>
            </a:r>
            <a:r>
              <a:rPr lang="en-US" altLang="en-US" sz="2400" dirty="0">
                <a:cs typeface="B Nazanin" pitchFamily="2" charset="-78"/>
              </a:rPr>
              <a:t> </a:t>
            </a:r>
            <a:r>
              <a:rPr lang="ar-SA" altLang="en-US" sz="2400" dirty="0">
                <a:cs typeface="B Nazanin" pitchFamily="2" charset="-78"/>
              </a:rPr>
              <a:t>شود</a:t>
            </a:r>
            <a:r>
              <a:rPr lang="en-US" altLang="en-US" sz="2400" dirty="0">
                <a:cs typeface="B Nazanin" pitchFamily="2" charset="-78"/>
              </a:rPr>
              <a:t> .</a:t>
            </a: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5"/>
          <p:cNvSpPr>
            <a:spLocks noChangeArrowheads="1"/>
          </p:cNvSpPr>
          <p:nvPr/>
        </p:nvSpPr>
        <p:spPr bwMode="auto">
          <a:xfrm>
            <a:off x="1752600" y="0"/>
            <a:ext cx="5638800" cy="838200"/>
          </a:xfrm>
          <a:prstGeom prst="rect">
            <a:avLst/>
          </a:prstGeom>
          <a:noFill/>
          <a:ln w="9525">
            <a:noFill/>
            <a:miter lim="800000"/>
            <a:headEnd/>
            <a:tailEnd/>
          </a:ln>
          <a:effectLst/>
        </p:spPr>
        <p:txBody>
          <a:bodyPr anchor="ctr"/>
          <a:lstStyle/>
          <a:p>
            <a:pPr algn="ctr" rtl="1"/>
            <a:r>
              <a:rPr lang="ar-SA" altLang="en-US" sz="3200" b="1" u="sng" dirty="0">
                <a:solidFill>
                  <a:schemeClr val="accent2">
                    <a:lumMod val="50000"/>
                  </a:schemeClr>
                </a:solidFill>
                <a:cs typeface="B Nazanin" pitchFamily="2" charset="-78"/>
              </a:rPr>
              <a:t>ارزش حاصله</a:t>
            </a:r>
            <a:r>
              <a:rPr lang="en-US" altLang="en-US" sz="3200" b="1" u="sng" dirty="0">
                <a:solidFill>
                  <a:schemeClr val="accent2">
                    <a:lumMod val="50000"/>
                  </a:schemeClr>
                </a:solidFill>
                <a:cs typeface="B Nazanin" pitchFamily="2" charset="-78"/>
              </a:rPr>
              <a:t> ( </a:t>
            </a:r>
            <a:r>
              <a:rPr lang="en-US" altLang="ar-SA" sz="3200" b="1" u="sng" dirty="0">
                <a:solidFill>
                  <a:schemeClr val="accent2">
                    <a:lumMod val="50000"/>
                  </a:schemeClr>
                </a:solidFill>
                <a:cs typeface="B Nazanin" pitchFamily="2" charset="-78"/>
              </a:rPr>
              <a:t>EV )  </a:t>
            </a:r>
            <a:r>
              <a:rPr lang="ar-SA" altLang="en-US" sz="3200" b="1" u="sng" dirty="0">
                <a:solidFill>
                  <a:schemeClr val="accent2">
                    <a:lumMod val="50000"/>
                  </a:schemeClr>
                </a:solidFill>
                <a:cs typeface="B Nazanin" pitchFamily="2" charset="-78"/>
              </a:rPr>
              <a:t>چيست</a:t>
            </a:r>
            <a:r>
              <a:rPr lang="en-US" altLang="en-US" sz="3200" b="1" u="sng" dirty="0">
                <a:solidFill>
                  <a:schemeClr val="accent2">
                    <a:lumMod val="50000"/>
                  </a:schemeClr>
                </a:solidFill>
                <a:cs typeface="B Nazanin" pitchFamily="2" charset="-78"/>
              </a:rPr>
              <a:t> </a:t>
            </a:r>
            <a:r>
              <a:rPr lang="ar-SA" altLang="en-US" sz="3200" b="1" u="sng" dirty="0">
                <a:solidFill>
                  <a:schemeClr val="accent2">
                    <a:lumMod val="50000"/>
                  </a:schemeClr>
                </a:solidFill>
                <a:cs typeface="B Nazanin" pitchFamily="2" charset="-78"/>
              </a:rPr>
              <a:t>؟</a:t>
            </a:r>
            <a:endParaRPr lang="en-US" altLang="en-US" sz="3200" b="1" u="sng" dirty="0">
              <a:solidFill>
                <a:schemeClr val="accent2">
                  <a:lumMod val="50000"/>
                </a:schemeClr>
              </a:solidFill>
              <a:cs typeface="B Nazanin" pitchFamily="2" charset="-78"/>
            </a:endParaRPr>
          </a:p>
        </p:txBody>
      </p:sp>
      <p:sp>
        <p:nvSpPr>
          <p:cNvPr id="5" name="Rectangle 4"/>
          <p:cNvSpPr>
            <a:spLocks noChangeArrowheads="1"/>
          </p:cNvSpPr>
          <p:nvPr/>
        </p:nvSpPr>
        <p:spPr bwMode="auto">
          <a:xfrm>
            <a:off x="0" y="914400"/>
            <a:ext cx="8763000" cy="1905000"/>
          </a:xfrm>
          <a:prstGeom prst="rect">
            <a:avLst/>
          </a:prstGeom>
          <a:noFill/>
          <a:ln w="9525">
            <a:noFill/>
            <a:miter lim="800000"/>
            <a:headEnd/>
            <a:tailEnd/>
          </a:ln>
        </p:spPr>
        <p:txBody>
          <a:bodyPr/>
          <a:lstStyle/>
          <a:p>
            <a:pPr marL="342900" indent="-342900" algn="r" rtl="1">
              <a:spcBef>
                <a:spcPct val="20000"/>
              </a:spcBef>
              <a:buClr>
                <a:schemeClr val="hlink"/>
              </a:buClr>
              <a:buSzPct val="65000"/>
              <a:buFont typeface="Wingdings" pitchFamily="2" charset="2"/>
              <a:buChar char="n"/>
            </a:pPr>
            <a:r>
              <a:rPr lang="ar-SA" altLang="en-US" sz="2000" dirty="0">
                <a:cs typeface="B Nazanin" pitchFamily="2" charset="-78"/>
              </a:rPr>
              <a:t>يك</a:t>
            </a:r>
            <a:r>
              <a:rPr lang="en-US" altLang="en-US" sz="2000" dirty="0">
                <a:cs typeface="B Nazanin" pitchFamily="2" charset="-78"/>
              </a:rPr>
              <a:t> </a:t>
            </a:r>
            <a:r>
              <a:rPr lang="ar-SA" altLang="en-US" sz="2000" dirty="0">
                <a:cs typeface="B Nazanin" pitchFamily="2" charset="-78"/>
              </a:rPr>
              <a:t>تصوير فوري</a:t>
            </a:r>
            <a:r>
              <a:rPr lang="en-US" altLang="en-US" sz="2000" dirty="0">
                <a:cs typeface="B Nazanin" pitchFamily="2" charset="-78"/>
              </a:rPr>
              <a:t> </a:t>
            </a:r>
            <a:r>
              <a:rPr lang="ar-SA" altLang="en-US" sz="2000" dirty="0">
                <a:cs typeface="B Nazanin" pitchFamily="2" charset="-78"/>
              </a:rPr>
              <a:t>از پروژه</a:t>
            </a:r>
            <a:r>
              <a:rPr lang="en-US" altLang="en-US" sz="2000" dirty="0">
                <a:cs typeface="B Nazanin" pitchFamily="2" charset="-78"/>
              </a:rPr>
              <a:t> </a:t>
            </a:r>
            <a:r>
              <a:rPr lang="ar-SA" altLang="en-US" sz="2000" dirty="0">
                <a:cs typeface="B Nazanin" pitchFamily="2" charset="-78"/>
              </a:rPr>
              <a:t>در</a:t>
            </a:r>
            <a:r>
              <a:rPr lang="en-US" altLang="en-US" sz="2000" dirty="0">
                <a:cs typeface="B Nazanin" pitchFamily="2" charset="-78"/>
              </a:rPr>
              <a:t> </a:t>
            </a:r>
            <a:r>
              <a:rPr lang="ar-SA" altLang="en-US" sz="2000" dirty="0">
                <a:cs typeface="B Nazanin" pitchFamily="2" charset="-78"/>
              </a:rPr>
              <a:t>يك</a:t>
            </a:r>
            <a:r>
              <a:rPr lang="en-US" altLang="en-US" sz="2000" dirty="0">
                <a:cs typeface="B Nazanin" pitchFamily="2" charset="-78"/>
              </a:rPr>
              <a:t> </a:t>
            </a:r>
            <a:r>
              <a:rPr lang="ar-SA" altLang="en-US" sz="2000" dirty="0">
                <a:cs typeface="B Nazanin" pitchFamily="2" charset="-78"/>
              </a:rPr>
              <a:t>نقطه</a:t>
            </a:r>
            <a:r>
              <a:rPr lang="en-US" altLang="en-US" sz="2000" dirty="0">
                <a:cs typeface="B Nazanin" pitchFamily="2" charset="-78"/>
              </a:rPr>
              <a:t> </a:t>
            </a:r>
            <a:r>
              <a:rPr lang="ar-SA" altLang="en-US" sz="2000" dirty="0">
                <a:cs typeface="B Nazanin" pitchFamily="2" charset="-78"/>
              </a:rPr>
              <a:t>از</a:t>
            </a:r>
            <a:r>
              <a:rPr lang="en-US" altLang="en-US" sz="2000" dirty="0">
                <a:cs typeface="B Nazanin" pitchFamily="2" charset="-78"/>
              </a:rPr>
              <a:t> </a:t>
            </a:r>
            <a:r>
              <a:rPr lang="ar-SA" altLang="en-US" sz="2000" dirty="0">
                <a:cs typeface="B Nazanin" pitchFamily="2" charset="-78"/>
              </a:rPr>
              <a:t>زمان</a:t>
            </a:r>
            <a:r>
              <a:rPr lang="en-US" altLang="en-US" sz="2000" dirty="0">
                <a:cs typeface="B Nazanin" pitchFamily="2" charset="-78"/>
              </a:rPr>
              <a:t> </a:t>
            </a:r>
            <a:r>
              <a:rPr lang="ar-SA" altLang="en-US" sz="2000" dirty="0">
                <a:cs typeface="B Nazanin" pitchFamily="2" charset="-78"/>
              </a:rPr>
              <a:t>ارائه</a:t>
            </a:r>
            <a:r>
              <a:rPr lang="en-US" altLang="en-US" sz="2000" dirty="0">
                <a:cs typeface="B Nazanin" pitchFamily="2" charset="-78"/>
              </a:rPr>
              <a:t> </a:t>
            </a:r>
            <a:r>
              <a:rPr lang="ar-SA" altLang="en-US" sz="2000" dirty="0">
                <a:cs typeface="B Nazanin" pitchFamily="2" charset="-78"/>
              </a:rPr>
              <a:t>مي</a:t>
            </a:r>
            <a:r>
              <a:rPr lang="en-US" altLang="en-US" sz="2000" dirty="0">
                <a:cs typeface="B Nazanin" pitchFamily="2" charset="-78"/>
              </a:rPr>
              <a:t> </a:t>
            </a:r>
            <a:r>
              <a:rPr lang="ar-SA" altLang="en-US" sz="2000" dirty="0">
                <a:cs typeface="B Nazanin" pitchFamily="2" charset="-78"/>
              </a:rPr>
              <a:t>دهد</a:t>
            </a:r>
            <a:r>
              <a:rPr lang="en-US" altLang="en-US" sz="2000" dirty="0">
                <a:cs typeface="B Nazanin" pitchFamily="2" charset="-78"/>
              </a:rPr>
              <a:t> .</a:t>
            </a:r>
          </a:p>
          <a:p>
            <a:pPr marL="342900" indent="-342900" algn="r" rtl="1">
              <a:spcBef>
                <a:spcPct val="20000"/>
              </a:spcBef>
              <a:buClr>
                <a:schemeClr val="hlink"/>
              </a:buClr>
              <a:buSzPct val="65000"/>
              <a:buFont typeface="Wingdings" pitchFamily="2" charset="2"/>
              <a:buChar char="n"/>
            </a:pPr>
            <a:r>
              <a:rPr lang="ar-SA" altLang="en-US" sz="2000" dirty="0">
                <a:cs typeface="B Nazanin" pitchFamily="2" charset="-78"/>
              </a:rPr>
              <a:t>ارزش برنامه</a:t>
            </a:r>
            <a:r>
              <a:rPr lang="en-US" altLang="en-US" sz="2000" dirty="0">
                <a:cs typeface="B Nazanin" pitchFamily="2" charset="-78"/>
              </a:rPr>
              <a:t> </a:t>
            </a:r>
            <a:r>
              <a:rPr lang="ar-SA" altLang="en-US" sz="2000" dirty="0">
                <a:cs typeface="B Nazanin" pitchFamily="2" charset="-78"/>
              </a:rPr>
              <a:t>اي كار</a:t>
            </a:r>
            <a:r>
              <a:rPr lang="en-US" altLang="en-US" sz="2000" dirty="0">
                <a:cs typeface="B Nazanin" pitchFamily="2" charset="-78"/>
              </a:rPr>
              <a:t> </a:t>
            </a:r>
            <a:r>
              <a:rPr lang="ar-SA" altLang="en-US" sz="2000" dirty="0">
                <a:cs typeface="B Nazanin" pitchFamily="2" charset="-78"/>
              </a:rPr>
              <a:t>انجام</a:t>
            </a:r>
            <a:r>
              <a:rPr lang="en-US" altLang="en-US" sz="2000" dirty="0">
                <a:cs typeface="B Nazanin" pitchFamily="2" charset="-78"/>
              </a:rPr>
              <a:t> </a:t>
            </a:r>
            <a:r>
              <a:rPr lang="ar-SA" altLang="en-US" sz="2000" dirty="0">
                <a:cs typeface="B Nazanin" pitchFamily="2" charset="-78"/>
              </a:rPr>
              <a:t>شده</a:t>
            </a:r>
            <a:r>
              <a:rPr lang="en-US" altLang="en-US" sz="2000" dirty="0">
                <a:cs typeface="B Nazanin" pitchFamily="2" charset="-78"/>
              </a:rPr>
              <a:t> </a:t>
            </a:r>
            <a:r>
              <a:rPr lang="ar-SA" altLang="en-US" sz="2000" dirty="0">
                <a:cs typeface="B Nazanin" pitchFamily="2" charset="-78"/>
              </a:rPr>
              <a:t>را بيان مي</a:t>
            </a:r>
            <a:r>
              <a:rPr lang="en-US" altLang="en-US" sz="2000" dirty="0">
                <a:cs typeface="B Nazanin" pitchFamily="2" charset="-78"/>
              </a:rPr>
              <a:t> </a:t>
            </a:r>
            <a:r>
              <a:rPr lang="ar-SA" altLang="en-US" sz="2000" dirty="0">
                <a:cs typeface="B Nazanin" pitchFamily="2" charset="-78"/>
              </a:rPr>
              <a:t>دارد</a:t>
            </a:r>
            <a:r>
              <a:rPr lang="en-US" altLang="en-US" sz="2000" dirty="0">
                <a:cs typeface="B Nazanin" pitchFamily="2" charset="-78"/>
              </a:rPr>
              <a:t> .</a:t>
            </a:r>
          </a:p>
          <a:p>
            <a:pPr marL="342900" indent="-342900" algn="r" rtl="1">
              <a:spcBef>
                <a:spcPct val="20000"/>
              </a:spcBef>
              <a:buClr>
                <a:schemeClr val="hlink"/>
              </a:buClr>
              <a:buSzPct val="65000"/>
              <a:buFont typeface="Wingdings" pitchFamily="2" charset="2"/>
              <a:buChar char="n"/>
            </a:pPr>
            <a:r>
              <a:rPr lang="ar-SA" altLang="en-US" sz="2000" dirty="0">
                <a:cs typeface="B Nazanin" pitchFamily="2" charset="-78"/>
              </a:rPr>
              <a:t>نقش</a:t>
            </a:r>
            <a:r>
              <a:rPr lang="en-US" altLang="en-US" sz="2000" dirty="0">
                <a:cs typeface="B Nazanin" pitchFamily="2" charset="-78"/>
              </a:rPr>
              <a:t> </a:t>
            </a:r>
            <a:r>
              <a:rPr lang="ar-SA" altLang="en-US" sz="2000" dirty="0">
                <a:cs typeface="B Nazanin" pitchFamily="2" charset="-78"/>
              </a:rPr>
              <a:t>يك</a:t>
            </a:r>
            <a:r>
              <a:rPr lang="en-US" altLang="en-US" sz="2000" dirty="0">
                <a:cs typeface="B Nazanin" pitchFamily="2" charset="-78"/>
              </a:rPr>
              <a:t> </a:t>
            </a:r>
            <a:r>
              <a:rPr lang="ar-SA" altLang="en-US" sz="2000" dirty="0">
                <a:cs typeface="B Nazanin" pitchFamily="2" charset="-78"/>
              </a:rPr>
              <a:t>پل ارتباطي</a:t>
            </a:r>
            <a:r>
              <a:rPr lang="en-US" altLang="en-US" sz="2000" dirty="0">
                <a:cs typeface="B Nazanin" pitchFamily="2" charset="-78"/>
              </a:rPr>
              <a:t> </a:t>
            </a:r>
            <a:r>
              <a:rPr lang="ar-SA" altLang="en-US" sz="2000" dirty="0">
                <a:cs typeface="B Nazanin" pitchFamily="2" charset="-78"/>
              </a:rPr>
              <a:t>را براي سنجش</a:t>
            </a:r>
            <a:r>
              <a:rPr lang="en-US" altLang="en-US" sz="2000" dirty="0">
                <a:cs typeface="B Nazanin" pitchFamily="2" charset="-78"/>
              </a:rPr>
              <a:t> </a:t>
            </a:r>
            <a:r>
              <a:rPr lang="ar-SA" altLang="en-US" sz="2000" dirty="0">
                <a:cs typeface="B Nazanin" pitchFamily="2" charset="-78"/>
              </a:rPr>
              <a:t>و</a:t>
            </a:r>
            <a:r>
              <a:rPr lang="en-US" altLang="en-US" sz="2000" dirty="0">
                <a:cs typeface="B Nazanin" pitchFamily="2" charset="-78"/>
              </a:rPr>
              <a:t> </a:t>
            </a:r>
            <a:r>
              <a:rPr lang="ar-SA" altLang="en-US" sz="2000" dirty="0">
                <a:cs typeface="B Nazanin" pitchFamily="2" charset="-78"/>
              </a:rPr>
              <a:t>مقايسه ارزشهاي برنامه ريزي</a:t>
            </a:r>
            <a:r>
              <a:rPr lang="en-US" altLang="en-US" sz="2000" dirty="0">
                <a:cs typeface="B Nazanin" pitchFamily="2" charset="-78"/>
              </a:rPr>
              <a:t> </a:t>
            </a:r>
            <a:r>
              <a:rPr lang="ar-SA" altLang="en-US" sz="2000" dirty="0">
                <a:cs typeface="B Nazanin" pitchFamily="2" charset="-78"/>
              </a:rPr>
              <a:t>شده و</a:t>
            </a:r>
            <a:r>
              <a:rPr lang="en-US" altLang="en-US" sz="2000" dirty="0">
                <a:cs typeface="B Nazanin" pitchFamily="2" charset="-78"/>
              </a:rPr>
              <a:t> </a:t>
            </a:r>
            <a:r>
              <a:rPr lang="ar-SA" altLang="en-US" sz="2000" dirty="0">
                <a:cs typeface="B Nazanin" pitchFamily="2" charset="-78"/>
              </a:rPr>
              <a:t>هزينه هاي</a:t>
            </a:r>
            <a:r>
              <a:rPr lang="en-US" altLang="en-US" sz="2000" dirty="0">
                <a:cs typeface="B Nazanin" pitchFamily="2" charset="-78"/>
              </a:rPr>
              <a:t> </a:t>
            </a:r>
            <a:r>
              <a:rPr lang="ar-SA" altLang="en-US" sz="2000" dirty="0">
                <a:cs typeface="B Nazanin" pitchFamily="2" charset="-78"/>
              </a:rPr>
              <a:t>واقعي ايفاء مي</a:t>
            </a:r>
            <a:r>
              <a:rPr lang="en-US" altLang="en-US" sz="2000" dirty="0">
                <a:cs typeface="B Nazanin" pitchFamily="2" charset="-78"/>
              </a:rPr>
              <a:t> </a:t>
            </a:r>
            <a:r>
              <a:rPr lang="ar-SA" altLang="en-US" sz="2000" dirty="0">
                <a:cs typeface="B Nazanin" pitchFamily="2" charset="-78"/>
              </a:rPr>
              <a:t>نمايد</a:t>
            </a:r>
            <a:r>
              <a:rPr lang="en-US" altLang="en-US" sz="2000" dirty="0">
                <a:cs typeface="B Nazanin" pitchFamily="2" charset="-78"/>
              </a:rPr>
              <a:t> .</a:t>
            </a:r>
          </a:p>
          <a:p>
            <a:pPr marL="342900" indent="-342900" algn="r" rtl="1">
              <a:spcBef>
                <a:spcPct val="20000"/>
              </a:spcBef>
              <a:buClr>
                <a:schemeClr val="hlink"/>
              </a:buClr>
              <a:buSzPct val="65000"/>
              <a:buFont typeface="Wingdings" pitchFamily="2" charset="2"/>
              <a:buChar char="n"/>
            </a:pPr>
            <a:r>
              <a:rPr lang="ar-SA" altLang="en-US" sz="2000" dirty="0">
                <a:cs typeface="B Nazanin" pitchFamily="2" charset="-78"/>
              </a:rPr>
              <a:t>به آن</a:t>
            </a:r>
            <a:r>
              <a:rPr lang="en-US" altLang="en-US" sz="2000" dirty="0">
                <a:cs typeface="B Nazanin" pitchFamily="2" charset="-78"/>
              </a:rPr>
              <a:t> </a:t>
            </a:r>
            <a:r>
              <a:rPr lang="ar-SA" altLang="en-US" sz="2000" dirty="0">
                <a:cs typeface="B Nazanin" pitchFamily="2" charset="-78"/>
              </a:rPr>
              <a:t>هزينه بودجه</a:t>
            </a:r>
            <a:r>
              <a:rPr lang="en-US" altLang="en-US" sz="2000" dirty="0">
                <a:cs typeface="B Nazanin" pitchFamily="2" charset="-78"/>
              </a:rPr>
              <a:t> </a:t>
            </a:r>
            <a:r>
              <a:rPr lang="ar-SA" altLang="en-US" sz="2000" dirty="0">
                <a:cs typeface="B Nazanin" pitchFamily="2" charset="-78"/>
              </a:rPr>
              <a:t>شده كار</a:t>
            </a:r>
            <a:r>
              <a:rPr lang="en-US" altLang="en-US" sz="2000" dirty="0">
                <a:cs typeface="B Nazanin" pitchFamily="2" charset="-78"/>
              </a:rPr>
              <a:t> </a:t>
            </a:r>
            <a:r>
              <a:rPr lang="ar-SA" altLang="en-US" sz="2000" dirty="0">
                <a:cs typeface="B Nazanin" pitchFamily="2" charset="-78"/>
              </a:rPr>
              <a:t>انجام</a:t>
            </a:r>
            <a:r>
              <a:rPr lang="en-US" altLang="en-US" sz="2000" dirty="0">
                <a:cs typeface="B Nazanin" pitchFamily="2" charset="-78"/>
              </a:rPr>
              <a:t> </a:t>
            </a:r>
            <a:r>
              <a:rPr lang="ar-SA" altLang="en-US" sz="2000" dirty="0">
                <a:cs typeface="B Nazanin" pitchFamily="2" charset="-78"/>
              </a:rPr>
              <a:t>شده</a:t>
            </a:r>
            <a:r>
              <a:rPr lang="en-US" altLang="en-US" sz="2000" dirty="0">
                <a:cs typeface="B Nazanin" pitchFamily="2" charset="-78"/>
              </a:rPr>
              <a:t> ( </a:t>
            </a:r>
            <a:r>
              <a:rPr lang="en-US" altLang="ar-SA" sz="2000" dirty="0">
                <a:cs typeface="B Nazanin" pitchFamily="2" charset="-78"/>
              </a:rPr>
              <a:t>BCWP )  </a:t>
            </a:r>
            <a:r>
              <a:rPr lang="ar-SA" altLang="en-US" sz="2000" dirty="0">
                <a:cs typeface="B Nazanin" pitchFamily="2" charset="-78"/>
              </a:rPr>
              <a:t>نيز</a:t>
            </a:r>
            <a:r>
              <a:rPr lang="en-US" altLang="en-US" sz="2000" dirty="0">
                <a:cs typeface="B Nazanin" pitchFamily="2" charset="-78"/>
              </a:rPr>
              <a:t> </a:t>
            </a:r>
            <a:r>
              <a:rPr lang="ar-SA" altLang="en-US" sz="2000" dirty="0">
                <a:cs typeface="B Nazanin" pitchFamily="2" charset="-78"/>
              </a:rPr>
              <a:t>اطلاق مي گردد</a:t>
            </a:r>
            <a:r>
              <a:rPr lang="en-US" altLang="en-US" sz="2000" dirty="0">
                <a:cs typeface="B Nazanin" pitchFamily="2" charset="-78"/>
              </a:rPr>
              <a:t> .</a:t>
            </a:r>
          </a:p>
        </p:txBody>
      </p:sp>
      <p:sp>
        <p:nvSpPr>
          <p:cNvPr id="6" name="Rectangle 5"/>
          <p:cNvSpPr>
            <a:spLocks noChangeArrowheads="1"/>
          </p:cNvSpPr>
          <p:nvPr/>
        </p:nvSpPr>
        <p:spPr bwMode="auto">
          <a:xfrm>
            <a:off x="1219200" y="2667000"/>
            <a:ext cx="6324600" cy="1143000"/>
          </a:xfrm>
          <a:prstGeom prst="rect">
            <a:avLst/>
          </a:prstGeom>
          <a:noFill/>
          <a:ln w="9525">
            <a:noFill/>
            <a:miter lim="800000"/>
            <a:headEnd/>
            <a:tailEnd/>
          </a:ln>
          <a:effectLst/>
        </p:spPr>
        <p:txBody>
          <a:bodyPr anchor="ctr"/>
          <a:lstStyle/>
          <a:p>
            <a:pPr algn="ctr" rtl="1"/>
            <a:r>
              <a:rPr lang="ar-SA" altLang="en-US" sz="2400" b="1" dirty="0">
                <a:solidFill>
                  <a:schemeClr val="tx2"/>
                </a:solidFill>
                <a:effectLst>
                  <a:outerShdw blurRad="38100" dist="38100" dir="2700000" algn="tl">
                    <a:srgbClr val="000000"/>
                  </a:outerShdw>
                </a:effectLst>
                <a:cs typeface="B Nazanin" pitchFamily="2" charset="-78"/>
              </a:rPr>
              <a:t>ارزش برنامه</a:t>
            </a:r>
            <a:r>
              <a:rPr lang="en-US" altLang="en-US" sz="2400" b="1" dirty="0">
                <a:solidFill>
                  <a:schemeClr val="tx2"/>
                </a:solidFill>
                <a:effectLst>
                  <a:outerShdw blurRad="38100" dist="38100" dir="2700000" algn="tl">
                    <a:srgbClr val="000000"/>
                  </a:outerShdw>
                </a:effectLst>
                <a:cs typeface="B Nazanin" pitchFamily="2" charset="-78"/>
              </a:rPr>
              <a:t> </a:t>
            </a:r>
            <a:r>
              <a:rPr lang="ar-SA" altLang="en-US" sz="2400" b="1" dirty="0">
                <a:solidFill>
                  <a:schemeClr val="tx2"/>
                </a:solidFill>
                <a:effectLst>
                  <a:outerShdw blurRad="38100" dist="38100" dir="2700000" algn="tl">
                    <a:srgbClr val="000000"/>
                  </a:outerShdw>
                </a:effectLst>
                <a:cs typeface="B Nazanin" pitchFamily="2" charset="-78"/>
              </a:rPr>
              <a:t>اي و</a:t>
            </a:r>
            <a:r>
              <a:rPr lang="en-US" altLang="en-US" sz="2400" b="1" dirty="0">
                <a:solidFill>
                  <a:schemeClr val="tx2"/>
                </a:solidFill>
                <a:effectLst>
                  <a:outerShdw blurRad="38100" dist="38100" dir="2700000" algn="tl">
                    <a:srgbClr val="000000"/>
                  </a:outerShdw>
                </a:effectLst>
                <a:cs typeface="B Nazanin" pitchFamily="2" charset="-78"/>
              </a:rPr>
              <a:t> </a:t>
            </a:r>
            <a:r>
              <a:rPr lang="ar-SA" altLang="en-US" sz="2400" b="1" dirty="0">
                <a:solidFill>
                  <a:schemeClr val="tx2"/>
                </a:solidFill>
                <a:effectLst>
                  <a:outerShdw blurRad="38100" dist="38100" dir="2700000" algn="tl">
                    <a:srgbClr val="000000"/>
                  </a:outerShdw>
                </a:effectLst>
                <a:cs typeface="B Nazanin" pitchFamily="2" charset="-78"/>
              </a:rPr>
              <a:t>ارزش حاصله</a:t>
            </a:r>
            <a:r>
              <a:rPr lang="en-US" altLang="en-US" sz="2400" b="1" dirty="0">
                <a:solidFill>
                  <a:schemeClr val="tx2"/>
                </a:solidFill>
                <a:effectLst>
                  <a:outerShdw blurRad="38100" dist="38100" dir="2700000" algn="tl">
                    <a:srgbClr val="000000"/>
                  </a:outerShdw>
                </a:effectLst>
                <a:cs typeface="B Nazanin" pitchFamily="2" charset="-78"/>
              </a:rPr>
              <a:t> </a:t>
            </a:r>
            <a:r>
              <a:rPr lang="ar-SA" altLang="en-US" sz="2400" b="1" dirty="0">
                <a:solidFill>
                  <a:schemeClr val="tx2"/>
                </a:solidFill>
                <a:effectLst>
                  <a:outerShdw blurRad="38100" dist="38100" dir="2700000" algn="tl">
                    <a:srgbClr val="000000"/>
                  </a:outerShdw>
                </a:effectLst>
                <a:cs typeface="B Nazanin" pitchFamily="2" charset="-78"/>
              </a:rPr>
              <a:t>تجمعي</a:t>
            </a:r>
            <a:r>
              <a:rPr lang="en-US" altLang="en-US" sz="2400" b="1" dirty="0">
                <a:solidFill>
                  <a:schemeClr val="tx2"/>
                </a:solidFill>
                <a:effectLst>
                  <a:outerShdw blurRad="38100" dist="38100" dir="2700000" algn="tl">
                    <a:srgbClr val="000000"/>
                  </a:outerShdw>
                </a:effectLst>
                <a:cs typeface="B Nazanin" pitchFamily="2" charset="-78"/>
              </a:rPr>
              <a:t> </a:t>
            </a:r>
            <a:r>
              <a:rPr lang="ar-SA" altLang="en-US" sz="2400" b="1" dirty="0">
                <a:solidFill>
                  <a:schemeClr val="tx2"/>
                </a:solidFill>
                <a:effectLst>
                  <a:outerShdw blurRad="38100" dist="38100" dir="2700000" algn="tl">
                    <a:srgbClr val="000000"/>
                  </a:outerShdw>
                </a:effectLst>
                <a:cs typeface="B Nazanin" pitchFamily="2" charset="-78"/>
              </a:rPr>
              <a:t>براي پروژه</a:t>
            </a:r>
            <a:r>
              <a:rPr lang="en-US" altLang="en-US" sz="2400" b="1" dirty="0">
                <a:solidFill>
                  <a:schemeClr val="tx2"/>
                </a:solidFill>
                <a:effectLst>
                  <a:outerShdw blurRad="38100" dist="38100" dir="2700000" algn="tl">
                    <a:srgbClr val="000000"/>
                  </a:outerShdw>
                </a:effectLst>
                <a:cs typeface="B Nazanin" pitchFamily="2" charset="-78"/>
              </a:rPr>
              <a:t> </a:t>
            </a:r>
            <a:r>
              <a:rPr lang="ar-SA" altLang="en-US" sz="2400" b="1" dirty="0">
                <a:solidFill>
                  <a:schemeClr val="tx2"/>
                </a:solidFill>
                <a:effectLst>
                  <a:outerShdw blurRad="38100" dist="38100" dir="2700000" algn="tl">
                    <a:srgbClr val="000000"/>
                  </a:outerShdw>
                </a:effectLst>
                <a:cs typeface="B Nazanin" pitchFamily="2" charset="-78"/>
              </a:rPr>
              <a:t>الف</a:t>
            </a:r>
            <a:endParaRPr lang="en-US" altLang="en-US" sz="3600" b="1" dirty="0">
              <a:solidFill>
                <a:schemeClr val="tx2"/>
              </a:solidFill>
              <a:effectLst>
                <a:outerShdw blurRad="38100" dist="38100" dir="2700000" algn="tl">
                  <a:srgbClr val="000000"/>
                </a:outerShdw>
              </a:effectLst>
              <a:cs typeface="B Nazanin" pitchFamily="2" charset="-78"/>
            </a:endParaRPr>
          </a:p>
        </p:txBody>
      </p:sp>
      <p:pic>
        <p:nvPicPr>
          <p:cNvPr id="7" name="Picture 4"/>
          <p:cNvPicPr>
            <a:picLocks noChangeAspect="1" noChangeArrowheads="1"/>
          </p:cNvPicPr>
          <p:nvPr/>
        </p:nvPicPr>
        <p:blipFill>
          <a:blip r:embed="rId2" cstate="print"/>
          <a:srcRect/>
          <a:stretch>
            <a:fillRect/>
          </a:stretch>
        </p:blipFill>
        <p:spPr bwMode="auto">
          <a:xfrm>
            <a:off x="1447800" y="3505200"/>
            <a:ext cx="5562600" cy="2971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5"/>
          <p:cNvSpPr>
            <a:spLocks noChangeArrowheads="1"/>
          </p:cNvSpPr>
          <p:nvPr/>
        </p:nvSpPr>
        <p:spPr bwMode="auto">
          <a:xfrm>
            <a:off x="2057400" y="228600"/>
            <a:ext cx="4648200" cy="685800"/>
          </a:xfrm>
          <a:prstGeom prst="rect">
            <a:avLst/>
          </a:prstGeom>
          <a:noFill/>
          <a:ln w="9525">
            <a:noFill/>
            <a:miter lim="800000"/>
            <a:headEnd/>
            <a:tailEnd/>
          </a:ln>
          <a:effectLst/>
        </p:spPr>
        <p:txBody>
          <a:bodyPr anchor="ctr"/>
          <a:lstStyle/>
          <a:p>
            <a:pPr algn="r" rtl="1"/>
            <a:r>
              <a:rPr lang="ar-SA" altLang="en-US" sz="3200" b="1" u="sng" dirty="0">
                <a:solidFill>
                  <a:schemeClr val="accent2">
                    <a:lumMod val="50000"/>
                  </a:schemeClr>
                </a:solidFill>
                <a:cs typeface="B Nazanin" pitchFamily="2" charset="-78"/>
              </a:rPr>
              <a:t>هزينه</a:t>
            </a:r>
            <a:r>
              <a:rPr lang="en-US" altLang="en-US" sz="3200" b="1" u="sng" dirty="0">
                <a:solidFill>
                  <a:schemeClr val="accent2">
                    <a:lumMod val="50000"/>
                  </a:schemeClr>
                </a:solidFill>
                <a:cs typeface="B Nazanin" pitchFamily="2" charset="-78"/>
              </a:rPr>
              <a:t> </a:t>
            </a:r>
            <a:r>
              <a:rPr lang="ar-SA" altLang="en-US" sz="3200" b="1" u="sng" dirty="0">
                <a:solidFill>
                  <a:schemeClr val="accent2">
                    <a:lumMod val="50000"/>
                  </a:schemeClr>
                </a:solidFill>
                <a:cs typeface="B Nazanin" pitchFamily="2" charset="-78"/>
              </a:rPr>
              <a:t>واقعي</a:t>
            </a:r>
            <a:r>
              <a:rPr lang="en-US" altLang="en-US" sz="3200" b="1" u="sng" dirty="0">
                <a:solidFill>
                  <a:schemeClr val="accent2">
                    <a:lumMod val="50000"/>
                  </a:schemeClr>
                </a:solidFill>
                <a:cs typeface="B Nazanin" pitchFamily="2" charset="-78"/>
              </a:rPr>
              <a:t> ( </a:t>
            </a:r>
            <a:r>
              <a:rPr lang="en-US" altLang="ar-SA" sz="3200" b="1" u="sng" dirty="0">
                <a:solidFill>
                  <a:schemeClr val="accent2">
                    <a:lumMod val="50000"/>
                  </a:schemeClr>
                </a:solidFill>
                <a:cs typeface="B Nazanin" pitchFamily="2" charset="-78"/>
              </a:rPr>
              <a:t>AC )  </a:t>
            </a:r>
            <a:r>
              <a:rPr lang="ar-SA" altLang="en-US" sz="3200" b="1" u="sng" dirty="0">
                <a:solidFill>
                  <a:schemeClr val="accent2">
                    <a:lumMod val="50000"/>
                  </a:schemeClr>
                </a:solidFill>
                <a:cs typeface="B Nazanin" pitchFamily="2" charset="-78"/>
              </a:rPr>
              <a:t>چيست</a:t>
            </a:r>
            <a:r>
              <a:rPr lang="en-US" altLang="en-US" sz="3200" b="1" u="sng" dirty="0">
                <a:solidFill>
                  <a:schemeClr val="accent2">
                    <a:lumMod val="50000"/>
                  </a:schemeClr>
                </a:solidFill>
                <a:cs typeface="B Nazanin" pitchFamily="2" charset="-78"/>
              </a:rPr>
              <a:t> </a:t>
            </a:r>
            <a:r>
              <a:rPr lang="ar-SA" altLang="en-US" sz="3200" b="1" u="sng" dirty="0">
                <a:solidFill>
                  <a:schemeClr val="accent2">
                    <a:lumMod val="50000"/>
                  </a:schemeClr>
                </a:solidFill>
                <a:cs typeface="B Nazanin" pitchFamily="2" charset="-78"/>
              </a:rPr>
              <a:t>؟</a:t>
            </a:r>
            <a:endParaRPr lang="en-US" altLang="en-US" sz="3200" b="1" u="sng" dirty="0">
              <a:solidFill>
                <a:schemeClr val="accent2">
                  <a:lumMod val="50000"/>
                </a:schemeClr>
              </a:solidFill>
              <a:cs typeface="B Nazanin" pitchFamily="2" charset="-78"/>
            </a:endParaRPr>
          </a:p>
        </p:txBody>
      </p:sp>
      <p:sp>
        <p:nvSpPr>
          <p:cNvPr id="5" name="Rectangle 4"/>
          <p:cNvSpPr>
            <a:spLocks noChangeArrowheads="1"/>
          </p:cNvSpPr>
          <p:nvPr/>
        </p:nvSpPr>
        <p:spPr bwMode="auto">
          <a:xfrm>
            <a:off x="304800" y="685800"/>
            <a:ext cx="8458200" cy="1600200"/>
          </a:xfrm>
          <a:prstGeom prst="rect">
            <a:avLst/>
          </a:prstGeom>
          <a:noFill/>
          <a:ln w="9525">
            <a:noFill/>
            <a:miter lim="800000"/>
            <a:headEnd/>
            <a:tailEnd/>
          </a:ln>
        </p:spPr>
        <p:txBody>
          <a:bodyPr/>
          <a:lstStyle/>
          <a:p>
            <a:pPr marL="342900" indent="-342900" algn="r" rtl="1">
              <a:spcBef>
                <a:spcPct val="20000"/>
              </a:spcBef>
              <a:buClr>
                <a:schemeClr val="hlink"/>
              </a:buClr>
              <a:buSzPct val="65000"/>
              <a:buFont typeface="Wingdings" pitchFamily="2" charset="2"/>
              <a:buChar char="n"/>
            </a:pPr>
            <a:r>
              <a:rPr lang="ar-SA" altLang="en-US" sz="2000" b="1" dirty="0">
                <a:cs typeface="B Nazanin" pitchFamily="2" charset="-78"/>
              </a:rPr>
              <a:t>سطح منابعي</a:t>
            </a:r>
            <a:r>
              <a:rPr lang="en-US" altLang="en-US" sz="2000" b="1" dirty="0">
                <a:cs typeface="B Nazanin" pitchFamily="2" charset="-78"/>
              </a:rPr>
              <a:t> </a:t>
            </a:r>
            <a:r>
              <a:rPr lang="ar-SA" altLang="en-US" sz="2000" b="1" dirty="0">
                <a:cs typeface="B Nazanin" pitchFamily="2" charset="-78"/>
              </a:rPr>
              <a:t>كه براي</a:t>
            </a:r>
            <a:r>
              <a:rPr lang="en-US" altLang="en-US" sz="2000" b="1" dirty="0">
                <a:cs typeface="B Nazanin" pitchFamily="2" charset="-78"/>
              </a:rPr>
              <a:t> </a:t>
            </a:r>
            <a:r>
              <a:rPr lang="ar-SA" altLang="en-US" sz="2000" b="1" dirty="0">
                <a:cs typeface="B Nazanin" pitchFamily="2" charset="-78"/>
              </a:rPr>
              <a:t>كار</a:t>
            </a:r>
            <a:r>
              <a:rPr lang="en-US" altLang="en-US" sz="2000" b="1" dirty="0">
                <a:cs typeface="B Nazanin" pitchFamily="2" charset="-78"/>
              </a:rPr>
              <a:t> </a:t>
            </a:r>
            <a:r>
              <a:rPr lang="ar-SA" altLang="en-US" sz="2000" b="1" dirty="0">
                <a:cs typeface="B Nazanin" pitchFamily="2" charset="-78"/>
              </a:rPr>
              <a:t>انجام</a:t>
            </a:r>
            <a:r>
              <a:rPr lang="en-US" altLang="en-US" sz="2000" b="1" dirty="0">
                <a:cs typeface="B Nazanin" pitchFamily="2" charset="-78"/>
              </a:rPr>
              <a:t> </a:t>
            </a:r>
            <a:r>
              <a:rPr lang="ar-SA" altLang="en-US" sz="2000" b="1" dirty="0">
                <a:cs typeface="B Nazanin" pitchFamily="2" charset="-78"/>
              </a:rPr>
              <a:t>شده واقعي در</a:t>
            </a:r>
            <a:r>
              <a:rPr lang="en-US" altLang="en-US" sz="2000" b="1" dirty="0">
                <a:cs typeface="B Nazanin" pitchFamily="2" charset="-78"/>
              </a:rPr>
              <a:t> </a:t>
            </a:r>
            <a:r>
              <a:rPr lang="ar-SA" altLang="en-US" sz="2000" b="1" dirty="0">
                <a:cs typeface="B Nazanin" pitchFamily="2" charset="-78"/>
              </a:rPr>
              <a:t>يك</a:t>
            </a:r>
            <a:r>
              <a:rPr lang="en-US" altLang="en-US" sz="2000" b="1" dirty="0">
                <a:cs typeface="B Nazanin" pitchFamily="2" charset="-78"/>
              </a:rPr>
              <a:t> </a:t>
            </a:r>
            <a:r>
              <a:rPr lang="ar-SA" altLang="en-US" sz="2000" b="1" dirty="0">
                <a:cs typeface="B Nazanin" pitchFamily="2" charset="-78"/>
              </a:rPr>
              <a:t>تاريخ و يا در</a:t>
            </a:r>
            <a:r>
              <a:rPr lang="en-US" altLang="en-US" sz="2000" b="1" dirty="0">
                <a:cs typeface="B Nazanin" pitchFamily="2" charset="-78"/>
              </a:rPr>
              <a:t> </a:t>
            </a:r>
            <a:r>
              <a:rPr lang="ar-SA" altLang="en-US" sz="2000" b="1" dirty="0">
                <a:cs typeface="B Nazanin" pitchFamily="2" charset="-78"/>
              </a:rPr>
              <a:t>يك پريود</a:t>
            </a:r>
            <a:r>
              <a:rPr lang="en-US" altLang="en-US" sz="2000" b="1" dirty="0">
                <a:cs typeface="B Nazanin" pitchFamily="2" charset="-78"/>
              </a:rPr>
              <a:t> </a:t>
            </a:r>
            <a:r>
              <a:rPr lang="ar-SA" altLang="en-US" sz="2000" b="1" dirty="0">
                <a:cs typeface="B Nazanin" pitchFamily="2" charset="-78"/>
              </a:rPr>
              <a:t>زماني صرف شده اند</a:t>
            </a:r>
            <a:r>
              <a:rPr lang="en-US" altLang="en-US" sz="2000" b="1" dirty="0">
                <a:cs typeface="B Nazanin" pitchFamily="2" charset="-78"/>
              </a:rPr>
              <a:t> </a:t>
            </a:r>
            <a:r>
              <a:rPr lang="ar-SA" altLang="en-US" sz="2000" b="1" dirty="0">
                <a:cs typeface="B Nazanin" pitchFamily="2" charset="-78"/>
              </a:rPr>
              <a:t>را</a:t>
            </a:r>
            <a:r>
              <a:rPr lang="en-US" altLang="en-US" sz="2000" b="1" dirty="0">
                <a:cs typeface="B Nazanin" pitchFamily="2" charset="-78"/>
              </a:rPr>
              <a:t> </a:t>
            </a:r>
            <a:r>
              <a:rPr lang="ar-SA" altLang="en-US" sz="2000" b="1" dirty="0">
                <a:cs typeface="B Nazanin" pitchFamily="2" charset="-78"/>
              </a:rPr>
              <a:t>نشان مي</a:t>
            </a:r>
            <a:r>
              <a:rPr lang="en-US" altLang="en-US" sz="2000" b="1" dirty="0">
                <a:cs typeface="B Nazanin" pitchFamily="2" charset="-78"/>
              </a:rPr>
              <a:t> </a:t>
            </a:r>
            <a:r>
              <a:rPr lang="ar-SA" altLang="en-US" sz="2000" b="1" dirty="0">
                <a:cs typeface="B Nazanin" pitchFamily="2" charset="-78"/>
              </a:rPr>
              <a:t>دهد</a:t>
            </a:r>
            <a:r>
              <a:rPr lang="en-US" altLang="en-US" sz="2000" b="1" dirty="0">
                <a:cs typeface="B Nazanin" pitchFamily="2" charset="-78"/>
              </a:rPr>
              <a:t> .</a:t>
            </a:r>
          </a:p>
          <a:p>
            <a:pPr marL="342900" indent="-342900" algn="r" rtl="1">
              <a:spcBef>
                <a:spcPct val="20000"/>
              </a:spcBef>
              <a:buClr>
                <a:schemeClr val="hlink"/>
              </a:buClr>
              <a:buSzPct val="65000"/>
              <a:buFont typeface="Wingdings" pitchFamily="2" charset="2"/>
              <a:buChar char="n"/>
            </a:pPr>
            <a:r>
              <a:rPr lang="ar-SA" altLang="en-US" sz="2000" b="1" dirty="0">
                <a:cs typeface="B Nazanin" pitchFamily="2" charset="-78"/>
              </a:rPr>
              <a:t>هزينه ها</a:t>
            </a:r>
            <a:r>
              <a:rPr lang="en-US" altLang="en-US" sz="2000" b="1" dirty="0">
                <a:cs typeface="B Nazanin" pitchFamily="2" charset="-78"/>
              </a:rPr>
              <a:t> </a:t>
            </a:r>
            <a:r>
              <a:rPr lang="ar-SA" altLang="en-US" sz="2000" b="1" dirty="0">
                <a:cs typeface="B Nazanin" pitchFamily="2" charset="-78"/>
              </a:rPr>
              <a:t>و</a:t>
            </a:r>
            <a:r>
              <a:rPr lang="en-US" altLang="en-US" sz="2000" b="1" dirty="0">
                <a:cs typeface="B Nazanin" pitchFamily="2" charset="-78"/>
              </a:rPr>
              <a:t> </a:t>
            </a:r>
            <a:r>
              <a:rPr lang="ar-SA" altLang="en-US" sz="2000" b="1" dirty="0">
                <a:cs typeface="B Nazanin" pitchFamily="2" charset="-78"/>
              </a:rPr>
              <a:t>كارهاي</a:t>
            </a:r>
            <a:r>
              <a:rPr lang="en-US" altLang="en-US" sz="2000" b="1" dirty="0">
                <a:cs typeface="B Nazanin" pitchFamily="2" charset="-78"/>
              </a:rPr>
              <a:t> </a:t>
            </a:r>
            <a:r>
              <a:rPr lang="ar-SA" altLang="en-US" sz="2000" b="1" dirty="0">
                <a:cs typeface="B Nazanin" pitchFamily="2" charset="-78"/>
              </a:rPr>
              <a:t>مستقيم و غير مستقيم مرتبط</a:t>
            </a:r>
            <a:r>
              <a:rPr lang="en-US" altLang="en-US" sz="2000" b="1" dirty="0">
                <a:cs typeface="B Nazanin" pitchFamily="2" charset="-78"/>
              </a:rPr>
              <a:t> </a:t>
            </a:r>
            <a:r>
              <a:rPr lang="ar-SA" altLang="en-US" sz="2000" b="1" dirty="0">
                <a:cs typeface="B Nazanin" pitchFamily="2" charset="-78"/>
              </a:rPr>
              <a:t>با</a:t>
            </a:r>
            <a:r>
              <a:rPr lang="en-US" altLang="en-US" sz="2000" b="1" dirty="0">
                <a:cs typeface="B Nazanin" pitchFamily="2" charset="-78"/>
              </a:rPr>
              <a:t> </a:t>
            </a:r>
            <a:r>
              <a:rPr lang="ar-SA" altLang="en-US" sz="2000" b="1" dirty="0">
                <a:cs typeface="B Nazanin" pitchFamily="2" charset="-78"/>
              </a:rPr>
              <a:t>كار</a:t>
            </a:r>
            <a:r>
              <a:rPr lang="en-US" altLang="en-US" sz="2000" b="1" dirty="0">
                <a:cs typeface="B Nazanin" pitchFamily="2" charset="-78"/>
              </a:rPr>
              <a:t> </a:t>
            </a:r>
            <a:r>
              <a:rPr lang="ar-SA" altLang="en-US" sz="2000" b="1" dirty="0">
                <a:cs typeface="B Nazanin" pitchFamily="2" charset="-78"/>
              </a:rPr>
              <a:t>هاي پروژه را</a:t>
            </a:r>
            <a:r>
              <a:rPr lang="en-US" altLang="en-US" sz="2000" b="1" dirty="0">
                <a:cs typeface="B Nazanin" pitchFamily="2" charset="-78"/>
              </a:rPr>
              <a:t> </a:t>
            </a:r>
            <a:r>
              <a:rPr lang="ar-SA" altLang="en-US" sz="2000" b="1" dirty="0">
                <a:cs typeface="B Nazanin" pitchFamily="2" charset="-78"/>
              </a:rPr>
              <a:t>شامل مي</a:t>
            </a:r>
            <a:r>
              <a:rPr lang="en-US" altLang="en-US" sz="2000" b="1" dirty="0">
                <a:cs typeface="B Nazanin" pitchFamily="2" charset="-78"/>
              </a:rPr>
              <a:t> </a:t>
            </a:r>
            <a:r>
              <a:rPr lang="ar-SA" altLang="en-US" sz="2000" b="1" dirty="0">
                <a:cs typeface="B Nazanin" pitchFamily="2" charset="-78"/>
              </a:rPr>
              <a:t>شود</a:t>
            </a:r>
            <a:r>
              <a:rPr lang="en-US" altLang="en-US" sz="2000" b="1" dirty="0">
                <a:cs typeface="B Nazanin" pitchFamily="2" charset="-78"/>
              </a:rPr>
              <a:t> .</a:t>
            </a:r>
          </a:p>
          <a:p>
            <a:pPr marL="342900" indent="-342900" algn="r" rtl="1">
              <a:spcBef>
                <a:spcPct val="20000"/>
              </a:spcBef>
              <a:buClr>
                <a:schemeClr val="hlink"/>
              </a:buClr>
              <a:buSzPct val="65000"/>
              <a:buFont typeface="Wingdings" pitchFamily="2" charset="2"/>
              <a:buChar char="n"/>
            </a:pPr>
            <a:r>
              <a:rPr lang="ar-SA" altLang="en-US" sz="2000" b="1" dirty="0">
                <a:cs typeface="B Nazanin" pitchFamily="2" charset="-78"/>
              </a:rPr>
              <a:t>به آن</a:t>
            </a:r>
            <a:r>
              <a:rPr lang="en-US" altLang="en-US" sz="2000" b="1" dirty="0">
                <a:cs typeface="B Nazanin" pitchFamily="2" charset="-78"/>
              </a:rPr>
              <a:t> </a:t>
            </a:r>
            <a:r>
              <a:rPr lang="ar-SA" altLang="en-US" sz="2000" b="1" dirty="0">
                <a:cs typeface="B Nazanin" pitchFamily="2" charset="-78"/>
              </a:rPr>
              <a:t>هزينه</a:t>
            </a:r>
            <a:r>
              <a:rPr lang="en-US" altLang="en-US" sz="2000" b="1" dirty="0">
                <a:cs typeface="B Nazanin" pitchFamily="2" charset="-78"/>
              </a:rPr>
              <a:t> </a:t>
            </a:r>
            <a:r>
              <a:rPr lang="ar-SA" altLang="en-US" sz="2000" b="1" dirty="0">
                <a:cs typeface="B Nazanin" pitchFamily="2" charset="-78"/>
              </a:rPr>
              <a:t>واقعي كار</a:t>
            </a:r>
            <a:r>
              <a:rPr lang="en-US" altLang="en-US" sz="2000" b="1" dirty="0">
                <a:cs typeface="B Nazanin" pitchFamily="2" charset="-78"/>
              </a:rPr>
              <a:t> </a:t>
            </a:r>
            <a:r>
              <a:rPr lang="ar-SA" altLang="en-US" sz="2000" b="1" dirty="0">
                <a:cs typeface="B Nazanin" pitchFamily="2" charset="-78"/>
              </a:rPr>
              <a:t>انجام</a:t>
            </a:r>
            <a:r>
              <a:rPr lang="en-US" altLang="en-US" sz="2000" b="1" dirty="0">
                <a:cs typeface="B Nazanin" pitchFamily="2" charset="-78"/>
              </a:rPr>
              <a:t> </a:t>
            </a:r>
            <a:r>
              <a:rPr lang="ar-SA" altLang="en-US" sz="2000" b="1" dirty="0">
                <a:cs typeface="B Nazanin" pitchFamily="2" charset="-78"/>
              </a:rPr>
              <a:t>شده</a:t>
            </a:r>
            <a:r>
              <a:rPr lang="en-US" altLang="en-US" sz="2000" b="1" dirty="0">
                <a:cs typeface="B Nazanin" pitchFamily="2" charset="-78"/>
              </a:rPr>
              <a:t> ( </a:t>
            </a:r>
            <a:r>
              <a:rPr lang="en-US" altLang="ar-SA" sz="2000" b="1" dirty="0">
                <a:cs typeface="B Nazanin" pitchFamily="2" charset="-78"/>
              </a:rPr>
              <a:t>ACWP )  </a:t>
            </a:r>
            <a:r>
              <a:rPr lang="ar-SA" altLang="en-US" sz="2000" b="1" dirty="0">
                <a:cs typeface="B Nazanin" pitchFamily="2" charset="-78"/>
              </a:rPr>
              <a:t>نيز</a:t>
            </a:r>
            <a:r>
              <a:rPr lang="en-US" altLang="en-US" sz="2000" b="1" dirty="0">
                <a:cs typeface="B Nazanin" pitchFamily="2" charset="-78"/>
              </a:rPr>
              <a:t> </a:t>
            </a:r>
            <a:r>
              <a:rPr lang="ar-SA" altLang="en-US" sz="2000" b="1" dirty="0">
                <a:cs typeface="B Nazanin" pitchFamily="2" charset="-78"/>
              </a:rPr>
              <a:t>اطلاق مي گردد</a:t>
            </a:r>
            <a:r>
              <a:rPr lang="en-US" altLang="en-US" sz="2000" b="1" dirty="0">
                <a:cs typeface="B Nazanin" pitchFamily="2" charset="-78"/>
              </a:rPr>
              <a:t> .</a:t>
            </a:r>
          </a:p>
        </p:txBody>
      </p:sp>
      <p:sp>
        <p:nvSpPr>
          <p:cNvPr id="6" name="Rectangle 5"/>
          <p:cNvSpPr>
            <a:spLocks noChangeArrowheads="1"/>
          </p:cNvSpPr>
          <p:nvPr/>
        </p:nvSpPr>
        <p:spPr bwMode="auto">
          <a:xfrm>
            <a:off x="304800" y="2133600"/>
            <a:ext cx="7772400" cy="1143000"/>
          </a:xfrm>
          <a:prstGeom prst="rect">
            <a:avLst/>
          </a:prstGeom>
          <a:noFill/>
          <a:ln w="9525">
            <a:noFill/>
            <a:miter lim="800000"/>
            <a:headEnd/>
            <a:tailEnd/>
          </a:ln>
          <a:effectLst/>
        </p:spPr>
        <p:txBody>
          <a:bodyPr anchor="ctr"/>
          <a:lstStyle/>
          <a:p>
            <a:pPr algn="ctr" rtl="1"/>
            <a:r>
              <a:rPr lang="ar-SA" altLang="en-US" sz="2400" b="1" dirty="0">
                <a:solidFill>
                  <a:schemeClr val="tx2"/>
                </a:solidFill>
                <a:cs typeface="Traffic" pitchFamily="10" charset="-78"/>
              </a:rPr>
              <a:t>ارزش برنامه</a:t>
            </a:r>
            <a:r>
              <a:rPr lang="en-US" altLang="en-US" sz="2400" b="1" dirty="0">
                <a:solidFill>
                  <a:schemeClr val="tx2"/>
                </a:solidFill>
                <a:cs typeface="Traffic" pitchFamily="10" charset="-78"/>
              </a:rPr>
              <a:t> </a:t>
            </a:r>
            <a:r>
              <a:rPr lang="ar-SA" altLang="en-US" sz="2400" b="1" dirty="0">
                <a:solidFill>
                  <a:schemeClr val="tx2"/>
                </a:solidFill>
                <a:cs typeface="Traffic" pitchFamily="10" charset="-78"/>
              </a:rPr>
              <a:t>اي</a:t>
            </a:r>
            <a:r>
              <a:rPr lang="en-US" altLang="en-US" sz="2400" b="1" dirty="0">
                <a:solidFill>
                  <a:schemeClr val="tx2"/>
                </a:solidFill>
                <a:cs typeface="Traffic" pitchFamily="10" charset="-78"/>
              </a:rPr>
              <a:t> ، </a:t>
            </a:r>
            <a:r>
              <a:rPr lang="ar-SA" altLang="en-US" sz="2400" b="1" dirty="0">
                <a:solidFill>
                  <a:schemeClr val="tx2"/>
                </a:solidFill>
                <a:cs typeface="Traffic" pitchFamily="10" charset="-78"/>
              </a:rPr>
              <a:t>ارزش حاصله</a:t>
            </a:r>
            <a:r>
              <a:rPr lang="en-US" altLang="en-US" sz="2400" b="1" dirty="0">
                <a:solidFill>
                  <a:schemeClr val="tx2"/>
                </a:solidFill>
                <a:cs typeface="Traffic" pitchFamily="10" charset="-78"/>
              </a:rPr>
              <a:t> </a:t>
            </a:r>
            <a:r>
              <a:rPr lang="ar-SA" altLang="en-US" sz="2400" b="1" dirty="0">
                <a:solidFill>
                  <a:schemeClr val="tx2"/>
                </a:solidFill>
                <a:cs typeface="Traffic" pitchFamily="10" charset="-78"/>
              </a:rPr>
              <a:t>و</a:t>
            </a:r>
            <a:r>
              <a:rPr lang="en-US" altLang="en-US" sz="2400" b="1" dirty="0">
                <a:solidFill>
                  <a:schemeClr val="tx2"/>
                </a:solidFill>
                <a:cs typeface="Traffic" pitchFamily="10" charset="-78"/>
              </a:rPr>
              <a:t> </a:t>
            </a:r>
            <a:r>
              <a:rPr lang="ar-SA" altLang="en-US" sz="2400" b="1" dirty="0">
                <a:solidFill>
                  <a:schemeClr val="tx2"/>
                </a:solidFill>
                <a:cs typeface="Traffic" pitchFamily="10" charset="-78"/>
              </a:rPr>
              <a:t>هزينه</a:t>
            </a:r>
            <a:r>
              <a:rPr lang="en-US" altLang="en-US" sz="2400" b="1" dirty="0">
                <a:solidFill>
                  <a:schemeClr val="tx2"/>
                </a:solidFill>
                <a:cs typeface="Traffic" pitchFamily="10" charset="-78"/>
              </a:rPr>
              <a:t> </a:t>
            </a:r>
            <a:r>
              <a:rPr lang="ar-SA" altLang="en-US" sz="2400" b="1" dirty="0">
                <a:solidFill>
                  <a:schemeClr val="tx2"/>
                </a:solidFill>
                <a:cs typeface="Traffic" pitchFamily="10" charset="-78"/>
              </a:rPr>
              <a:t>واقعي تجمعي</a:t>
            </a:r>
            <a:r>
              <a:rPr lang="en-US" altLang="en-US" sz="2400" b="1" dirty="0">
                <a:solidFill>
                  <a:schemeClr val="tx2"/>
                </a:solidFill>
                <a:cs typeface="Traffic" pitchFamily="10" charset="-78"/>
              </a:rPr>
              <a:t> </a:t>
            </a:r>
            <a:r>
              <a:rPr lang="ar-SA" altLang="en-US" sz="2400" b="1" dirty="0">
                <a:solidFill>
                  <a:schemeClr val="tx2"/>
                </a:solidFill>
                <a:cs typeface="Traffic" pitchFamily="10" charset="-78"/>
              </a:rPr>
              <a:t>براي پروژه</a:t>
            </a:r>
            <a:r>
              <a:rPr lang="en-US" altLang="en-US" sz="2400" b="1" dirty="0">
                <a:solidFill>
                  <a:schemeClr val="tx2"/>
                </a:solidFill>
                <a:cs typeface="Traffic" pitchFamily="10" charset="-78"/>
              </a:rPr>
              <a:t> </a:t>
            </a:r>
            <a:r>
              <a:rPr lang="ar-SA" altLang="en-US" sz="2400" b="1" dirty="0">
                <a:solidFill>
                  <a:schemeClr val="tx2"/>
                </a:solidFill>
                <a:cs typeface="Traffic" pitchFamily="10" charset="-78"/>
              </a:rPr>
              <a:t>الف</a:t>
            </a:r>
            <a:endParaRPr lang="en-US" altLang="en-US" sz="3600" b="1" dirty="0">
              <a:solidFill>
                <a:schemeClr val="tx2"/>
              </a:solidFill>
              <a:cs typeface="Traffic" pitchFamily="10" charset="-78"/>
            </a:endParaRPr>
          </a:p>
        </p:txBody>
      </p:sp>
      <p:pic>
        <p:nvPicPr>
          <p:cNvPr id="7" name="Picture 4"/>
          <p:cNvPicPr>
            <a:picLocks noChangeAspect="1" noChangeArrowheads="1"/>
          </p:cNvPicPr>
          <p:nvPr/>
        </p:nvPicPr>
        <p:blipFill>
          <a:blip r:embed="rId2" cstate="print"/>
          <a:srcRect/>
          <a:stretch>
            <a:fillRect/>
          </a:stretch>
        </p:blipFill>
        <p:spPr bwMode="auto">
          <a:xfrm>
            <a:off x="1143000" y="3048000"/>
            <a:ext cx="6400800" cy="357894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1066800" y="0"/>
            <a:ext cx="6858000" cy="990600"/>
          </a:xfrm>
          <a:prstGeom prst="rect">
            <a:avLst/>
          </a:prstGeom>
          <a:noFill/>
          <a:ln w="9525">
            <a:noFill/>
            <a:miter lim="800000"/>
            <a:headEnd/>
            <a:tailEnd/>
          </a:ln>
          <a:effectLst/>
        </p:spPr>
        <p:txBody>
          <a:bodyPr anchor="ctr"/>
          <a:lstStyle/>
          <a:p>
            <a:pPr algn="r" rtl="1" eaLnBrk="0" hangingPunct="0"/>
            <a:r>
              <a:rPr lang="ar-SA" altLang="en-US" sz="2800" b="1" dirty="0">
                <a:solidFill>
                  <a:schemeClr val="accent2">
                    <a:lumMod val="50000"/>
                  </a:schemeClr>
                </a:solidFill>
                <a:latin typeface="Times New Roman" pitchFamily="18" charset="0"/>
                <a:cs typeface="B Nazanin" pitchFamily="2" charset="-78"/>
              </a:rPr>
              <a:t>تحليل و پيش بيني</a:t>
            </a:r>
            <a:r>
              <a:rPr lang="en-US" altLang="en-US" sz="2800" b="1" dirty="0">
                <a:solidFill>
                  <a:schemeClr val="accent2">
                    <a:lumMod val="50000"/>
                  </a:schemeClr>
                </a:solidFill>
                <a:latin typeface="Times New Roman" pitchFamily="18" charset="0"/>
                <a:cs typeface="B Nazanin" pitchFamily="2" charset="-78"/>
              </a:rPr>
              <a:t> </a:t>
            </a:r>
            <a:r>
              <a:rPr lang="ar-SA" altLang="en-US" sz="2800" b="1" dirty="0">
                <a:solidFill>
                  <a:schemeClr val="accent2">
                    <a:lumMod val="50000"/>
                  </a:schemeClr>
                </a:solidFill>
                <a:latin typeface="Times New Roman" pitchFamily="18" charset="0"/>
                <a:cs typeface="B Nazanin" pitchFamily="2" charset="-78"/>
              </a:rPr>
              <a:t>عملكرد مديريت ارزش حاصله</a:t>
            </a:r>
            <a:endParaRPr lang="en-US" altLang="en-US" sz="2800" b="1" dirty="0">
              <a:solidFill>
                <a:schemeClr val="accent2">
                  <a:lumMod val="50000"/>
                </a:schemeClr>
              </a:solidFill>
              <a:latin typeface="Times New Roman" pitchFamily="18" charset="0"/>
              <a:cs typeface="B Nazanin" pitchFamily="2" charset="-78"/>
            </a:endParaRPr>
          </a:p>
        </p:txBody>
      </p:sp>
      <p:sp>
        <p:nvSpPr>
          <p:cNvPr id="5" name="Rectangle 3"/>
          <p:cNvSpPr>
            <a:spLocks noChangeArrowheads="1"/>
          </p:cNvSpPr>
          <p:nvPr/>
        </p:nvSpPr>
        <p:spPr bwMode="auto">
          <a:xfrm>
            <a:off x="0" y="990600"/>
            <a:ext cx="8763000" cy="5257800"/>
          </a:xfrm>
          <a:prstGeom prst="rect">
            <a:avLst/>
          </a:prstGeom>
          <a:noFill/>
          <a:ln w="9525">
            <a:noFill/>
            <a:miter lim="800000"/>
            <a:headEnd/>
            <a:tailEnd/>
          </a:ln>
        </p:spPr>
        <p:txBody>
          <a:bodyPr/>
          <a:lstStyle/>
          <a:p>
            <a:pPr algn="just" rtl="1" eaLnBrk="0" hangingPunct="0"/>
            <a:r>
              <a:rPr lang="ar-SA" altLang="en-US" sz="2400" dirty="0">
                <a:latin typeface="Times New Roman" pitchFamily="18" charset="0"/>
                <a:cs typeface="B Nazanin" pitchFamily="2" charset="-78"/>
              </a:rPr>
              <a:t>بر اساس سه</a:t>
            </a:r>
            <a:r>
              <a:rPr lang="en-US" altLang="en-US" sz="2400" dirty="0">
                <a:latin typeface="Times New Roman" pitchFamily="18" charset="0"/>
                <a:cs typeface="B Nazanin" pitchFamily="2" charset="-78"/>
              </a:rPr>
              <a:t> </a:t>
            </a:r>
            <a:r>
              <a:rPr lang="ar-SA" altLang="en-US" sz="2400" dirty="0">
                <a:latin typeface="Times New Roman" pitchFamily="18" charset="0"/>
                <a:cs typeface="B Nazanin" pitchFamily="2" charset="-78"/>
              </a:rPr>
              <a:t>داده</a:t>
            </a:r>
            <a:r>
              <a:rPr lang="en-US" altLang="en-US" sz="2400" dirty="0">
                <a:latin typeface="Times New Roman" pitchFamily="18" charset="0"/>
                <a:cs typeface="B Nazanin" pitchFamily="2" charset="-78"/>
              </a:rPr>
              <a:t> </a:t>
            </a:r>
            <a:r>
              <a:rPr lang="ar-SA" altLang="en-US" sz="2400" dirty="0">
                <a:latin typeface="Times New Roman" pitchFamily="18" charset="0"/>
                <a:cs typeface="B Nazanin" pitchFamily="2" charset="-78"/>
              </a:rPr>
              <a:t>اصلي</a:t>
            </a:r>
            <a:r>
              <a:rPr lang="en-US" altLang="en-US" sz="2400" dirty="0">
                <a:latin typeface="Times New Roman" pitchFamily="18" charset="0"/>
                <a:cs typeface="B Nazanin" pitchFamily="2" charset="-78"/>
              </a:rPr>
              <a:t> PV , EV ,AC</a:t>
            </a:r>
            <a:r>
              <a:rPr lang="en-US" altLang="ar-SA" sz="2400" dirty="0">
                <a:latin typeface="Times New Roman" pitchFamily="18" charset="0"/>
                <a:cs typeface="B Nazanin" pitchFamily="2" charset="-78"/>
              </a:rPr>
              <a:t>  </a:t>
            </a:r>
            <a:r>
              <a:rPr lang="ar-SA" altLang="en-US" sz="2400" dirty="0">
                <a:latin typeface="Times New Roman" pitchFamily="18" charset="0"/>
                <a:cs typeface="B Nazanin" pitchFamily="2" charset="-78"/>
              </a:rPr>
              <a:t>و</a:t>
            </a:r>
            <a:r>
              <a:rPr lang="en-US" altLang="en-US" sz="2400" dirty="0">
                <a:latin typeface="Times New Roman" pitchFamily="18" charset="0"/>
                <a:cs typeface="B Nazanin" pitchFamily="2" charset="-78"/>
              </a:rPr>
              <a:t> </a:t>
            </a:r>
            <a:r>
              <a:rPr lang="ar-SA" altLang="en-US" sz="2400" dirty="0">
                <a:latin typeface="Times New Roman" pitchFamily="18" charset="0"/>
                <a:cs typeface="B Nazanin" pitchFamily="2" charset="-78"/>
              </a:rPr>
              <a:t>نيز بودجه</a:t>
            </a:r>
            <a:r>
              <a:rPr lang="en-US" altLang="en-US" sz="2400" dirty="0">
                <a:latin typeface="Times New Roman" pitchFamily="18" charset="0"/>
                <a:cs typeface="B Nazanin" pitchFamily="2" charset="-78"/>
              </a:rPr>
              <a:t> </a:t>
            </a:r>
            <a:r>
              <a:rPr lang="ar-SA" altLang="en-US" sz="2400" dirty="0">
                <a:latin typeface="Times New Roman" pitchFamily="18" charset="0"/>
                <a:cs typeface="B Nazanin" pitchFamily="2" charset="-78"/>
              </a:rPr>
              <a:t>تكميل</a:t>
            </a:r>
            <a:r>
              <a:rPr lang="en-US" altLang="en-US" sz="2400" dirty="0">
                <a:latin typeface="Times New Roman" pitchFamily="18" charset="0"/>
                <a:cs typeface="B Nazanin" pitchFamily="2" charset="-78"/>
              </a:rPr>
              <a:t> ( </a:t>
            </a:r>
            <a:r>
              <a:rPr lang="en-US" altLang="ar-SA" sz="2400" dirty="0">
                <a:latin typeface="Times New Roman" pitchFamily="18" charset="0"/>
                <a:cs typeface="B Nazanin" pitchFamily="2" charset="-78"/>
              </a:rPr>
              <a:t>BAC ) -  </a:t>
            </a:r>
            <a:r>
              <a:rPr lang="ar-SA" altLang="en-US" sz="2400" dirty="0">
                <a:latin typeface="Times New Roman" pitchFamily="18" charset="0"/>
                <a:cs typeface="B Nazanin" pitchFamily="2" charset="-78"/>
              </a:rPr>
              <a:t>مجموع</a:t>
            </a:r>
            <a:r>
              <a:rPr lang="en-US" altLang="en-US" sz="2400" dirty="0">
                <a:latin typeface="Times New Roman" pitchFamily="18" charset="0"/>
                <a:cs typeface="B Nazanin" pitchFamily="2" charset="-78"/>
              </a:rPr>
              <a:t> </a:t>
            </a:r>
            <a:r>
              <a:rPr lang="ar-SA" altLang="en-US" sz="2400" dirty="0">
                <a:latin typeface="Times New Roman" pitchFamily="18" charset="0"/>
                <a:cs typeface="B Nazanin" pitchFamily="2" charset="-78"/>
              </a:rPr>
              <a:t>ارزشهاي برنامه ريزي</a:t>
            </a:r>
            <a:r>
              <a:rPr lang="en-US" altLang="en-US" sz="2400" dirty="0">
                <a:latin typeface="Times New Roman" pitchFamily="18" charset="0"/>
                <a:cs typeface="B Nazanin" pitchFamily="2" charset="-78"/>
              </a:rPr>
              <a:t> </a:t>
            </a:r>
            <a:r>
              <a:rPr lang="ar-SA" altLang="en-US" sz="2400" dirty="0">
                <a:latin typeface="Times New Roman" pitchFamily="18" charset="0"/>
                <a:cs typeface="B Nazanin" pitchFamily="2" charset="-78"/>
              </a:rPr>
              <a:t>شده</a:t>
            </a:r>
            <a:r>
              <a:rPr lang="en-US" altLang="en-US" sz="2400" dirty="0">
                <a:latin typeface="Times New Roman" pitchFamily="18" charset="0"/>
                <a:cs typeface="B Nazanin" pitchFamily="2" charset="-78"/>
              </a:rPr>
              <a:t>- </a:t>
            </a:r>
            <a:r>
              <a:rPr lang="ar-SA" altLang="en-US" sz="2400" dirty="0">
                <a:latin typeface="Times New Roman" pitchFamily="18" charset="0"/>
                <a:cs typeface="B Nazanin" pitchFamily="2" charset="-78"/>
              </a:rPr>
              <a:t>عملكرد پروژه</a:t>
            </a:r>
            <a:r>
              <a:rPr lang="en-US" altLang="en-US" sz="2400" dirty="0">
                <a:latin typeface="Times New Roman" pitchFamily="18" charset="0"/>
                <a:cs typeface="B Nazanin" pitchFamily="2" charset="-78"/>
              </a:rPr>
              <a:t> </a:t>
            </a:r>
            <a:r>
              <a:rPr lang="ar-SA" altLang="en-US" sz="2400" dirty="0">
                <a:latin typeface="Times New Roman" pitchFamily="18" charset="0"/>
                <a:cs typeface="B Nazanin" pitchFamily="2" charset="-78"/>
              </a:rPr>
              <a:t>بر مبناي</a:t>
            </a:r>
            <a:r>
              <a:rPr lang="en-US" altLang="en-US" sz="2400" dirty="0">
                <a:latin typeface="Times New Roman" pitchFamily="18" charset="0"/>
                <a:cs typeface="B Nazanin" pitchFamily="2" charset="-78"/>
              </a:rPr>
              <a:t> </a:t>
            </a:r>
            <a:r>
              <a:rPr lang="ar-SA" altLang="en-US" sz="2400" dirty="0">
                <a:latin typeface="Times New Roman" pitchFamily="18" charset="0"/>
                <a:cs typeface="B Nazanin" pitchFamily="2" charset="-78"/>
              </a:rPr>
              <a:t>معيارهاي</a:t>
            </a:r>
            <a:r>
              <a:rPr lang="en-US" altLang="en-US" sz="2400" dirty="0">
                <a:latin typeface="Times New Roman" pitchFamily="18" charset="0"/>
                <a:cs typeface="B Nazanin" pitchFamily="2" charset="-78"/>
              </a:rPr>
              <a:t> </a:t>
            </a:r>
            <a:r>
              <a:rPr lang="ar-SA" altLang="en-US" sz="2400" dirty="0">
                <a:latin typeface="Times New Roman" pitchFamily="18" charset="0"/>
                <a:cs typeface="B Nazanin" pitchFamily="2" charset="-78"/>
              </a:rPr>
              <a:t>زير صورت مي</a:t>
            </a:r>
            <a:r>
              <a:rPr lang="en-US" altLang="en-US" sz="2400" dirty="0">
                <a:latin typeface="Times New Roman" pitchFamily="18" charset="0"/>
                <a:cs typeface="B Nazanin" pitchFamily="2" charset="-78"/>
              </a:rPr>
              <a:t> </a:t>
            </a:r>
            <a:r>
              <a:rPr lang="ar-SA" altLang="en-US" sz="2400" dirty="0">
                <a:latin typeface="Times New Roman" pitchFamily="18" charset="0"/>
                <a:cs typeface="B Nazanin" pitchFamily="2" charset="-78"/>
              </a:rPr>
              <a:t>پذيرد</a:t>
            </a:r>
            <a:r>
              <a:rPr lang="en-US" altLang="en-US" sz="2400" dirty="0">
                <a:latin typeface="Times New Roman" pitchFamily="18" charset="0"/>
                <a:cs typeface="B Nazanin" pitchFamily="2" charset="-78"/>
              </a:rPr>
              <a:t> </a:t>
            </a:r>
            <a:r>
              <a:rPr lang="en-US" altLang="en-US" sz="2400" dirty="0" smtClean="0">
                <a:latin typeface="Times New Roman" pitchFamily="18" charset="0"/>
                <a:cs typeface="B Nazanin" pitchFamily="2" charset="-78"/>
              </a:rPr>
              <a:t>:</a:t>
            </a:r>
            <a:endParaRPr lang="en-US" altLang="en-US" sz="2400" dirty="0">
              <a:latin typeface="Times New Roman" pitchFamily="18" charset="0"/>
              <a:cs typeface="B Nazanin" pitchFamily="2" charset="-78"/>
            </a:endParaRPr>
          </a:p>
          <a:p>
            <a:pPr lvl="1" algn="r" rtl="1" eaLnBrk="0" hangingPunct="0"/>
            <a:r>
              <a:rPr lang="ar-SA" altLang="en-US" sz="2400" b="1" dirty="0">
                <a:solidFill>
                  <a:srgbClr val="FF9966"/>
                </a:solidFill>
                <a:latin typeface="Times New Roman" pitchFamily="18" charset="0"/>
                <a:cs typeface="B Nazanin" pitchFamily="2" charset="-78"/>
              </a:rPr>
              <a:t>واريانسها</a:t>
            </a:r>
            <a:r>
              <a:rPr lang="en-US" altLang="en-US" sz="2400" b="1" dirty="0">
                <a:solidFill>
                  <a:srgbClr val="FF9966"/>
                </a:solidFill>
                <a:latin typeface="Times New Roman" pitchFamily="18" charset="0"/>
                <a:cs typeface="B Nazanin" pitchFamily="2" charset="-78"/>
              </a:rPr>
              <a:t> ( </a:t>
            </a:r>
            <a:r>
              <a:rPr lang="en-US" altLang="ar-SA" sz="2400" b="1" dirty="0">
                <a:solidFill>
                  <a:srgbClr val="FF9966"/>
                </a:solidFill>
                <a:latin typeface="Times New Roman" pitchFamily="18" charset="0"/>
                <a:cs typeface="B Nazanin" pitchFamily="2" charset="-78"/>
              </a:rPr>
              <a:t>Variances ) : </a:t>
            </a:r>
          </a:p>
          <a:p>
            <a:pPr lvl="2" algn="r" rtl="1" eaLnBrk="0" hangingPunct="0"/>
            <a:r>
              <a:rPr lang="ar-SA" altLang="en-US" sz="2000" dirty="0">
                <a:latin typeface="Times New Roman" pitchFamily="18" charset="0"/>
                <a:cs typeface="B Nazanin" pitchFamily="2" charset="-78"/>
              </a:rPr>
              <a:t>واريانس زمانبندي</a:t>
            </a:r>
            <a:r>
              <a:rPr lang="en-US" altLang="en-US" sz="2000" dirty="0">
                <a:latin typeface="Times New Roman" pitchFamily="18" charset="0"/>
                <a:cs typeface="B Nazanin" pitchFamily="2" charset="-78"/>
              </a:rPr>
              <a:t>             SV = Schedule Variance</a:t>
            </a:r>
          </a:p>
          <a:p>
            <a:pPr lvl="2" algn="r" rtl="1" eaLnBrk="0" hangingPunct="0"/>
            <a:r>
              <a:rPr lang="ar-SA" altLang="en-US" sz="2000" dirty="0">
                <a:latin typeface="Times New Roman" pitchFamily="18" charset="0"/>
                <a:cs typeface="B Nazanin" pitchFamily="2" charset="-78"/>
              </a:rPr>
              <a:t>واريانس هزينه</a:t>
            </a:r>
            <a:r>
              <a:rPr lang="en-US" altLang="en-US" sz="2000" dirty="0">
                <a:latin typeface="Times New Roman" pitchFamily="18" charset="0"/>
                <a:cs typeface="B Nazanin" pitchFamily="2" charset="-78"/>
              </a:rPr>
              <a:t>                        CV = Cost Variance     </a:t>
            </a:r>
          </a:p>
          <a:p>
            <a:pPr lvl="2" algn="r" rtl="1" eaLnBrk="0" hangingPunct="0"/>
            <a:r>
              <a:rPr lang="ar-SA" altLang="en-US" sz="2000" dirty="0">
                <a:latin typeface="Times New Roman" pitchFamily="18" charset="0"/>
                <a:cs typeface="B Nazanin" pitchFamily="2" charset="-78"/>
              </a:rPr>
              <a:t>واريانس تكميل</a:t>
            </a:r>
            <a:r>
              <a:rPr lang="en-US" altLang="en-US" sz="2000" dirty="0">
                <a:latin typeface="Times New Roman" pitchFamily="18" charset="0"/>
                <a:cs typeface="B Nazanin" pitchFamily="2" charset="-78"/>
              </a:rPr>
              <a:t>      VAC = Variance at Completion </a:t>
            </a:r>
          </a:p>
          <a:p>
            <a:pPr lvl="1" algn="r" rtl="1" eaLnBrk="0" hangingPunct="0"/>
            <a:r>
              <a:rPr lang="ar-SA" altLang="en-US" sz="2400" b="1" dirty="0">
                <a:solidFill>
                  <a:srgbClr val="FF9966"/>
                </a:solidFill>
                <a:latin typeface="Times New Roman" pitchFamily="18" charset="0"/>
                <a:cs typeface="B Nazanin" pitchFamily="2" charset="-78"/>
              </a:rPr>
              <a:t>شاخص</a:t>
            </a:r>
            <a:r>
              <a:rPr lang="en-US" altLang="en-US" sz="2400" b="1" dirty="0">
                <a:solidFill>
                  <a:srgbClr val="FF9966"/>
                </a:solidFill>
                <a:latin typeface="Times New Roman" pitchFamily="18" charset="0"/>
                <a:cs typeface="B Nazanin" pitchFamily="2" charset="-78"/>
              </a:rPr>
              <a:t> </a:t>
            </a:r>
            <a:r>
              <a:rPr lang="ar-SA" altLang="en-US" sz="2400" b="1" dirty="0">
                <a:solidFill>
                  <a:srgbClr val="FF9966"/>
                </a:solidFill>
                <a:latin typeface="Times New Roman" pitchFamily="18" charset="0"/>
                <a:cs typeface="B Nazanin" pitchFamily="2" charset="-78"/>
              </a:rPr>
              <a:t>ها</a:t>
            </a:r>
            <a:r>
              <a:rPr lang="en-US" altLang="en-US" sz="2400" b="1" dirty="0">
                <a:solidFill>
                  <a:srgbClr val="FF9966"/>
                </a:solidFill>
                <a:latin typeface="Times New Roman" pitchFamily="18" charset="0"/>
                <a:cs typeface="B Nazanin" pitchFamily="2" charset="-78"/>
              </a:rPr>
              <a:t> ( </a:t>
            </a:r>
            <a:r>
              <a:rPr lang="en-US" altLang="ar-SA" sz="2400" b="1" dirty="0">
                <a:solidFill>
                  <a:srgbClr val="FF9966"/>
                </a:solidFill>
                <a:latin typeface="Times New Roman" pitchFamily="18" charset="0"/>
                <a:cs typeface="B Nazanin" pitchFamily="2" charset="-78"/>
              </a:rPr>
              <a:t>Indices ) :</a:t>
            </a:r>
          </a:p>
          <a:p>
            <a:pPr lvl="2" algn="r" rtl="1" eaLnBrk="0" hangingPunct="0"/>
            <a:r>
              <a:rPr lang="ar-SA" altLang="en-US" sz="2000" dirty="0">
                <a:latin typeface="Times New Roman" pitchFamily="18" charset="0"/>
                <a:cs typeface="B Nazanin" pitchFamily="2" charset="-78"/>
              </a:rPr>
              <a:t>شاخص</a:t>
            </a:r>
            <a:r>
              <a:rPr lang="en-US" altLang="en-US" sz="2000" dirty="0">
                <a:latin typeface="Times New Roman" pitchFamily="18" charset="0"/>
                <a:cs typeface="B Nazanin" pitchFamily="2" charset="-78"/>
              </a:rPr>
              <a:t> </a:t>
            </a:r>
            <a:r>
              <a:rPr lang="ar-SA" altLang="en-US" sz="2000" dirty="0">
                <a:latin typeface="Times New Roman" pitchFamily="18" charset="0"/>
                <a:cs typeface="B Nazanin" pitchFamily="2" charset="-78"/>
              </a:rPr>
              <a:t>عملكرد زمانبندي</a:t>
            </a:r>
            <a:r>
              <a:rPr lang="en-US" altLang="en-US" sz="2000" dirty="0">
                <a:latin typeface="Times New Roman" pitchFamily="18" charset="0"/>
                <a:cs typeface="B Nazanin" pitchFamily="2" charset="-78"/>
              </a:rPr>
              <a:t>            SPI = Schedule Performance Index</a:t>
            </a:r>
          </a:p>
          <a:p>
            <a:pPr lvl="2" algn="r" rtl="1" eaLnBrk="0" hangingPunct="0"/>
            <a:r>
              <a:rPr lang="ar-SA" altLang="en-US" sz="2000" dirty="0">
                <a:latin typeface="Times New Roman" pitchFamily="18" charset="0"/>
                <a:cs typeface="B Nazanin" pitchFamily="2" charset="-78"/>
              </a:rPr>
              <a:t>شاخص</a:t>
            </a:r>
            <a:r>
              <a:rPr lang="en-US" altLang="en-US" sz="2000" dirty="0">
                <a:latin typeface="Times New Roman" pitchFamily="18" charset="0"/>
                <a:cs typeface="B Nazanin" pitchFamily="2" charset="-78"/>
              </a:rPr>
              <a:t> </a:t>
            </a:r>
            <a:r>
              <a:rPr lang="ar-SA" altLang="en-US" sz="2000" dirty="0">
                <a:latin typeface="Times New Roman" pitchFamily="18" charset="0"/>
                <a:cs typeface="B Nazanin" pitchFamily="2" charset="-78"/>
              </a:rPr>
              <a:t>عملكرد هزينه</a:t>
            </a:r>
            <a:r>
              <a:rPr lang="en-US" altLang="en-US" sz="2000" dirty="0">
                <a:latin typeface="Times New Roman" pitchFamily="18" charset="0"/>
                <a:cs typeface="B Nazanin" pitchFamily="2" charset="-78"/>
              </a:rPr>
              <a:t>                       CPI = Cost Performance Index    </a:t>
            </a:r>
          </a:p>
          <a:p>
            <a:pPr lvl="2" algn="r" rtl="1" eaLnBrk="0" hangingPunct="0"/>
            <a:r>
              <a:rPr lang="ar-SA" altLang="en-US" sz="2000" dirty="0">
                <a:latin typeface="Times New Roman" pitchFamily="18" charset="0"/>
                <a:cs typeface="B Nazanin" pitchFamily="2" charset="-78"/>
              </a:rPr>
              <a:t>شاخص</a:t>
            </a:r>
            <a:r>
              <a:rPr lang="en-US" altLang="en-US" sz="2000" dirty="0">
                <a:latin typeface="Times New Roman" pitchFamily="18" charset="0"/>
                <a:cs typeface="B Nazanin" pitchFamily="2" charset="-78"/>
              </a:rPr>
              <a:t> </a:t>
            </a:r>
            <a:r>
              <a:rPr lang="ar-SA" altLang="en-US" sz="2000" dirty="0">
                <a:latin typeface="Times New Roman" pitchFamily="18" charset="0"/>
                <a:cs typeface="B Nazanin" pitchFamily="2" charset="-78"/>
              </a:rPr>
              <a:t>عملكرد تكميل</a:t>
            </a:r>
            <a:r>
              <a:rPr lang="en-US" altLang="en-US" sz="2000" dirty="0">
                <a:latin typeface="Times New Roman" pitchFamily="18" charset="0"/>
                <a:cs typeface="B Nazanin" pitchFamily="2" charset="-78"/>
              </a:rPr>
              <a:t>    TCPI = To - Complete  Performance Index </a:t>
            </a:r>
          </a:p>
          <a:p>
            <a:pPr lvl="1" algn="r" rtl="1" eaLnBrk="0" hangingPunct="0"/>
            <a:r>
              <a:rPr lang="ar-SA" altLang="en-US" sz="2400" b="1" dirty="0">
                <a:solidFill>
                  <a:srgbClr val="FF9966"/>
                </a:solidFill>
                <a:latin typeface="Times New Roman" pitchFamily="18" charset="0"/>
                <a:cs typeface="B Nazanin" pitchFamily="2" charset="-78"/>
              </a:rPr>
              <a:t>پيش بيني</a:t>
            </a:r>
            <a:r>
              <a:rPr lang="en-US" altLang="en-US" sz="2400" b="1" dirty="0">
                <a:latin typeface="Times New Roman" pitchFamily="18" charset="0"/>
                <a:cs typeface="B Nazanin" pitchFamily="2" charset="-78"/>
              </a:rPr>
              <a:t> </a:t>
            </a:r>
            <a:r>
              <a:rPr lang="en-US" altLang="en-US" sz="2400" b="1" dirty="0">
                <a:solidFill>
                  <a:srgbClr val="FF9966"/>
                </a:solidFill>
                <a:latin typeface="Times New Roman" pitchFamily="18" charset="0"/>
                <a:cs typeface="B Nazanin" pitchFamily="2" charset="-78"/>
              </a:rPr>
              <a:t>( </a:t>
            </a:r>
            <a:r>
              <a:rPr lang="en-US" altLang="en-US" sz="2400" b="1" dirty="0" err="1">
                <a:solidFill>
                  <a:srgbClr val="FF9966"/>
                </a:solidFill>
                <a:latin typeface="Times New Roman" pitchFamily="18" charset="0"/>
                <a:cs typeface="B Nazanin" pitchFamily="2" charset="-78"/>
              </a:rPr>
              <a:t>Forecaste</a:t>
            </a:r>
            <a:r>
              <a:rPr lang="en-US" altLang="en-US" sz="2400" b="1" dirty="0">
                <a:solidFill>
                  <a:srgbClr val="FF9966"/>
                </a:solidFill>
                <a:latin typeface="Times New Roman" pitchFamily="18" charset="0"/>
                <a:cs typeface="B Nazanin" pitchFamily="2" charset="-78"/>
              </a:rPr>
              <a:t> )</a:t>
            </a:r>
            <a:r>
              <a:rPr lang="en-US" altLang="en-US" sz="2400" b="1" dirty="0">
                <a:latin typeface="Times New Roman" pitchFamily="18" charset="0"/>
                <a:cs typeface="B Nazanin" pitchFamily="2" charset="-78"/>
              </a:rPr>
              <a:t> </a:t>
            </a:r>
            <a:r>
              <a:rPr lang="en-US" altLang="en-US" sz="2400" b="1" dirty="0">
                <a:solidFill>
                  <a:srgbClr val="FF9966"/>
                </a:solidFill>
                <a:latin typeface="Times New Roman" pitchFamily="18" charset="0"/>
                <a:cs typeface="B Nazanin" pitchFamily="2" charset="-78"/>
              </a:rPr>
              <a:t>:</a:t>
            </a:r>
            <a:endParaRPr lang="en-US" altLang="ar-SA" sz="2400" b="1" dirty="0">
              <a:solidFill>
                <a:srgbClr val="FF9966"/>
              </a:solidFill>
              <a:latin typeface="Times New Roman" pitchFamily="18" charset="0"/>
              <a:cs typeface="B Nazanin" pitchFamily="2" charset="-78"/>
            </a:endParaRPr>
          </a:p>
          <a:p>
            <a:pPr lvl="2" algn="r" rtl="1" eaLnBrk="0" hangingPunct="0"/>
            <a:r>
              <a:rPr lang="ar-SA" altLang="en-US" sz="2000" dirty="0">
                <a:latin typeface="Times New Roman" pitchFamily="18" charset="0"/>
                <a:cs typeface="B Nazanin" pitchFamily="2" charset="-78"/>
              </a:rPr>
              <a:t>برآورد زماني تكميل</a:t>
            </a:r>
            <a:r>
              <a:rPr lang="en-US" altLang="ar-SA" sz="2000" dirty="0">
                <a:latin typeface="Times New Roman" pitchFamily="18" charset="0"/>
                <a:cs typeface="B Nazanin" pitchFamily="2" charset="-78"/>
              </a:rPr>
              <a:t> </a:t>
            </a:r>
            <a:r>
              <a:rPr lang="en-US" altLang="en-US" sz="2000" dirty="0">
                <a:latin typeface="Times New Roman" pitchFamily="18" charset="0"/>
                <a:cs typeface="B Nazanin" pitchFamily="2" charset="-78"/>
              </a:rPr>
              <a:t>  Time Estimate at Complete =  </a:t>
            </a:r>
            <a:r>
              <a:rPr lang="en-US" altLang="en-US" sz="2000" dirty="0" err="1">
                <a:latin typeface="Times New Roman" pitchFamily="18" charset="0"/>
                <a:cs typeface="B Nazanin" pitchFamily="2" charset="-78"/>
              </a:rPr>
              <a:t>EACt</a:t>
            </a:r>
            <a:endParaRPr lang="en-US" altLang="en-US" sz="2000" dirty="0">
              <a:latin typeface="Times New Roman" pitchFamily="18" charset="0"/>
              <a:cs typeface="B Nazanin" pitchFamily="2" charset="-78"/>
            </a:endParaRPr>
          </a:p>
          <a:p>
            <a:pPr lvl="2" algn="r" rtl="1" eaLnBrk="0" hangingPunct="0"/>
            <a:r>
              <a:rPr lang="ar-SA" altLang="en-US" sz="2000" dirty="0">
                <a:latin typeface="Times New Roman" pitchFamily="18" charset="0"/>
                <a:cs typeface="B Nazanin" pitchFamily="2" charset="-78"/>
              </a:rPr>
              <a:t>برآورد هزينه تكميل</a:t>
            </a:r>
            <a:r>
              <a:rPr lang="en-US" altLang="en-US" sz="2000" dirty="0">
                <a:latin typeface="Times New Roman" pitchFamily="18" charset="0"/>
                <a:cs typeface="B Nazanin" pitchFamily="2" charset="-78"/>
              </a:rPr>
              <a:t>    EAC</a:t>
            </a:r>
          </a:p>
          <a:p>
            <a:pPr lvl="2" algn="r" rtl="1" eaLnBrk="0" hangingPunct="0"/>
            <a:endParaRPr lang="en-US" altLang="en-US" sz="2000" dirty="0">
              <a:latin typeface="Times New Roman" pitchFamily="18" charset="0"/>
              <a:cs typeface="B Nazanin" pitchFamily="2" charset="-78"/>
            </a:endParaRPr>
          </a:p>
          <a:p>
            <a:pPr lvl="2" algn="r" rtl="1" eaLnBrk="0" hangingPunct="0"/>
            <a:endParaRPr lang="en-US" altLang="en-US" sz="2000" dirty="0">
              <a:latin typeface="Times New Roman" pitchFamily="18" charset="0"/>
              <a:cs typeface="B Nazanin" pitchFamily="2" charset="-78"/>
            </a:endParaRP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457200" y="0"/>
            <a:ext cx="7772400" cy="1143000"/>
          </a:xfrm>
          <a:prstGeom prst="rect">
            <a:avLst/>
          </a:prstGeom>
          <a:noFill/>
          <a:ln w="9525">
            <a:noFill/>
            <a:miter lim="800000"/>
            <a:headEnd/>
            <a:tailEnd/>
          </a:ln>
          <a:effectLst/>
        </p:spPr>
        <p:txBody>
          <a:bodyPr lIns="92075" tIns="46038" rIns="92075" bIns="46038" anchor="ctr"/>
          <a:lstStyle/>
          <a:p>
            <a:pPr algn="ctr"/>
            <a:r>
              <a:rPr lang="en-US" altLang="ar-SA" sz="3600" b="1" dirty="0">
                <a:solidFill>
                  <a:schemeClr val="tx2"/>
                </a:solidFill>
              </a:rPr>
              <a:t>Earned Value - the Indexes</a:t>
            </a:r>
          </a:p>
        </p:txBody>
      </p:sp>
      <p:sp>
        <p:nvSpPr>
          <p:cNvPr id="5" name="Rectangle 5"/>
          <p:cNvSpPr>
            <a:spLocks noChangeArrowheads="1"/>
          </p:cNvSpPr>
          <p:nvPr/>
        </p:nvSpPr>
        <p:spPr bwMode="auto">
          <a:xfrm>
            <a:off x="762000" y="914400"/>
            <a:ext cx="7221538" cy="2438400"/>
          </a:xfrm>
          <a:prstGeom prst="rect">
            <a:avLst/>
          </a:prstGeom>
          <a:noFill/>
          <a:ln w="9525">
            <a:noFill/>
            <a:miter lim="800000"/>
            <a:headEnd/>
            <a:tailEnd/>
          </a:ln>
          <a:effectLst/>
        </p:spPr>
        <p:txBody>
          <a:bodyPr lIns="92075" tIns="46038" rIns="92075" bIns="46038"/>
          <a:lstStyle/>
          <a:p>
            <a:pPr marL="342900" indent="-342900">
              <a:lnSpc>
                <a:spcPct val="80000"/>
              </a:lnSpc>
              <a:spcBef>
                <a:spcPct val="40000"/>
              </a:spcBef>
              <a:buClr>
                <a:schemeClr val="hlink"/>
              </a:buClr>
              <a:buSzPct val="65000"/>
              <a:buFont typeface="Wingdings" pitchFamily="2" charset="2"/>
              <a:buChar char="n"/>
            </a:pPr>
            <a:r>
              <a:rPr lang="en-US" altLang="ar-SA" sz="2800" i="1" dirty="0"/>
              <a:t>SPI: Schedule performance index</a:t>
            </a:r>
            <a:br>
              <a:rPr lang="en-US" altLang="ar-SA" sz="2800" i="1" dirty="0"/>
            </a:br>
            <a:r>
              <a:rPr lang="en-US" altLang="ar-SA" sz="2800" i="1" dirty="0"/>
              <a:t>	= EV / PV</a:t>
            </a:r>
          </a:p>
          <a:p>
            <a:pPr marL="342900" indent="-342900">
              <a:lnSpc>
                <a:spcPct val="80000"/>
              </a:lnSpc>
              <a:spcBef>
                <a:spcPct val="40000"/>
              </a:spcBef>
              <a:buClr>
                <a:schemeClr val="hlink"/>
              </a:buClr>
              <a:buSzPct val="65000"/>
              <a:buFont typeface="Wingdings" pitchFamily="2" charset="2"/>
              <a:buChar char="n"/>
            </a:pPr>
            <a:r>
              <a:rPr lang="en-US" altLang="ar-SA" sz="2800" i="1" dirty="0"/>
              <a:t>CPI: Cost performance index</a:t>
            </a:r>
            <a:br>
              <a:rPr lang="en-US" altLang="ar-SA" sz="2800" i="1" dirty="0"/>
            </a:br>
            <a:r>
              <a:rPr lang="en-US" altLang="ar-SA" sz="2800" i="1" dirty="0"/>
              <a:t>	= EV / </a:t>
            </a:r>
            <a:r>
              <a:rPr lang="en-US" altLang="ar-SA" sz="2800" i="1" dirty="0" smtClean="0"/>
              <a:t>AC</a:t>
            </a:r>
            <a:endParaRPr lang="en-US" altLang="ar-SA" sz="2800" i="1" dirty="0"/>
          </a:p>
        </p:txBody>
      </p:sp>
      <p:sp>
        <p:nvSpPr>
          <p:cNvPr id="6" name="Rectangle 4"/>
          <p:cNvSpPr>
            <a:spLocks noChangeArrowheads="1"/>
          </p:cNvSpPr>
          <p:nvPr/>
        </p:nvSpPr>
        <p:spPr bwMode="auto">
          <a:xfrm>
            <a:off x="762000" y="2514600"/>
            <a:ext cx="5867400" cy="4114800"/>
          </a:xfrm>
          <a:prstGeom prst="rect">
            <a:avLst/>
          </a:prstGeom>
          <a:noFill/>
          <a:ln w="9525">
            <a:noFill/>
            <a:miter lim="800000"/>
            <a:headEnd/>
            <a:tailEnd/>
          </a:ln>
          <a:effectLst/>
        </p:spPr>
        <p:txBody>
          <a:bodyPr lIns="92075" tIns="46038" rIns="92075" bIns="46038"/>
          <a:lstStyle/>
          <a:p>
            <a:pPr marL="342900" indent="-342900">
              <a:lnSpc>
                <a:spcPct val="90000"/>
              </a:lnSpc>
              <a:spcBef>
                <a:spcPct val="20000"/>
              </a:spcBef>
              <a:buClr>
                <a:schemeClr val="hlink"/>
              </a:buClr>
              <a:buSzPct val="65000"/>
              <a:buFont typeface="Wingdings" pitchFamily="2" charset="2"/>
              <a:buChar char="n"/>
            </a:pPr>
            <a:r>
              <a:rPr lang="en-US" altLang="ar-SA" sz="2800" i="1" dirty="0"/>
              <a:t>SV: Schedule variance</a:t>
            </a:r>
            <a:br>
              <a:rPr lang="en-US" altLang="ar-SA" sz="2800" i="1" dirty="0"/>
            </a:br>
            <a:r>
              <a:rPr lang="en-US" altLang="ar-SA" sz="2800" i="1" dirty="0"/>
              <a:t>	= EV - PV</a:t>
            </a:r>
          </a:p>
          <a:p>
            <a:pPr marL="342900" indent="-342900">
              <a:lnSpc>
                <a:spcPct val="90000"/>
              </a:lnSpc>
              <a:spcBef>
                <a:spcPct val="20000"/>
              </a:spcBef>
              <a:buClr>
                <a:schemeClr val="hlink"/>
              </a:buClr>
              <a:buSzPct val="65000"/>
              <a:buFont typeface="Wingdings" pitchFamily="2" charset="2"/>
              <a:buChar char="n"/>
            </a:pPr>
            <a:r>
              <a:rPr lang="en-US" altLang="ar-SA" sz="2800" i="1" dirty="0"/>
              <a:t>CV: Cost variance</a:t>
            </a:r>
            <a:br>
              <a:rPr lang="en-US" altLang="ar-SA" sz="2800" i="1" dirty="0"/>
            </a:br>
            <a:r>
              <a:rPr lang="en-US" altLang="ar-SA" sz="2800" i="1" dirty="0"/>
              <a:t>	= EV </a:t>
            </a:r>
            <a:r>
              <a:rPr lang="en-US" altLang="ar-SA" sz="2800" i="1" dirty="0" smtClean="0"/>
              <a:t>– </a:t>
            </a:r>
            <a:r>
              <a:rPr lang="en-US" altLang="ar-SA" sz="2800" i="1" dirty="0"/>
              <a:t>AC</a:t>
            </a:r>
          </a:p>
          <a:p>
            <a:pPr marL="342900" indent="-342900">
              <a:lnSpc>
                <a:spcPct val="90000"/>
              </a:lnSpc>
              <a:spcBef>
                <a:spcPct val="20000"/>
              </a:spcBef>
              <a:buClr>
                <a:schemeClr val="hlink"/>
              </a:buClr>
              <a:buSzPct val="65000"/>
              <a:buFont typeface="Wingdings" pitchFamily="2" charset="2"/>
              <a:buChar char="n"/>
            </a:pPr>
            <a:r>
              <a:rPr lang="en-US" altLang="ar-SA" sz="2800" i="1" dirty="0" smtClean="0"/>
              <a:t>SV</a:t>
            </a:r>
            <a:r>
              <a:rPr lang="en-US" altLang="ar-SA" sz="2800" i="1" dirty="0"/>
              <a:t>% = SV / PV</a:t>
            </a:r>
          </a:p>
          <a:p>
            <a:pPr marL="342900" indent="-342900">
              <a:lnSpc>
                <a:spcPct val="90000"/>
              </a:lnSpc>
              <a:spcBef>
                <a:spcPct val="20000"/>
              </a:spcBef>
              <a:buClr>
                <a:schemeClr val="hlink"/>
              </a:buClr>
              <a:buSzPct val="65000"/>
              <a:buFont typeface="Wingdings" pitchFamily="2" charset="2"/>
              <a:buChar char="n"/>
            </a:pPr>
            <a:r>
              <a:rPr lang="en-US" altLang="ar-SA" sz="2800" i="1" dirty="0"/>
              <a:t>CV% = CV / EV</a:t>
            </a: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1600200" y="0"/>
            <a:ext cx="6019800" cy="838200"/>
          </a:xfrm>
          <a:prstGeom prst="rect">
            <a:avLst/>
          </a:prstGeom>
          <a:noFill/>
          <a:ln w="9525">
            <a:noFill/>
            <a:miter lim="800000"/>
            <a:headEnd/>
            <a:tailEnd/>
          </a:ln>
          <a:effectLst/>
        </p:spPr>
        <p:txBody>
          <a:bodyPr lIns="92075" tIns="46038" rIns="92075" bIns="46038" anchor="ctr"/>
          <a:lstStyle/>
          <a:p>
            <a:pPr algn="ctr" eaLnBrk="0" hangingPunct="0"/>
            <a:r>
              <a:rPr lang="en-US" altLang="ar-SA" sz="2400" b="1" i="1" dirty="0">
                <a:latin typeface="Times New Roman" pitchFamily="18" charset="0"/>
                <a:cs typeface="Times New Roman" pitchFamily="18" charset="0"/>
              </a:rPr>
              <a:t>Earned Value  Management</a:t>
            </a:r>
          </a:p>
        </p:txBody>
      </p:sp>
      <p:pic>
        <p:nvPicPr>
          <p:cNvPr id="3074" name="Picture 2" descr="C:\Documents and Settings\m.kharratpour.ARPAGROUP\Desktop\1.png"/>
          <p:cNvPicPr>
            <a:picLocks noChangeAspect="1" noChangeArrowheads="1"/>
          </p:cNvPicPr>
          <p:nvPr/>
        </p:nvPicPr>
        <p:blipFill>
          <a:blip r:embed="rId2" cstate="print"/>
          <a:srcRect/>
          <a:stretch>
            <a:fillRect/>
          </a:stretch>
        </p:blipFill>
        <p:spPr bwMode="auto">
          <a:xfrm>
            <a:off x="228600" y="990600"/>
            <a:ext cx="8273341" cy="5486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419600" y="304800"/>
            <a:ext cx="4163319" cy="369332"/>
          </a:xfrm>
          <a:prstGeom prst="rect">
            <a:avLst/>
          </a:prstGeom>
        </p:spPr>
        <p:txBody>
          <a:bodyPr wrap="none">
            <a:spAutoFit/>
          </a:bodyPr>
          <a:lstStyle/>
          <a:p>
            <a:pPr algn="r" eaLnBrk="0" hangingPunct="0"/>
            <a:r>
              <a:rPr lang="fa-IR" altLang="en-US" b="1" dirty="0" smtClean="0">
                <a:latin typeface="Times New Roman" pitchFamily="18" charset="0"/>
                <a:cs typeface="B Traffic" pitchFamily="2" charset="-78"/>
              </a:rPr>
              <a:t>تفسیر ارزیابی عملکرد مدیریت ارزش حاصله</a:t>
            </a:r>
            <a:endParaRPr lang="en-US" altLang="en-US" b="1" dirty="0">
              <a:latin typeface="Times New Roman" pitchFamily="18" charset="0"/>
              <a:cs typeface="B Traffic" pitchFamily="2" charset="-78"/>
            </a:endParaRPr>
          </a:p>
        </p:txBody>
      </p:sp>
      <p:pic>
        <p:nvPicPr>
          <p:cNvPr id="5" name="Picture 3"/>
          <p:cNvPicPr>
            <a:picLocks noChangeAspect="1" noChangeArrowheads="1"/>
          </p:cNvPicPr>
          <p:nvPr/>
        </p:nvPicPr>
        <p:blipFill>
          <a:blip r:embed="rId2" cstate="print"/>
          <a:srcRect/>
          <a:stretch>
            <a:fillRect/>
          </a:stretch>
        </p:blipFill>
        <p:spPr bwMode="auto">
          <a:xfrm>
            <a:off x="914400" y="1143000"/>
            <a:ext cx="7239000" cy="3733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057400" y="304800"/>
            <a:ext cx="4572000" cy="646331"/>
          </a:xfrm>
          <a:prstGeom prst="rect">
            <a:avLst/>
          </a:prstGeom>
        </p:spPr>
        <p:txBody>
          <a:bodyPr>
            <a:spAutoFit/>
          </a:bodyPr>
          <a:lstStyle/>
          <a:p>
            <a:pPr algn="ctr" rtl="1" eaLnBrk="0" hangingPunct="0"/>
            <a:r>
              <a:rPr lang="ar-SA" altLang="en-US" b="1" dirty="0" smtClean="0">
                <a:latin typeface="Times New Roman" pitchFamily="18" charset="0"/>
                <a:cs typeface="B Traffic" pitchFamily="2" charset="-78"/>
              </a:rPr>
              <a:t>ارزش برنامه</a:t>
            </a:r>
            <a:r>
              <a:rPr lang="en-US" altLang="en-US" b="1" dirty="0" smtClean="0">
                <a:latin typeface="Times New Roman" pitchFamily="18" charset="0"/>
                <a:cs typeface="B Traffic" pitchFamily="2" charset="-78"/>
              </a:rPr>
              <a:t> </a:t>
            </a:r>
            <a:r>
              <a:rPr lang="ar-SA" altLang="en-US" b="1" dirty="0" smtClean="0">
                <a:latin typeface="Times New Roman" pitchFamily="18" charset="0"/>
                <a:cs typeface="B Traffic" pitchFamily="2" charset="-78"/>
              </a:rPr>
              <a:t>اي</a:t>
            </a:r>
            <a:r>
              <a:rPr lang="en-US" altLang="en-US" b="1" dirty="0" smtClean="0">
                <a:latin typeface="Times New Roman" pitchFamily="18" charset="0"/>
                <a:cs typeface="B Traffic" pitchFamily="2" charset="-78"/>
              </a:rPr>
              <a:t> ، </a:t>
            </a:r>
            <a:r>
              <a:rPr lang="ar-SA" altLang="en-US" b="1" dirty="0" smtClean="0">
                <a:latin typeface="Times New Roman" pitchFamily="18" charset="0"/>
                <a:cs typeface="B Traffic" pitchFamily="2" charset="-78"/>
              </a:rPr>
              <a:t>ارزش حاصله</a:t>
            </a:r>
            <a:r>
              <a:rPr lang="en-US" altLang="en-US" b="1" dirty="0" smtClean="0">
                <a:latin typeface="Times New Roman" pitchFamily="18" charset="0"/>
                <a:cs typeface="B Traffic" pitchFamily="2" charset="-78"/>
              </a:rPr>
              <a:t> </a:t>
            </a:r>
            <a:r>
              <a:rPr lang="ar-SA" altLang="en-US" b="1" dirty="0" smtClean="0">
                <a:latin typeface="Times New Roman" pitchFamily="18" charset="0"/>
                <a:cs typeface="B Traffic" pitchFamily="2" charset="-78"/>
              </a:rPr>
              <a:t>و</a:t>
            </a:r>
            <a:r>
              <a:rPr lang="en-US" altLang="en-US" b="1" dirty="0" smtClean="0">
                <a:latin typeface="Times New Roman" pitchFamily="18" charset="0"/>
                <a:cs typeface="B Traffic" pitchFamily="2" charset="-78"/>
              </a:rPr>
              <a:t> </a:t>
            </a:r>
            <a:r>
              <a:rPr lang="ar-SA" altLang="en-US" b="1" dirty="0" smtClean="0">
                <a:latin typeface="Times New Roman" pitchFamily="18" charset="0"/>
                <a:cs typeface="B Traffic" pitchFamily="2" charset="-78"/>
              </a:rPr>
              <a:t>هزينه</a:t>
            </a:r>
            <a:r>
              <a:rPr lang="en-US" altLang="en-US" b="1" dirty="0" smtClean="0">
                <a:latin typeface="Times New Roman" pitchFamily="18" charset="0"/>
                <a:cs typeface="B Traffic" pitchFamily="2" charset="-78"/>
              </a:rPr>
              <a:t> </a:t>
            </a:r>
            <a:r>
              <a:rPr lang="ar-SA" altLang="en-US" b="1" dirty="0" smtClean="0">
                <a:latin typeface="Times New Roman" pitchFamily="18" charset="0"/>
                <a:cs typeface="B Traffic" pitchFamily="2" charset="-78"/>
              </a:rPr>
              <a:t>واقعي تجمعي</a:t>
            </a:r>
            <a:r>
              <a:rPr lang="en-US" altLang="en-US" b="1" dirty="0" smtClean="0">
                <a:latin typeface="Times New Roman" pitchFamily="18" charset="0"/>
                <a:cs typeface="B Traffic" pitchFamily="2" charset="-78"/>
              </a:rPr>
              <a:t> </a:t>
            </a:r>
            <a:r>
              <a:rPr lang="ar-SA" altLang="en-US" b="1" dirty="0" smtClean="0">
                <a:latin typeface="Times New Roman" pitchFamily="18" charset="0"/>
                <a:cs typeface="B Traffic" pitchFamily="2" charset="-78"/>
              </a:rPr>
              <a:t>براي پروژه</a:t>
            </a:r>
            <a:r>
              <a:rPr lang="en-US" altLang="en-US" b="1" dirty="0" smtClean="0">
                <a:latin typeface="Times New Roman" pitchFamily="18" charset="0"/>
                <a:cs typeface="B Traffic" pitchFamily="2" charset="-78"/>
              </a:rPr>
              <a:t> </a:t>
            </a:r>
            <a:r>
              <a:rPr lang="ar-SA" altLang="en-US" b="1" dirty="0" smtClean="0">
                <a:latin typeface="Times New Roman" pitchFamily="18" charset="0"/>
                <a:cs typeface="B Traffic" pitchFamily="2" charset="-78"/>
              </a:rPr>
              <a:t>الف</a:t>
            </a:r>
            <a:r>
              <a:rPr lang="en-US" altLang="en-US" b="1" dirty="0" smtClean="0">
                <a:latin typeface="Times New Roman" pitchFamily="18" charset="0"/>
                <a:cs typeface="B Traffic" pitchFamily="2" charset="-78"/>
              </a:rPr>
              <a:t>  </a:t>
            </a:r>
            <a:r>
              <a:rPr lang="fa-IR" altLang="en-US" b="1" dirty="0" smtClean="0">
                <a:latin typeface="Times New Roman" pitchFamily="18" charset="0"/>
                <a:cs typeface="B Traffic" pitchFamily="2" charset="-78"/>
              </a:rPr>
              <a:t>(</a:t>
            </a:r>
            <a:r>
              <a:rPr lang="en-US" altLang="en-US" b="1" dirty="0" smtClean="0">
                <a:latin typeface="Times New Roman" pitchFamily="18" charset="0"/>
                <a:cs typeface="B Traffic" pitchFamily="2" charset="-78"/>
              </a:rPr>
              <a:t> </a:t>
            </a:r>
            <a:r>
              <a:rPr lang="ar-SA" altLang="en-US" b="1" dirty="0" smtClean="0">
                <a:latin typeface="Times New Roman" pitchFamily="18" charset="0"/>
                <a:cs typeface="B Traffic" pitchFamily="2" charset="-78"/>
              </a:rPr>
              <a:t>تا</a:t>
            </a:r>
            <a:r>
              <a:rPr lang="en-US" altLang="en-US" b="1" dirty="0" smtClean="0">
                <a:latin typeface="Times New Roman" pitchFamily="18" charset="0"/>
                <a:cs typeface="B Traffic" pitchFamily="2" charset="-78"/>
              </a:rPr>
              <a:t> </a:t>
            </a:r>
            <a:r>
              <a:rPr lang="ar-SA" altLang="en-US" b="1" dirty="0" smtClean="0">
                <a:latin typeface="Times New Roman" pitchFamily="18" charset="0"/>
                <a:cs typeface="B Traffic" pitchFamily="2" charset="-78"/>
              </a:rPr>
              <a:t>پايان</a:t>
            </a:r>
            <a:r>
              <a:rPr lang="en-US" altLang="en-US" b="1" dirty="0" smtClean="0">
                <a:latin typeface="Times New Roman" pitchFamily="18" charset="0"/>
                <a:cs typeface="B Traffic" pitchFamily="2" charset="-78"/>
              </a:rPr>
              <a:t> </a:t>
            </a:r>
            <a:r>
              <a:rPr lang="ar-SA" altLang="en-US" b="1" dirty="0" smtClean="0">
                <a:latin typeface="Times New Roman" pitchFamily="18" charset="0"/>
                <a:cs typeface="B Traffic" pitchFamily="2" charset="-78"/>
              </a:rPr>
              <a:t>ماه چهارم</a:t>
            </a:r>
            <a:r>
              <a:rPr lang="en-US" altLang="en-US" b="1" dirty="0" smtClean="0">
                <a:latin typeface="Times New Roman" pitchFamily="18" charset="0"/>
                <a:cs typeface="B Traffic" pitchFamily="2" charset="-78"/>
              </a:rPr>
              <a:t> </a:t>
            </a:r>
            <a:r>
              <a:rPr lang="fa-IR" altLang="en-US" b="1" dirty="0" smtClean="0">
                <a:latin typeface="Times New Roman" pitchFamily="18" charset="0"/>
                <a:cs typeface="B Traffic" pitchFamily="2" charset="-78"/>
              </a:rPr>
              <a:t>)</a:t>
            </a:r>
            <a:endParaRPr lang="en-US" altLang="en-US" sz="2800" b="1" dirty="0">
              <a:latin typeface="Times New Roman" pitchFamily="18" charset="0"/>
              <a:cs typeface="B Traffic" pitchFamily="2" charset="-78"/>
            </a:endParaRPr>
          </a:p>
        </p:txBody>
      </p:sp>
      <p:pic>
        <p:nvPicPr>
          <p:cNvPr id="6" name="Picture 2"/>
          <p:cNvPicPr>
            <a:picLocks noChangeAspect="1" noChangeArrowheads="1"/>
          </p:cNvPicPr>
          <p:nvPr/>
        </p:nvPicPr>
        <p:blipFill>
          <a:blip r:embed="rId2" cstate="print"/>
          <a:srcRect/>
          <a:stretch>
            <a:fillRect/>
          </a:stretch>
        </p:blipFill>
        <p:spPr bwMode="auto">
          <a:xfrm>
            <a:off x="1143000" y="1371600"/>
            <a:ext cx="6781800" cy="40671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124200" y="228600"/>
            <a:ext cx="3429000" cy="769441"/>
          </a:xfrm>
          <a:prstGeom prst="rect">
            <a:avLst/>
          </a:prstGeom>
          <a:noFill/>
        </p:spPr>
        <p:txBody>
          <a:bodyPr wrap="square" rtlCol="0">
            <a:spAutoFit/>
          </a:bodyPr>
          <a:lstStyle/>
          <a:p>
            <a:pPr algn="ctr" rtl="1"/>
            <a:r>
              <a:rPr lang="ar-SA" altLang="en-US" sz="4400" b="1" dirty="0" smtClean="0">
                <a:solidFill>
                  <a:schemeClr val="accent2">
                    <a:lumMod val="50000"/>
                  </a:schemeClr>
                </a:solidFill>
                <a:effectLst>
                  <a:outerShdw blurRad="38100" dist="38100" dir="2700000" algn="tl">
                    <a:srgbClr val="000000"/>
                  </a:outerShdw>
                </a:effectLst>
                <a:cs typeface="B Nazanin" pitchFamily="2" charset="-78"/>
              </a:rPr>
              <a:t>تحليل</a:t>
            </a:r>
            <a:r>
              <a:rPr lang="en-US" altLang="en-US" sz="4400" b="1" dirty="0" smtClean="0">
                <a:solidFill>
                  <a:schemeClr val="accent2">
                    <a:lumMod val="50000"/>
                  </a:schemeClr>
                </a:solidFill>
                <a:effectLst>
                  <a:outerShdw blurRad="38100" dist="38100" dir="2700000" algn="tl">
                    <a:srgbClr val="000000"/>
                  </a:outerShdw>
                </a:effectLst>
                <a:cs typeface="B Nazanin" pitchFamily="2" charset="-78"/>
              </a:rPr>
              <a:t> </a:t>
            </a:r>
            <a:r>
              <a:rPr lang="ar-SA" altLang="en-US" sz="4400" b="1" dirty="0" smtClean="0">
                <a:solidFill>
                  <a:schemeClr val="accent2">
                    <a:lumMod val="50000"/>
                  </a:schemeClr>
                </a:solidFill>
                <a:effectLst>
                  <a:outerShdw blurRad="38100" dist="38100" dir="2700000" algn="tl">
                    <a:srgbClr val="000000"/>
                  </a:outerShdw>
                </a:effectLst>
                <a:cs typeface="B Nazanin" pitchFamily="2" charset="-78"/>
              </a:rPr>
              <a:t>زمانبندي</a:t>
            </a:r>
            <a:endParaRPr lang="en-US" sz="4400" dirty="0">
              <a:solidFill>
                <a:schemeClr val="accent2">
                  <a:lumMod val="50000"/>
                </a:schemeClr>
              </a:solidFill>
              <a:cs typeface="B Nazanin" pitchFamily="2" charset="-78"/>
            </a:endParaRPr>
          </a:p>
        </p:txBody>
      </p:sp>
      <p:sp>
        <p:nvSpPr>
          <p:cNvPr id="4" name="TextBox 3"/>
          <p:cNvSpPr txBox="1"/>
          <p:nvPr/>
        </p:nvSpPr>
        <p:spPr>
          <a:xfrm>
            <a:off x="609600" y="1600199"/>
            <a:ext cx="7543800" cy="4967514"/>
          </a:xfrm>
          <a:prstGeom prst="rect">
            <a:avLst/>
          </a:prstGeom>
          <a:noFill/>
        </p:spPr>
        <p:txBody>
          <a:bodyPr wrap="square" rtlCol="0">
            <a:spAutoFit/>
          </a:bodyPr>
          <a:lstStyle/>
          <a:p>
            <a:pPr algn="r" rtl="1"/>
            <a:r>
              <a:rPr lang="ar-SA" altLang="en-US" b="1" dirty="0" smtClean="0">
                <a:cs typeface="B Nazanin" pitchFamily="2" charset="-78"/>
              </a:rPr>
              <a:t>واريانس زمانبندي</a:t>
            </a:r>
            <a:endParaRPr lang="en-US" altLang="en-US" b="1" dirty="0" smtClean="0">
              <a:cs typeface="B Nazanin" pitchFamily="2" charset="-78"/>
            </a:endParaRPr>
          </a:p>
          <a:p>
            <a:pPr algn="ctr" rtl="1"/>
            <a:r>
              <a:rPr lang="ar-SA" altLang="en-US" dirty="0" smtClean="0">
                <a:cs typeface="B Nazanin" pitchFamily="2" charset="-78"/>
              </a:rPr>
              <a:t>نامطلوب</a:t>
            </a:r>
            <a:r>
              <a:rPr lang="en-US" altLang="en-US" dirty="0" smtClean="0">
                <a:cs typeface="B Nazanin" pitchFamily="2" charset="-78"/>
              </a:rPr>
              <a:t>      SV = EV-PV = 24 - 32 = -8 </a:t>
            </a:r>
            <a:endParaRPr lang="en-US" altLang="en-US" b="1" dirty="0" smtClean="0">
              <a:effectLst>
                <a:outerShdw blurRad="38100" dist="38100" dir="2700000" algn="tl">
                  <a:srgbClr val="000000"/>
                </a:outerShdw>
              </a:effectLst>
              <a:cs typeface="B Nazanin" pitchFamily="2" charset="-78"/>
            </a:endParaRPr>
          </a:p>
          <a:p>
            <a:pPr algn="r" rtl="1"/>
            <a:endParaRPr lang="en-US" altLang="en-US" b="1" dirty="0" smtClean="0">
              <a:cs typeface="B Nazanin" pitchFamily="2" charset="-78"/>
            </a:endParaRPr>
          </a:p>
          <a:p>
            <a:pPr algn="r" rtl="1"/>
            <a:r>
              <a:rPr lang="ar-SA" altLang="en-US" b="1" dirty="0" smtClean="0">
                <a:cs typeface="B Nazanin" pitchFamily="2" charset="-78"/>
              </a:rPr>
              <a:t>در صد</a:t>
            </a:r>
            <a:r>
              <a:rPr lang="en-US" altLang="en-US" b="1" dirty="0" smtClean="0">
                <a:cs typeface="B Nazanin" pitchFamily="2" charset="-78"/>
              </a:rPr>
              <a:t> </a:t>
            </a:r>
            <a:r>
              <a:rPr lang="ar-SA" altLang="en-US" b="1" dirty="0" smtClean="0">
                <a:cs typeface="B Nazanin" pitchFamily="2" charset="-78"/>
              </a:rPr>
              <a:t>واريانس زمانبندي</a:t>
            </a:r>
            <a:endParaRPr lang="en-US" altLang="en-US" b="1" dirty="0" smtClean="0">
              <a:cs typeface="B Nazanin" pitchFamily="2" charset="-78"/>
            </a:endParaRPr>
          </a:p>
          <a:p>
            <a:pPr marL="342900" indent="-342900" algn="ctr" rtl="1">
              <a:spcBef>
                <a:spcPct val="20000"/>
              </a:spcBef>
              <a:buClr>
                <a:schemeClr val="hlink"/>
              </a:buClr>
              <a:buSzPct val="65000"/>
              <a:buFont typeface="Wingdings" pitchFamily="2" charset="2"/>
              <a:buNone/>
            </a:pPr>
            <a:r>
              <a:rPr lang="ar-SA" altLang="en-US" sz="2200" dirty="0" smtClean="0">
                <a:cs typeface="B Nazanin" pitchFamily="2" charset="-78"/>
              </a:rPr>
              <a:t>نامطلوب</a:t>
            </a:r>
            <a:r>
              <a:rPr lang="en-US" altLang="en-US" sz="2200" dirty="0" smtClean="0">
                <a:cs typeface="B Nazanin" pitchFamily="2" charset="-78"/>
              </a:rPr>
              <a:t>     SV% = SV / PV = -8 / 32  = -25% </a:t>
            </a:r>
          </a:p>
          <a:p>
            <a:pPr marL="1143000" lvl="2" indent="-228600" algn="r" rtl="1">
              <a:spcBef>
                <a:spcPct val="20000"/>
              </a:spcBef>
              <a:buClr>
                <a:schemeClr val="hlink"/>
              </a:buClr>
              <a:buSzPct val="65000"/>
              <a:buFont typeface="Wingdings" pitchFamily="2" charset="2"/>
              <a:buNone/>
            </a:pPr>
            <a:r>
              <a:rPr lang="en-US" altLang="en-US" b="1" i="1" dirty="0" smtClean="0">
                <a:effectLst>
                  <a:outerShdw blurRad="38100" dist="38100" dir="2700000" algn="tl">
                    <a:srgbClr val="000000">
                      <a:alpha val="43137"/>
                    </a:srgbClr>
                  </a:outerShdw>
                </a:effectLst>
                <a:cs typeface="B Nazanin" pitchFamily="2" charset="-78"/>
              </a:rPr>
              <a:t>- </a:t>
            </a:r>
            <a:r>
              <a:rPr lang="ar-SA" altLang="en-US" b="1" i="1" dirty="0" smtClean="0">
                <a:effectLst>
                  <a:outerShdw blurRad="38100" dist="38100" dir="2700000" algn="tl">
                    <a:srgbClr val="000000">
                      <a:alpha val="43137"/>
                    </a:srgbClr>
                  </a:outerShdw>
                </a:effectLst>
                <a:cs typeface="B Nazanin" pitchFamily="2" charset="-78"/>
              </a:rPr>
              <a:t>نتيجه</a:t>
            </a:r>
            <a:r>
              <a:rPr lang="en-US" altLang="en-US" b="1" i="1" dirty="0" smtClean="0">
                <a:effectLst>
                  <a:outerShdw blurRad="38100" dist="38100" dir="2700000" algn="tl">
                    <a:srgbClr val="000000">
                      <a:alpha val="43137"/>
                    </a:srgbClr>
                  </a:outerShdw>
                </a:effectLst>
                <a:cs typeface="B Nazanin" pitchFamily="2" charset="-78"/>
              </a:rPr>
              <a:t> :</a:t>
            </a:r>
            <a:r>
              <a:rPr lang="en-US" altLang="en-US" dirty="0" smtClean="0">
                <a:effectLst>
                  <a:outerShdw blurRad="38100" dist="38100" dir="2700000" algn="tl">
                    <a:srgbClr val="000000">
                      <a:alpha val="43137"/>
                    </a:srgbClr>
                  </a:outerShdw>
                </a:effectLst>
                <a:cs typeface="B Nazanin" pitchFamily="2" charset="-78"/>
              </a:rPr>
              <a:t> </a:t>
            </a:r>
          </a:p>
          <a:p>
            <a:pPr marL="1600200" lvl="3" indent="-228600" algn="r" rtl="1">
              <a:spcBef>
                <a:spcPct val="20000"/>
              </a:spcBef>
              <a:buClr>
                <a:schemeClr val="folHlink"/>
              </a:buClr>
              <a:buSzPct val="65000"/>
              <a:buFont typeface="Wingdings" pitchFamily="2" charset="2"/>
              <a:buChar char="n"/>
            </a:pPr>
            <a:r>
              <a:rPr lang="en-US" altLang="en-US" b="1" dirty="0" smtClean="0">
                <a:effectLst>
                  <a:outerShdw blurRad="38100" dist="38100" dir="2700000" algn="tl">
                    <a:srgbClr val="000000"/>
                  </a:outerShdw>
                </a:effectLst>
                <a:cs typeface="B Nazanin" pitchFamily="2" charset="-78"/>
              </a:rPr>
              <a:t> </a:t>
            </a:r>
            <a:r>
              <a:rPr lang="ar-SA" altLang="en-US" b="1" dirty="0" smtClean="0">
                <a:cs typeface="B Nazanin" pitchFamily="2" charset="-78"/>
              </a:rPr>
              <a:t>پروژه</a:t>
            </a:r>
            <a:r>
              <a:rPr lang="en-US" altLang="en-US" b="1" dirty="0" smtClean="0">
                <a:cs typeface="B Nazanin" pitchFamily="2" charset="-78"/>
              </a:rPr>
              <a:t> 25 </a:t>
            </a:r>
            <a:r>
              <a:rPr lang="ar-SA" altLang="en-US" b="1" dirty="0" smtClean="0">
                <a:cs typeface="B Nazanin" pitchFamily="2" charset="-78"/>
              </a:rPr>
              <a:t>درصد عقب تر از</a:t>
            </a:r>
            <a:r>
              <a:rPr lang="en-US" altLang="en-US" b="1" dirty="0" smtClean="0">
                <a:cs typeface="B Nazanin" pitchFamily="2" charset="-78"/>
              </a:rPr>
              <a:t> </a:t>
            </a:r>
            <a:r>
              <a:rPr lang="ar-SA" altLang="en-US" b="1" dirty="0" smtClean="0">
                <a:cs typeface="B Nazanin" pitchFamily="2" charset="-78"/>
              </a:rPr>
              <a:t>زمانبندي اوليه مي</a:t>
            </a:r>
            <a:r>
              <a:rPr lang="en-US" altLang="en-US" b="1" dirty="0" smtClean="0">
                <a:cs typeface="B Nazanin" pitchFamily="2" charset="-78"/>
              </a:rPr>
              <a:t> </a:t>
            </a:r>
            <a:r>
              <a:rPr lang="ar-SA" altLang="en-US" b="1" dirty="0" smtClean="0">
                <a:cs typeface="B Nazanin" pitchFamily="2" charset="-78"/>
              </a:rPr>
              <a:t>باشد</a:t>
            </a:r>
            <a:r>
              <a:rPr lang="en-US" altLang="en-US" b="1" dirty="0" smtClean="0">
                <a:cs typeface="B Nazanin" pitchFamily="2" charset="-78"/>
              </a:rPr>
              <a:t> .   </a:t>
            </a:r>
            <a:r>
              <a:rPr lang="ar-SA" altLang="en-US" b="1" dirty="0" smtClean="0">
                <a:cs typeface="B Nazanin" pitchFamily="2" charset="-78"/>
              </a:rPr>
              <a:t>يا</a:t>
            </a:r>
            <a:endParaRPr lang="en-US" altLang="en-US" b="1" dirty="0" smtClean="0">
              <a:cs typeface="B Nazanin" pitchFamily="2" charset="-78"/>
            </a:endParaRPr>
          </a:p>
          <a:p>
            <a:pPr marL="1600200" lvl="3" indent="-228600" algn="r" rtl="1">
              <a:spcBef>
                <a:spcPct val="20000"/>
              </a:spcBef>
              <a:buClr>
                <a:schemeClr val="folHlink"/>
              </a:buClr>
              <a:buSzPct val="65000"/>
              <a:buFont typeface="Wingdings" pitchFamily="2" charset="2"/>
              <a:buChar char="n"/>
            </a:pPr>
            <a:r>
              <a:rPr lang="en-US" altLang="en-US" b="1" dirty="0" smtClean="0">
                <a:cs typeface="B Nazanin" pitchFamily="2" charset="-78"/>
              </a:rPr>
              <a:t>25 </a:t>
            </a:r>
            <a:r>
              <a:rPr lang="ar-SA" altLang="en-US" b="1" dirty="0" smtClean="0">
                <a:cs typeface="B Nazanin" pitchFamily="2" charset="-78"/>
              </a:rPr>
              <a:t>درصد از كار</a:t>
            </a:r>
            <a:r>
              <a:rPr lang="en-US" altLang="en-US" b="1" dirty="0" smtClean="0">
                <a:cs typeface="B Nazanin" pitchFamily="2" charset="-78"/>
              </a:rPr>
              <a:t> </a:t>
            </a:r>
            <a:r>
              <a:rPr lang="ar-SA" altLang="en-US" b="1" dirty="0" smtClean="0">
                <a:cs typeface="B Nazanin" pitchFamily="2" charset="-78"/>
              </a:rPr>
              <a:t>برنامه ريزي شده انجام نشده</a:t>
            </a:r>
            <a:r>
              <a:rPr lang="en-US" altLang="en-US" b="1" dirty="0" smtClean="0">
                <a:cs typeface="B Nazanin" pitchFamily="2" charset="-78"/>
              </a:rPr>
              <a:t> </a:t>
            </a:r>
            <a:r>
              <a:rPr lang="ar-SA" altLang="en-US" b="1" dirty="0" smtClean="0">
                <a:cs typeface="B Nazanin" pitchFamily="2" charset="-78"/>
              </a:rPr>
              <a:t>است</a:t>
            </a:r>
            <a:r>
              <a:rPr lang="en-US" altLang="en-US" b="1" dirty="0" smtClean="0">
                <a:cs typeface="B Nazanin" pitchFamily="2" charset="-78"/>
              </a:rPr>
              <a:t> . </a:t>
            </a:r>
          </a:p>
          <a:p>
            <a:pPr algn="r" rtl="1"/>
            <a:endParaRPr lang="en-US" altLang="en-US" dirty="0" smtClean="0">
              <a:cs typeface="B Nazanin" pitchFamily="2" charset="-78"/>
            </a:endParaRPr>
          </a:p>
          <a:p>
            <a:pPr marL="342900" indent="-342900" algn="r" rtl="1">
              <a:spcBef>
                <a:spcPct val="20000"/>
              </a:spcBef>
              <a:buClr>
                <a:schemeClr val="hlink"/>
              </a:buClr>
              <a:buSzPct val="65000"/>
              <a:buFont typeface="Wingdings" pitchFamily="2" charset="2"/>
              <a:buChar char="n"/>
            </a:pPr>
            <a:r>
              <a:rPr lang="ar-SA" altLang="en-US" sz="2200" b="1" dirty="0" smtClean="0">
                <a:cs typeface="B Nazanin" pitchFamily="2" charset="-78"/>
              </a:rPr>
              <a:t>شاخص</a:t>
            </a:r>
            <a:r>
              <a:rPr lang="en-US" altLang="en-US" sz="2200" b="1" dirty="0" smtClean="0">
                <a:cs typeface="B Nazanin" pitchFamily="2" charset="-78"/>
              </a:rPr>
              <a:t> </a:t>
            </a:r>
            <a:r>
              <a:rPr lang="ar-SA" altLang="en-US" sz="2200" b="1" dirty="0" smtClean="0">
                <a:cs typeface="B Nazanin" pitchFamily="2" charset="-78"/>
              </a:rPr>
              <a:t>عملكرد زمانبندي</a:t>
            </a:r>
            <a:endParaRPr lang="en-US" altLang="en-US" sz="2200" b="1" dirty="0" smtClean="0">
              <a:cs typeface="B Nazanin" pitchFamily="2" charset="-78"/>
            </a:endParaRPr>
          </a:p>
          <a:p>
            <a:pPr marL="342900" indent="-342900" algn="ctr" rtl="1">
              <a:spcBef>
                <a:spcPct val="20000"/>
              </a:spcBef>
              <a:buClr>
                <a:schemeClr val="hlink"/>
              </a:buClr>
              <a:buSzPct val="65000"/>
              <a:buFont typeface="Wingdings" pitchFamily="2" charset="2"/>
              <a:buNone/>
            </a:pPr>
            <a:r>
              <a:rPr lang="en-US" altLang="en-US" sz="2200" dirty="0" smtClean="0">
                <a:cs typeface="B Nazanin" pitchFamily="2" charset="-78"/>
              </a:rPr>
              <a:t>        </a:t>
            </a:r>
            <a:r>
              <a:rPr lang="ar-SA" altLang="en-US" sz="2200" dirty="0" smtClean="0">
                <a:cs typeface="B Nazanin" pitchFamily="2" charset="-78"/>
              </a:rPr>
              <a:t>نامطلوب</a:t>
            </a:r>
            <a:r>
              <a:rPr lang="en-US" altLang="en-US" sz="2200" dirty="0" smtClean="0">
                <a:cs typeface="B Nazanin" pitchFamily="2" charset="-78"/>
              </a:rPr>
              <a:t>     SPI = EV / PV = 24 / 32 = 0.75</a:t>
            </a:r>
            <a:r>
              <a:rPr lang="en-US" altLang="ar-SA" sz="2200" dirty="0" smtClean="0">
                <a:cs typeface="B Nazanin" pitchFamily="2" charset="-78"/>
              </a:rPr>
              <a:t>  </a:t>
            </a:r>
          </a:p>
          <a:p>
            <a:pPr marL="1143000" lvl="2" indent="-228600" algn="r" rtl="1">
              <a:spcBef>
                <a:spcPct val="20000"/>
              </a:spcBef>
              <a:buClr>
                <a:schemeClr val="hlink"/>
              </a:buClr>
              <a:buSzPct val="65000"/>
              <a:buFont typeface="Wingdings" pitchFamily="2" charset="2"/>
              <a:buNone/>
            </a:pPr>
            <a:r>
              <a:rPr lang="en-US" altLang="en-US" b="1" i="1" dirty="0" smtClean="0">
                <a:cs typeface="B Nazanin" pitchFamily="2" charset="-78"/>
              </a:rPr>
              <a:t>- </a:t>
            </a:r>
            <a:r>
              <a:rPr lang="ar-SA" altLang="en-US" b="1" i="1" dirty="0" smtClean="0">
                <a:cs typeface="B Nazanin" pitchFamily="2" charset="-78"/>
              </a:rPr>
              <a:t>نتيجه</a:t>
            </a:r>
            <a:r>
              <a:rPr lang="en-US" altLang="en-US" b="1" i="1" dirty="0" smtClean="0">
                <a:cs typeface="B Nazanin" pitchFamily="2" charset="-78"/>
              </a:rPr>
              <a:t> :</a:t>
            </a:r>
            <a:r>
              <a:rPr lang="en-US" altLang="en-US" dirty="0" smtClean="0">
                <a:cs typeface="B Nazanin" pitchFamily="2" charset="-78"/>
              </a:rPr>
              <a:t> </a:t>
            </a:r>
          </a:p>
          <a:p>
            <a:pPr marL="1600200" lvl="3" indent="-228600" algn="r" rtl="1">
              <a:spcBef>
                <a:spcPct val="20000"/>
              </a:spcBef>
              <a:buClr>
                <a:schemeClr val="folHlink"/>
              </a:buClr>
              <a:buSzPct val="65000"/>
              <a:buFont typeface="Wingdings" pitchFamily="2" charset="2"/>
              <a:buChar char="n"/>
            </a:pPr>
            <a:r>
              <a:rPr lang="en-US" altLang="en-US" b="1" dirty="0" smtClean="0">
                <a:cs typeface="B Nazanin" pitchFamily="2" charset="-78"/>
              </a:rPr>
              <a:t> </a:t>
            </a:r>
            <a:r>
              <a:rPr lang="ar-SA" altLang="en-US" b="1" dirty="0" smtClean="0">
                <a:cs typeface="B Nazanin" pitchFamily="2" charset="-78"/>
              </a:rPr>
              <a:t>بطور متوسط براي هر</a:t>
            </a:r>
            <a:r>
              <a:rPr lang="en-US" altLang="en-US" b="1" dirty="0" smtClean="0">
                <a:cs typeface="B Nazanin" pitchFamily="2" charset="-78"/>
              </a:rPr>
              <a:t> 8 </a:t>
            </a:r>
            <a:r>
              <a:rPr lang="ar-SA" altLang="en-US" b="1" dirty="0" smtClean="0">
                <a:cs typeface="B Nazanin" pitchFamily="2" charset="-78"/>
              </a:rPr>
              <a:t>ساعت كار</a:t>
            </a:r>
            <a:r>
              <a:rPr lang="en-US" altLang="en-US" b="1" dirty="0" smtClean="0">
                <a:cs typeface="B Nazanin" pitchFamily="2" charset="-78"/>
              </a:rPr>
              <a:t> </a:t>
            </a:r>
            <a:r>
              <a:rPr lang="ar-SA" altLang="en-US" b="1" dirty="0" smtClean="0">
                <a:cs typeface="B Nazanin" pitchFamily="2" charset="-78"/>
              </a:rPr>
              <a:t>روزانه</a:t>
            </a:r>
            <a:r>
              <a:rPr lang="en-US" altLang="en-US" b="1" dirty="0" smtClean="0">
                <a:cs typeface="B Nazanin" pitchFamily="2" charset="-78"/>
              </a:rPr>
              <a:t> </a:t>
            </a:r>
            <a:r>
              <a:rPr lang="ar-SA" altLang="en-US" b="1" dirty="0" smtClean="0">
                <a:cs typeface="B Nazanin" pitchFamily="2" charset="-78"/>
              </a:rPr>
              <a:t>در</a:t>
            </a:r>
            <a:r>
              <a:rPr lang="en-US" altLang="en-US" b="1" dirty="0" smtClean="0">
                <a:cs typeface="B Nazanin" pitchFamily="2" charset="-78"/>
              </a:rPr>
              <a:t> </a:t>
            </a:r>
            <a:r>
              <a:rPr lang="ar-SA" altLang="en-US" b="1" dirty="0" smtClean="0">
                <a:cs typeface="B Nazanin" pitchFamily="2" charset="-78"/>
              </a:rPr>
              <a:t>پروژه تنها</a:t>
            </a:r>
            <a:r>
              <a:rPr lang="en-US" altLang="en-US" b="1" dirty="0" smtClean="0">
                <a:cs typeface="B Nazanin" pitchFamily="2" charset="-78"/>
              </a:rPr>
              <a:t> 6 </a:t>
            </a:r>
            <a:r>
              <a:rPr lang="ar-SA" altLang="en-US" b="1" dirty="0" smtClean="0">
                <a:cs typeface="B Nazanin" pitchFamily="2" charset="-78"/>
              </a:rPr>
              <a:t>ساعت از كار</a:t>
            </a:r>
            <a:r>
              <a:rPr lang="en-US" altLang="en-US" b="1" dirty="0" smtClean="0">
                <a:cs typeface="B Nazanin" pitchFamily="2" charset="-78"/>
              </a:rPr>
              <a:t> </a:t>
            </a:r>
            <a:r>
              <a:rPr lang="ar-SA" altLang="en-US" b="1" dirty="0" smtClean="0">
                <a:cs typeface="B Nazanin" pitchFamily="2" charset="-78"/>
              </a:rPr>
              <a:t>برنامه ريزي شده انجام شده</a:t>
            </a:r>
            <a:r>
              <a:rPr lang="en-US" altLang="en-US" b="1" dirty="0" smtClean="0">
                <a:cs typeface="B Nazanin" pitchFamily="2" charset="-78"/>
              </a:rPr>
              <a:t> </a:t>
            </a:r>
            <a:r>
              <a:rPr lang="ar-SA" altLang="en-US" b="1" dirty="0" smtClean="0">
                <a:cs typeface="B Nazanin" pitchFamily="2" charset="-78"/>
              </a:rPr>
              <a:t>است</a:t>
            </a:r>
            <a:r>
              <a:rPr lang="en-US" altLang="en-US" b="1" dirty="0" smtClean="0">
                <a:cs typeface="B Nazanin" pitchFamily="2" charset="-78"/>
              </a:rPr>
              <a:t> .     </a:t>
            </a:r>
            <a:r>
              <a:rPr lang="ar-SA" altLang="en-US" b="1" dirty="0" smtClean="0">
                <a:cs typeface="B Nazanin" pitchFamily="2" charset="-78"/>
              </a:rPr>
              <a:t>يا</a:t>
            </a:r>
            <a:endParaRPr lang="en-US" altLang="en-US" b="1" dirty="0" smtClean="0">
              <a:cs typeface="B Nazanin" pitchFamily="2" charset="-78"/>
            </a:endParaRPr>
          </a:p>
          <a:p>
            <a:pPr marL="1600200" lvl="3" indent="-228600" algn="r" rtl="1">
              <a:spcBef>
                <a:spcPct val="20000"/>
              </a:spcBef>
              <a:buClr>
                <a:schemeClr val="folHlink"/>
              </a:buClr>
              <a:buSzPct val="65000"/>
              <a:buFont typeface="Wingdings" pitchFamily="2" charset="2"/>
              <a:buChar char="n"/>
            </a:pPr>
            <a:r>
              <a:rPr lang="ar-SA" altLang="en-US" b="1" dirty="0" smtClean="0">
                <a:cs typeface="B Nazanin" pitchFamily="2" charset="-78"/>
              </a:rPr>
              <a:t>كار با 75 درصد</a:t>
            </a:r>
            <a:r>
              <a:rPr lang="en-US" altLang="en-US" b="1" dirty="0" smtClean="0">
                <a:cs typeface="B Nazanin" pitchFamily="2" charset="-78"/>
              </a:rPr>
              <a:t> </a:t>
            </a:r>
            <a:r>
              <a:rPr lang="ar-SA" altLang="en-US" b="1" dirty="0" smtClean="0">
                <a:cs typeface="B Nazanin" pitchFamily="2" charset="-78"/>
              </a:rPr>
              <a:t>كارائي انجام شده</a:t>
            </a:r>
            <a:r>
              <a:rPr lang="en-US" altLang="en-US" b="1" dirty="0" smtClean="0">
                <a:cs typeface="B Nazanin" pitchFamily="2" charset="-78"/>
              </a:rPr>
              <a:t> </a:t>
            </a:r>
            <a:r>
              <a:rPr lang="ar-SA" altLang="en-US" b="1" dirty="0" smtClean="0">
                <a:cs typeface="B Nazanin" pitchFamily="2" charset="-78"/>
              </a:rPr>
              <a:t>است</a:t>
            </a:r>
            <a:endParaRPr lang="en-US" altLang="en-US" b="1" dirty="0" smtClean="0">
              <a:cs typeface="B Nazanin" pitchFamily="2" charset="-78"/>
            </a:endParaRP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28600" y="1981200"/>
            <a:ext cx="7924800" cy="3785652"/>
          </a:xfrm>
          <a:prstGeom prst="rect">
            <a:avLst/>
          </a:prstGeom>
          <a:noFill/>
        </p:spPr>
        <p:txBody>
          <a:bodyPr wrap="square" rtlCol="0">
            <a:spAutoFit/>
          </a:bodyPr>
          <a:lstStyle/>
          <a:p>
            <a:pPr lvl="0" algn="r" rtl="1"/>
            <a:r>
              <a:rPr lang="en-US" sz="2000" b="1" dirty="0" smtClean="0">
                <a:solidFill>
                  <a:schemeClr val="accent3">
                    <a:lumMod val="75000"/>
                  </a:schemeClr>
                </a:solidFill>
                <a:cs typeface="B Nazanin" pitchFamily="2" charset="-78"/>
              </a:rPr>
              <a:t>SV</a:t>
            </a:r>
            <a:r>
              <a:rPr lang="fa-IR" sz="2000" b="1" dirty="0" smtClean="0">
                <a:solidFill>
                  <a:schemeClr val="accent3">
                    <a:lumMod val="75000"/>
                  </a:schemeClr>
                </a:solidFill>
                <a:cs typeface="B Nazanin" pitchFamily="2" charset="-78"/>
              </a:rPr>
              <a:t> نمایانگر آن است که پروژه از نظر زمان در چه وضعیتی قرار دارد.</a:t>
            </a:r>
            <a:endParaRPr lang="en-US" sz="2000" b="1" dirty="0" smtClean="0">
              <a:solidFill>
                <a:schemeClr val="accent3">
                  <a:lumMod val="75000"/>
                </a:schemeClr>
              </a:solidFill>
              <a:cs typeface="B Nazanin" pitchFamily="2" charset="-78"/>
            </a:endParaRPr>
          </a:p>
          <a:p>
            <a:pPr lvl="0" algn="r" rtl="1"/>
            <a:r>
              <a:rPr lang="en-US" sz="2000" b="1" dirty="0" smtClean="0">
                <a:solidFill>
                  <a:schemeClr val="accent3">
                    <a:lumMod val="75000"/>
                  </a:schemeClr>
                </a:solidFill>
                <a:cs typeface="B Nazanin" pitchFamily="2" charset="-78"/>
              </a:rPr>
              <a:t>SV</a:t>
            </a:r>
            <a:r>
              <a:rPr lang="fa-IR" sz="2000" b="1" dirty="0" smtClean="0">
                <a:solidFill>
                  <a:schemeClr val="accent3">
                    <a:lumMod val="75000"/>
                  </a:schemeClr>
                </a:solidFill>
                <a:cs typeface="B Nazanin" pitchFamily="2" charset="-78"/>
              </a:rPr>
              <a:t>&lt;0 باشد یعنی از برنامه عقب تر هستیم.</a:t>
            </a:r>
            <a:endParaRPr lang="en-US" sz="2000" b="1" dirty="0" smtClean="0">
              <a:solidFill>
                <a:schemeClr val="accent3">
                  <a:lumMod val="75000"/>
                </a:schemeClr>
              </a:solidFill>
              <a:cs typeface="B Nazanin" pitchFamily="2" charset="-78"/>
            </a:endParaRPr>
          </a:p>
          <a:p>
            <a:pPr lvl="0" algn="ctr" rtl="1"/>
            <a:r>
              <a:rPr lang="fa-IR" sz="2000" b="1" u="sng" dirty="0" smtClean="0">
                <a:solidFill>
                  <a:schemeClr val="accent3"/>
                </a:solidFill>
                <a:cs typeface="B Nazanin" pitchFamily="2" charset="-78"/>
              </a:rPr>
              <a:t>2حالت پیش می آید:</a:t>
            </a:r>
            <a:endParaRPr lang="en-US" sz="2000" b="1" u="sng" dirty="0" smtClean="0">
              <a:solidFill>
                <a:schemeClr val="accent3"/>
              </a:solidFill>
              <a:cs typeface="B Nazanin" pitchFamily="2" charset="-78"/>
            </a:endParaRPr>
          </a:p>
          <a:p>
            <a:pPr lvl="0" algn="ctr" rtl="1"/>
            <a:r>
              <a:rPr lang="ar-SA" sz="2000" b="1" dirty="0" smtClean="0">
                <a:cs typeface="B Nazanin" pitchFamily="2" charset="-78"/>
              </a:rPr>
              <a:t>آيا فعاليت بحراني يا نيمه بحراني است ؟ آيا ريسك آن بالاست ؟ </a:t>
            </a:r>
            <a:endParaRPr lang="en-US" sz="2000" b="1" dirty="0" smtClean="0">
              <a:cs typeface="B Nazanin" pitchFamily="2" charset="-78"/>
            </a:endParaRPr>
          </a:p>
          <a:p>
            <a:pPr algn="ctr" rtl="1"/>
            <a:r>
              <a:rPr lang="ar-SA" sz="2000" b="1" dirty="0" smtClean="0">
                <a:cs typeface="B Nazanin" pitchFamily="2" charset="-78"/>
              </a:rPr>
              <a:t>پاسخ  : بلي </a:t>
            </a:r>
            <a:endParaRPr lang="en-US" sz="2000" b="1" dirty="0" smtClean="0">
              <a:cs typeface="B Nazanin" pitchFamily="2" charset="-78"/>
            </a:endParaRPr>
          </a:p>
          <a:p>
            <a:pPr lvl="0" algn="ctr" rtl="1"/>
            <a:r>
              <a:rPr lang="ar-SA" sz="2000" b="1" dirty="0" smtClean="0">
                <a:cs typeface="B Nazanin" pitchFamily="2" charset="-78"/>
              </a:rPr>
              <a:t>اضافه كاري يا افزايش منابع توصيه مي شود</a:t>
            </a:r>
            <a:r>
              <a:rPr lang="en-US" sz="2000" b="1" dirty="0" smtClean="0">
                <a:cs typeface="B Nazanin" pitchFamily="2" charset="-78"/>
              </a:rPr>
              <a:t> .</a:t>
            </a:r>
          </a:p>
          <a:p>
            <a:pPr lvl="0" algn="ctr" rtl="1"/>
            <a:r>
              <a:rPr lang="ar-SA" sz="2000" b="1" dirty="0" smtClean="0">
                <a:solidFill>
                  <a:srgbClr val="0070C0"/>
                </a:solidFill>
                <a:cs typeface="B Nazanin" pitchFamily="2" charset="-78"/>
              </a:rPr>
              <a:t>آيا فعاليت غيربحراني است ؟ آيا ريسك آن پايين است ؟ </a:t>
            </a:r>
            <a:endParaRPr lang="en-US" sz="2000" b="1" dirty="0" smtClean="0">
              <a:solidFill>
                <a:srgbClr val="0070C0"/>
              </a:solidFill>
              <a:cs typeface="B Nazanin" pitchFamily="2" charset="-78"/>
            </a:endParaRPr>
          </a:p>
          <a:p>
            <a:pPr algn="ctr" rtl="1"/>
            <a:r>
              <a:rPr lang="ar-SA" sz="2000" b="1" dirty="0" smtClean="0">
                <a:solidFill>
                  <a:srgbClr val="0070C0"/>
                </a:solidFill>
                <a:cs typeface="B Nazanin" pitchFamily="2" charset="-78"/>
              </a:rPr>
              <a:t>پاسخ  : بلي </a:t>
            </a:r>
            <a:endParaRPr lang="en-US" sz="2000" b="1" dirty="0" smtClean="0">
              <a:solidFill>
                <a:srgbClr val="0070C0"/>
              </a:solidFill>
              <a:cs typeface="B Nazanin" pitchFamily="2" charset="-78"/>
            </a:endParaRPr>
          </a:p>
          <a:p>
            <a:pPr lvl="0" algn="ctr" rtl="1"/>
            <a:r>
              <a:rPr lang="ar-SA" sz="2000" b="1" dirty="0" smtClean="0">
                <a:solidFill>
                  <a:srgbClr val="0070C0"/>
                </a:solidFill>
                <a:cs typeface="B Nazanin" pitchFamily="2" charset="-78"/>
              </a:rPr>
              <a:t>اضافه كاري يا افزايش منابع توصيه نمي شود.</a:t>
            </a:r>
            <a:endParaRPr lang="en-US" sz="2000" b="1" dirty="0" smtClean="0">
              <a:solidFill>
                <a:srgbClr val="0070C0"/>
              </a:solidFill>
              <a:cs typeface="B Nazanin" pitchFamily="2" charset="-78"/>
            </a:endParaRPr>
          </a:p>
          <a:p>
            <a:pPr lvl="0" algn="r" rtl="1"/>
            <a:r>
              <a:rPr lang="en-US" sz="2000" b="1" dirty="0" smtClean="0">
                <a:cs typeface="B Nazanin" pitchFamily="2" charset="-78"/>
              </a:rPr>
              <a:t> </a:t>
            </a:r>
          </a:p>
          <a:p>
            <a:pPr lvl="0" algn="r" rtl="1"/>
            <a:r>
              <a:rPr lang="en-US" sz="2000" b="1" dirty="0" smtClean="0">
                <a:solidFill>
                  <a:schemeClr val="accent3">
                    <a:lumMod val="50000"/>
                  </a:schemeClr>
                </a:solidFill>
                <a:cs typeface="B Nazanin" pitchFamily="2" charset="-78"/>
              </a:rPr>
              <a:t>SV</a:t>
            </a:r>
            <a:r>
              <a:rPr lang="fa-IR" sz="2000" b="1" dirty="0" smtClean="0">
                <a:solidFill>
                  <a:schemeClr val="accent3">
                    <a:lumMod val="50000"/>
                  </a:schemeClr>
                </a:solidFill>
                <a:cs typeface="B Nazanin" pitchFamily="2" charset="-78"/>
              </a:rPr>
              <a:t>&gt;0 باشد یعنی از برنامه جلوتر هستیم. (در وضعیت مطلوب هستیم).</a:t>
            </a:r>
            <a:endParaRPr lang="en-US" sz="2000" b="1" dirty="0" smtClean="0">
              <a:solidFill>
                <a:schemeClr val="accent3">
                  <a:lumMod val="50000"/>
                </a:schemeClr>
              </a:solidFill>
              <a:cs typeface="B Nazanin" pitchFamily="2" charset="-78"/>
            </a:endParaRPr>
          </a:p>
          <a:p>
            <a:pPr algn="r" rtl="1"/>
            <a:endParaRPr lang="en-US" sz="2000" b="1" dirty="0">
              <a:cs typeface="B Nazanin" pitchFamily="2" charset="-78"/>
            </a:endParaRPr>
          </a:p>
        </p:txBody>
      </p:sp>
      <p:sp>
        <p:nvSpPr>
          <p:cNvPr id="6" name="Rectangle 5"/>
          <p:cNvSpPr>
            <a:spLocks noChangeArrowheads="1"/>
          </p:cNvSpPr>
          <p:nvPr/>
        </p:nvSpPr>
        <p:spPr bwMode="auto">
          <a:xfrm>
            <a:off x="353291" y="0"/>
            <a:ext cx="7772400" cy="1143000"/>
          </a:xfrm>
          <a:prstGeom prst="rect">
            <a:avLst/>
          </a:prstGeom>
          <a:noFill/>
          <a:ln w="9525">
            <a:noFill/>
            <a:miter lim="800000"/>
            <a:headEnd/>
            <a:tailEnd/>
          </a:ln>
          <a:effectLst/>
        </p:spPr>
        <p:txBody>
          <a:bodyPr anchor="ctr"/>
          <a:lstStyle/>
          <a:p>
            <a:pPr algn="ctr" rtl="1"/>
            <a:r>
              <a:rPr lang="ar-SA" altLang="en-US" sz="3600" b="1" dirty="0">
                <a:solidFill>
                  <a:schemeClr val="accent2">
                    <a:lumMod val="50000"/>
                  </a:schemeClr>
                </a:solidFill>
                <a:cs typeface="B Nazanin" pitchFamily="2" charset="-78"/>
              </a:rPr>
              <a:t>نكات مهم در ارتباط</a:t>
            </a:r>
            <a:r>
              <a:rPr lang="en-US" altLang="en-US" sz="3600" b="1" dirty="0">
                <a:solidFill>
                  <a:schemeClr val="accent2">
                    <a:lumMod val="50000"/>
                  </a:schemeClr>
                </a:solidFill>
                <a:cs typeface="B Nazanin" pitchFamily="2" charset="-78"/>
              </a:rPr>
              <a:t> </a:t>
            </a:r>
            <a:r>
              <a:rPr lang="ar-SA" altLang="en-US" sz="3600" b="1" dirty="0">
                <a:solidFill>
                  <a:schemeClr val="accent2">
                    <a:lumMod val="50000"/>
                  </a:schemeClr>
                </a:solidFill>
                <a:cs typeface="B Nazanin" pitchFamily="2" charset="-78"/>
              </a:rPr>
              <a:t>با</a:t>
            </a:r>
            <a:r>
              <a:rPr lang="en-US" altLang="en-US" sz="3600" b="1" dirty="0">
                <a:solidFill>
                  <a:schemeClr val="accent2">
                    <a:lumMod val="50000"/>
                  </a:schemeClr>
                </a:solidFill>
                <a:cs typeface="B Nazanin" pitchFamily="2" charset="-78"/>
              </a:rPr>
              <a:t> SV</a:t>
            </a:r>
            <a:endParaRPr lang="en-US" altLang="ar-SA" sz="3600" b="1" dirty="0">
              <a:solidFill>
                <a:schemeClr val="accent2">
                  <a:lumMod val="50000"/>
                </a:schemeClr>
              </a:solidFill>
              <a:cs typeface="B Nazanin" pitchFamily="2" charset="-78"/>
            </a:endParaRPr>
          </a:p>
        </p:txBody>
      </p:sp>
      <p:sp>
        <p:nvSpPr>
          <p:cNvPr id="7" name="Rectangle 6"/>
          <p:cNvSpPr/>
          <p:nvPr/>
        </p:nvSpPr>
        <p:spPr>
          <a:xfrm>
            <a:off x="0" y="914400"/>
            <a:ext cx="8458200" cy="646331"/>
          </a:xfrm>
          <a:prstGeom prst="rect">
            <a:avLst/>
          </a:prstGeom>
        </p:spPr>
        <p:txBody>
          <a:bodyPr wrap="square">
            <a:spAutoFit/>
          </a:bodyPr>
          <a:lstStyle/>
          <a:p>
            <a:pPr algn="r" rtl="1"/>
            <a:r>
              <a:rPr lang="ar-SA" altLang="en-US" b="1" dirty="0" smtClean="0">
                <a:cs typeface="B Nazanin" pitchFamily="2" charset="-78"/>
              </a:rPr>
              <a:t>توجه به</a:t>
            </a:r>
            <a:r>
              <a:rPr lang="en-US" altLang="en-US" b="1" dirty="0" smtClean="0">
                <a:cs typeface="B Nazanin" pitchFamily="2" charset="-78"/>
              </a:rPr>
              <a:t> SV </a:t>
            </a:r>
            <a:r>
              <a:rPr lang="en-US" altLang="ar-SA" b="1" dirty="0" smtClean="0">
                <a:cs typeface="B Nazanin" pitchFamily="2" charset="-78"/>
              </a:rPr>
              <a:t> </a:t>
            </a:r>
            <a:r>
              <a:rPr lang="ar-SA" altLang="en-US" b="1" dirty="0" smtClean="0">
                <a:cs typeface="B Nazanin" pitchFamily="2" charset="-78"/>
              </a:rPr>
              <a:t>به</a:t>
            </a:r>
            <a:r>
              <a:rPr lang="en-US" altLang="en-US" b="1" dirty="0" smtClean="0">
                <a:cs typeface="B Nazanin" pitchFamily="2" charset="-78"/>
              </a:rPr>
              <a:t> </a:t>
            </a:r>
            <a:r>
              <a:rPr lang="ar-SA" altLang="en-US" b="1" dirty="0" smtClean="0">
                <a:cs typeface="B Nazanin" pitchFamily="2" charset="-78"/>
              </a:rPr>
              <a:t>تنهايي</a:t>
            </a:r>
            <a:r>
              <a:rPr lang="en-US" altLang="en-US" b="1" dirty="0" smtClean="0">
                <a:cs typeface="B Nazanin" pitchFamily="2" charset="-78"/>
              </a:rPr>
              <a:t> </a:t>
            </a:r>
            <a:r>
              <a:rPr lang="ar-SA" altLang="en-US" b="1" dirty="0" smtClean="0">
                <a:cs typeface="B Nazanin" pitchFamily="2" charset="-78"/>
              </a:rPr>
              <a:t>مي</a:t>
            </a:r>
            <a:r>
              <a:rPr lang="en-US" altLang="en-US" b="1" dirty="0" smtClean="0">
                <a:cs typeface="B Nazanin" pitchFamily="2" charset="-78"/>
              </a:rPr>
              <a:t> </a:t>
            </a:r>
            <a:r>
              <a:rPr lang="ar-SA" altLang="en-US" b="1" dirty="0" smtClean="0">
                <a:cs typeface="B Nazanin" pitchFamily="2" charset="-78"/>
              </a:rPr>
              <a:t>تواند</a:t>
            </a:r>
            <a:r>
              <a:rPr lang="en-US" altLang="en-US" b="1" dirty="0" smtClean="0">
                <a:cs typeface="B Nazanin" pitchFamily="2" charset="-78"/>
              </a:rPr>
              <a:t> </a:t>
            </a:r>
            <a:r>
              <a:rPr lang="ar-SA" altLang="en-US" b="1" dirty="0" smtClean="0">
                <a:cs typeface="B Nazanin" pitchFamily="2" charset="-78"/>
              </a:rPr>
              <a:t>گمراه</a:t>
            </a:r>
            <a:r>
              <a:rPr lang="en-US" altLang="en-US" b="1" dirty="0" smtClean="0">
                <a:cs typeface="B Nazanin" pitchFamily="2" charset="-78"/>
              </a:rPr>
              <a:t> </a:t>
            </a:r>
            <a:r>
              <a:rPr lang="ar-SA" altLang="en-US" b="1" dirty="0" smtClean="0">
                <a:cs typeface="B Nazanin" pitchFamily="2" charset="-78"/>
              </a:rPr>
              <a:t>كننده</a:t>
            </a:r>
            <a:r>
              <a:rPr lang="en-US" altLang="en-US" b="1" dirty="0" smtClean="0">
                <a:cs typeface="B Nazanin" pitchFamily="2" charset="-78"/>
              </a:rPr>
              <a:t> </a:t>
            </a:r>
            <a:r>
              <a:rPr lang="ar-SA" altLang="en-US" b="1" dirty="0" smtClean="0">
                <a:cs typeface="B Nazanin" pitchFamily="2" charset="-78"/>
              </a:rPr>
              <a:t>باشد ، لذا</a:t>
            </a:r>
            <a:r>
              <a:rPr lang="en-US" altLang="en-US" b="1" dirty="0" smtClean="0">
                <a:cs typeface="B Nazanin" pitchFamily="2" charset="-78"/>
              </a:rPr>
              <a:t> </a:t>
            </a:r>
            <a:r>
              <a:rPr lang="ar-SA" altLang="en-US" b="1" dirty="0" smtClean="0">
                <a:cs typeface="B Nazanin" pitchFamily="2" charset="-78"/>
              </a:rPr>
              <a:t>بايستي</a:t>
            </a:r>
            <a:r>
              <a:rPr lang="en-US" altLang="en-US" b="1" dirty="0" smtClean="0">
                <a:cs typeface="B Nazanin" pitchFamily="2" charset="-78"/>
              </a:rPr>
              <a:t> </a:t>
            </a:r>
            <a:r>
              <a:rPr lang="ar-SA" altLang="en-US" b="1" dirty="0" smtClean="0">
                <a:cs typeface="B Nazanin" pitchFamily="2" charset="-78"/>
              </a:rPr>
              <a:t>عوامل</a:t>
            </a:r>
            <a:r>
              <a:rPr lang="en-US" altLang="en-US" b="1" dirty="0" smtClean="0">
                <a:cs typeface="B Nazanin" pitchFamily="2" charset="-78"/>
              </a:rPr>
              <a:t> </a:t>
            </a:r>
            <a:r>
              <a:rPr lang="ar-SA" altLang="en-US" b="1" dirty="0" smtClean="0">
                <a:cs typeface="B Nazanin" pitchFamily="2" charset="-78"/>
              </a:rPr>
              <a:t>ديگري همچون</a:t>
            </a:r>
            <a:r>
              <a:rPr lang="en-US" altLang="en-US" b="1" dirty="0" smtClean="0">
                <a:cs typeface="B Nazanin" pitchFamily="2" charset="-78"/>
              </a:rPr>
              <a:t> </a:t>
            </a:r>
            <a:r>
              <a:rPr lang="ar-SA" altLang="en-US" b="1" dirty="0" smtClean="0">
                <a:cs typeface="B Nazanin" pitchFamily="2" charset="-78"/>
              </a:rPr>
              <a:t>مسير بحراني و</a:t>
            </a:r>
            <a:r>
              <a:rPr lang="en-US" altLang="en-US" b="1" dirty="0" smtClean="0">
                <a:cs typeface="B Nazanin" pitchFamily="2" charset="-78"/>
              </a:rPr>
              <a:t> </a:t>
            </a:r>
            <a:r>
              <a:rPr lang="ar-SA" altLang="en-US" b="1" dirty="0" smtClean="0">
                <a:cs typeface="B Nazanin" pitchFamily="2" charset="-78"/>
              </a:rPr>
              <a:t>ريسك نيز</a:t>
            </a:r>
            <a:r>
              <a:rPr lang="en-US" altLang="en-US" b="1" dirty="0" smtClean="0">
                <a:cs typeface="B Nazanin" pitchFamily="2" charset="-78"/>
              </a:rPr>
              <a:t> </a:t>
            </a:r>
            <a:r>
              <a:rPr lang="ar-SA" altLang="en-US" b="1" dirty="0" smtClean="0">
                <a:cs typeface="B Nazanin" pitchFamily="2" charset="-78"/>
              </a:rPr>
              <a:t>در تحليل آن مورد توجه قرار گيرد</a:t>
            </a:r>
            <a:r>
              <a:rPr lang="en-US" altLang="en-US" b="1" dirty="0" smtClean="0">
                <a:cs typeface="B Nazanin" pitchFamily="2" charset="-78"/>
              </a:rPr>
              <a:t> </a:t>
            </a:r>
            <a:endParaRPr lang="en-US" b="1" dirty="0">
              <a:cs typeface="B Nazanin" pitchFamily="2" charset="-78"/>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0" y="152400"/>
            <a:ext cx="4724400" cy="579438"/>
          </a:xfrm>
          <a:solidFill>
            <a:schemeClr val="accent3">
              <a:lumMod val="50000"/>
            </a:schemeClr>
          </a:solidFill>
        </p:spPr>
        <p:txBody>
          <a:bodyPr/>
          <a:lstStyle/>
          <a:p>
            <a:pPr algn="r" rtl="1"/>
            <a:r>
              <a:rPr lang="fa-IR" b="1" u="sng" dirty="0" smtClean="0">
                <a:solidFill>
                  <a:schemeClr val="bg1"/>
                </a:solidFill>
                <a:cs typeface="B Nazanin" pitchFamily="2" charset="-78"/>
              </a:rPr>
              <a:t>تعریف ساختار شکست کار: (</a:t>
            </a:r>
            <a:r>
              <a:rPr lang="en-US" sz="2000" b="1" u="sng" dirty="0" smtClean="0">
                <a:solidFill>
                  <a:schemeClr val="bg1"/>
                </a:solidFill>
                <a:cs typeface="B Nazanin" pitchFamily="2" charset="-78"/>
              </a:rPr>
              <a:t>WBS</a:t>
            </a:r>
            <a:r>
              <a:rPr lang="fa-IR" b="1" u="sng" dirty="0" smtClean="0">
                <a:solidFill>
                  <a:schemeClr val="bg1"/>
                </a:solidFill>
                <a:cs typeface="B Nazanin" pitchFamily="2" charset="-78"/>
              </a:rPr>
              <a:t>)</a:t>
            </a:r>
            <a:endParaRPr lang="en-US" dirty="0">
              <a:solidFill>
                <a:schemeClr val="bg1"/>
              </a:solidFill>
              <a:cs typeface="B Nazanin" pitchFamily="2" charset="-78"/>
            </a:endParaRPr>
          </a:p>
        </p:txBody>
      </p:sp>
      <p:sp>
        <p:nvSpPr>
          <p:cNvPr id="4" name="TextBox 3"/>
          <p:cNvSpPr txBox="1"/>
          <p:nvPr/>
        </p:nvSpPr>
        <p:spPr>
          <a:xfrm>
            <a:off x="381000" y="990600"/>
            <a:ext cx="7848600" cy="1754326"/>
          </a:xfrm>
          <a:prstGeom prst="rect">
            <a:avLst/>
          </a:prstGeom>
          <a:noFill/>
        </p:spPr>
        <p:txBody>
          <a:bodyPr wrap="square" rtlCol="0">
            <a:spAutoFit/>
          </a:bodyPr>
          <a:lstStyle/>
          <a:p>
            <a:pPr algn="ctr" rtl="1"/>
            <a:r>
              <a:rPr lang="fa-IR" b="1" dirty="0" smtClean="0">
                <a:cs typeface="B Nazanin" pitchFamily="2" charset="-78"/>
              </a:rPr>
              <a:t> تجزیه ای سلسله مراتبی و با محوریت تحویل شدنی از کاری که باید توسط تیم پروژه جراشود تا اهداف پروژه ، انجام و تحویل شدنی های مورد نیاز، ایجاد گردند. ساختار شکست کار محدوده کلی پروژه را تعریف و سازماندهی می کند.</a:t>
            </a:r>
            <a:r>
              <a:rPr lang="en-US" sz="1400" b="1" dirty="0" smtClean="0">
                <a:cs typeface="B Nazanin" pitchFamily="2" charset="-78"/>
              </a:rPr>
              <a:t>WBS</a:t>
            </a:r>
            <a:r>
              <a:rPr lang="en-US" b="1" dirty="0" smtClean="0">
                <a:cs typeface="B Nazanin" pitchFamily="2" charset="-78"/>
              </a:rPr>
              <a:t> </a:t>
            </a:r>
            <a:r>
              <a:rPr lang="fa-IR" b="1" dirty="0" smtClean="0">
                <a:cs typeface="B Nazanin" pitchFamily="2" charset="-78"/>
              </a:rPr>
              <a:t> به بسته های کاری کوچکتر تقسیم می شود.</a:t>
            </a:r>
          </a:p>
          <a:p>
            <a:pPr algn="ctr" rtl="1"/>
            <a:endParaRPr lang="en-US" b="1" dirty="0" smtClean="0">
              <a:cs typeface="B Nazanin" pitchFamily="2" charset="-78"/>
            </a:endParaRPr>
          </a:p>
          <a:p>
            <a:pPr algn="ctr" rtl="1"/>
            <a:r>
              <a:rPr lang="ar-SA" b="1" dirty="0" smtClean="0">
                <a:cs typeface="B Nazanin" pitchFamily="2" charset="-78"/>
              </a:rPr>
              <a:t>آيا تاكنون براي انجام كارهاي شخصي روز آينده خود آنها را دسته‌بندي كرده‌ايد ؟ اگر اينگونه بوده در حقيقت شما نيز براي مديريت پروژه كارهاي انجام نشده فردا از </a:t>
            </a:r>
            <a:r>
              <a:rPr lang="en-US" sz="1400" b="1" dirty="0" smtClean="0">
                <a:cs typeface="B Nazanin" pitchFamily="2" charset="-78"/>
              </a:rPr>
              <a:t>WBS</a:t>
            </a:r>
            <a:r>
              <a:rPr lang="ar-SA" b="1" dirty="0" smtClean="0">
                <a:cs typeface="B Nazanin" pitchFamily="2" charset="-78"/>
              </a:rPr>
              <a:t> كمك </a:t>
            </a:r>
            <a:r>
              <a:rPr lang="fa-IR" b="1" dirty="0" smtClean="0">
                <a:cs typeface="B Nazanin" pitchFamily="2" charset="-78"/>
              </a:rPr>
              <a:t>گرفته اید.</a:t>
            </a:r>
            <a:endParaRPr lang="en-US" b="1" dirty="0">
              <a:cs typeface="B Nazanin" pitchFamily="2" charset="-78"/>
            </a:endParaRPr>
          </a:p>
        </p:txBody>
      </p:sp>
      <p:sp>
        <p:nvSpPr>
          <p:cNvPr id="5" name="TextBox 4"/>
          <p:cNvSpPr txBox="1"/>
          <p:nvPr/>
        </p:nvSpPr>
        <p:spPr>
          <a:xfrm>
            <a:off x="1447800" y="3200400"/>
            <a:ext cx="6477000" cy="400110"/>
          </a:xfrm>
          <a:prstGeom prst="rect">
            <a:avLst/>
          </a:prstGeom>
          <a:solidFill>
            <a:schemeClr val="accent1">
              <a:lumMod val="75000"/>
            </a:schemeClr>
          </a:solidFill>
        </p:spPr>
        <p:txBody>
          <a:bodyPr wrap="square" rtlCol="0">
            <a:spAutoFit/>
          </a:bodyPr>
          <a:lstStyle/>
          <a:p>
            <a:pPr algn="ctr" rtl="1"/>
            <a:r>
              <a:rPr lang="ar-SA" sz="2000" b="1" dirty="0" smtClean="0">
                <a:cs typeface="B Nazanin" pitchFamily="2" charset="-78"/>
              </a:rPr>
              <a:t>در اين گام ، </a:t>
            </a:r>
            <a:r>
              <a:rPr lang="ar-SA" sz="2000" b="1" u="sng" dirty="0" smtClean="0">
                <a:cs typeface="B Nazanin" pitchFamily="2" charset="-78"/>
              </a:rPr>
              <a:t>3 نوع ساختار شكست كار</a:t>
            </a:r>
            <a:r>
              <a:rPr lang="ar-SA" sz="2000" b="1" dirty="0" smtClean="0">
                <a:cs typeface="B Nazanin" pitchFamily="2" charset="-78"/>
              </a:rPr>
              <a:t> براي هر پروژه تعريف مي‌نماييم :</a:t>
            </a:r>
            <a:endParaRPr lang="en-US" sz="2000" dirty="0">
              <a:cs typeface="B Nazanin" pitchFamily="2" charset="-78"/>
            </a:endParaRPr>
          </a:p>
        </p:txBody>
      </p:sp>
      <p:sp>
        <p:nvSpPr>
          <p:cNvPr id="6" name="TextBox 5"/>
          <p:cNvSpPr txBox="1"/>
          <p:nvPr/>
        </p:nvSpPr>
        <p:spPr>
          <a:xfrm>
            <a:off x="1371600" y="3886200"/>
            <a:ext cx="6096000" cy="923330"/>
          </a:xfrm>
          <a:prstGeom prst="rect">
            <a:avLst/>
          </a:prstGeom>
          <a:noFill/>
        </p:spPr>
        <p:txBody>
          <a:bodyPr wrap="square" rtlCol="0">
            <a:spAutoFit/>
          </a:bodyPr>
          <a:lstStyle/>
          <a:p>
            <a:pPr algn="r" rtl="1"/>
            <a:r>
              <a:rPr lang="ar-SA" b="1" dirty="0" smtClean="0">
                <a:cs typeface="B Nazanin" pitchFamily="2" charset="-78"/>
              </a:rPr>
              <a:t>1-  ساختار فیزیکی اقلام قابل تحویل (</a:t>
            </a:r>
            <a:r>
              <a:rPr lang="en-US" sz="1600" b="1" dirty="0" smtClean="0">
                <a:cs typeface="B Nazanin" pitchFamily="2" charset="-78"/>
              </a:rPr>
              <a:t>PCWBS</a:t>
            </a:r>
            <a:r>
              <a:rPr lang="ar-SA" b="1" dirty="0" smtClean="0">
                <a:cs typeface="B Nazanin" pitchFamily="2" charset="-78"/>
              </a:rPr>
              <a:t>)</a:t>
            </a:r>
            <a:endParaRPr lang="en-US" dirty="0" smtClean="0">
              <a:cs typeface="B Nazanin" pitchFamily="2" charset="-78"/>
            </a:endParaRPr>
          </a:p>
          <a:p>
            <a:pPr algn="r" rtl="1"/>
            <a:r>
              <a:rPr lang="ar-SA" b="1" dirty="0" smtClean="0">
                <a:cs typeface="B Nazanin" pitchFamily="2" charset="-78"/>
              </a:rPr>
              <a:t>2-  ساختار عملياتي تقسيم كار پروژه ( </a:t>
            </a:r>
            <a:r>
              <a:rPr lang="en-US" sz="1600" b="1" dirty="0" smtClean="0">
                <a:cs typeface="B Nazanin" pitchFamily="2" charset="-78"/>
              </a:rPr>
              <a:t>FWBS Functional WBS </a:t>
            </a:r>
            <a:r>
              <a:rPr lang="en-US" b="1" dirty="0" smtClean="0">
                <a:cs typeface="B Nazanin" pitchFamily="2" charset="-78"/>
              </a:rPr>
              <a:t>or</a:t>
            </a:r>
            <a:r>
              <a:rPr lang="ar-SA" b="1" dirty="0" smtClean="0">
                <a:cs typeface="B Nazanin" pitchFamily="2" charset="-78"/>
              </a:rPr>
              <a:t>)</a:t>
            </a:r>
            <a:endParaRPr lang="en-US" dirty="0" smtClean="0">
              <a:cs typeface="B Nazanin" pitchFamily="2" charset="-78"/>
            </a:endParaRPr>
          </a:p>
          <a:p>
            <a:pPr algn="r" rtl="1"/>
            <a:r>
              <a:rPr lang="ar-SA" b="1" dirty="0" smtClean="0">
                <a:cs typeface="B Nazanin" pitchFamily="2" charset="-78"/>
              </a:rPr>
              <a:t>3- ساختار تقسيم مسئولیت ها در پروژه (</a:t>
            </a:r>
            <a:r>
              <a:rPr lang="en-US" sz="1600" b="1" dirty="0" smtClean="0">
                <a:cs typeface="B Nazanin" pitchFamily="2" charset="-78"/>
              </a:rPr>
              <a:t>RWBS</a:t>
            </a:r>
            <a:r>
              <a:rPr lang="ar-SA" b="1" dirty="0" smtClean="0">
                <a:cs typeface="B Nazanin" pitchFamily="2" charset="-78"/>
              </a:rPr>
              <a:t>)</a:t>
            </a:r>
            <a:endParaRPr lang="en-US" dirty="0">
              <a:cs typeface="B Nazanin" pitchFamily="2" charset="-78"/>
            </a:endParaRP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4800" y="304800"/>
            <a:ext cx="8229600" cy="923330"/>
          </a:xfrm>
          <a:prstGeom prst="rect">
            <a:avLst/>
          </a:prstGeom>
        </p:spPr>
        <p:txBody>
          <a:bodyPr wrap="square">
            <a:spAutoFit/>
          </a:bodyPr>
          <a:lstStyle/>
          <a:p>
            <a:pPr lvl="0" algn="r" rtl="1"/>
            <a:r>
              <a:rPr lang="fa-IR" b="1" dirty="0" smtClean="0">
                <a:solidFill>
                  <a:schemeClr val="accent3"/>
                </a:solidFill>
                <a:cs typeface="B Nazanin" pitchFamily="2" charset="-78"/>
              </a:rPr>
              <a:t>نسبت به </a:t>
            </a:r>
            <a:r>
              <a:rPr lang="en-US" b="1" dirty="0" smtClean="0">
                <a:solidFill>
                  <a:schemeClr val="accent3"/>
                </a:solidFill>
                <a:cs typeface="B Nazanin" pitchFamily="2" charset="-78"/>
              </a:rPr>
              <a:t>CPI</a:t>
            </a:r>
            <a:r>
              <a:rPr lang="fa-IR" b="1" dirty="0" smtClean="0">
                <a:solidFill>
                  <a:schemeClr val="accent3"/>
                </a:solidFill>
                <a:cs typeface="B Nazanin" pitchFamily="2" charset="-78"/>
              </a:rPr>
              <a:t> بودجه آینده را تعدیل میکنیم.</a:t>
            </a:r>
            <a:endParaRPr lang="en-US" b="1" dirty="0" smtClean="0">
              <a:solidFill>
                <a:schemeClr val="accent3"/>
              </a:solidFill>
              <a:cs typeface="B Nazanin" pitchFamily="2" charset="-78"/>
            </a:endParaRPr>
          </a:p>
          <a:p>
            <a:pPr lvl="0" algn="r" rtl="1"/>
            <a:r>
              <a:rPr lang="en-US" b="1" dirty="0" smtClean="0">
                <a:solidFill>
                  <a:schemeClr val="accent2">
                    <a:lumMod val="50000"/>
                  </a:schemeClr>
                </a:solidFill>
                <a:cs typeface="B Nazanin" pitchFamily="2" charset="-78"/>
              </a:rPr>
              <a:t>CV</a:t>
            </a:r>
            <a:r>
              <a:rPr lang="fa-IR" b="1" dirty="0" smtClean="0">
                <a:solidFill>
                  <a:schemeClr val="accent2">
                    <a:lumMod val="50000"/>
                  </a:schemeClr>
                </a:solidFill>
                <a:cs typeface="B Nazanin" pitchFamily="2" charset="-78"/>
              </a:rPr>
              <a:t> نمایانگر آن است که پروژه از نظر بودجه در چه وضعیتی قرار دارد.</a:t>
            </a:r>
            <a:endParaRPr lang="en-US" b="1" dirty="0" smtClean="0">
              <a:solidFill>
                <a:schemeClr val="accent2">
                  <a:lumMod val="50000"/>
                </a:schemeClr>
              </a:solidFill>
              <a:cs typeface="B Nazanin" pitchFamily="2" charset="-78"/>
            </a:endParaRPr>
          </a:p>
          <a:p>
            <a:pPr lvl="0" algn="r" rtl="1"/>
            <a:r>
              <a:rPr lang="en-US" b="1" dirty="0" smtClean="0">
                <a:solidFill>
                  <a:schemeClr val="accent2">
                    <a:lumMod val="50000"/>
                  </a:schemeClr>
                </a:solidFill>
                <a:cs typeface="B Nazanin" pitchFamily="2" charset="-78"/>
              </a:rPr>
              <a:t>CV</a:t>
            </a:r>
            <a:r>
              <a:rPr lang="fa-IR" b="1" dirty="0" smtClean="0">
                <a:solidFill>
                  <a:schemeClr val="accent2">
                    <a:lumMod val="50000"/>
                  </a:schemeClr>
                </a:solidFill>
                <a:cs typeface="B Nazanin" pitchFamily="2" charset="-78"/>
              </a:rPr>
              <a:t>&gt;0 باشد پروژه در وضع مطلوبی است</a:t>
            </a:r>
            <a:endParaRPr lang="en-US" b="1" dirty="0" smtClean="0">
              <a:solidFill>
                <a:schemeClr val="accent2">
                  <a:lumMod val="50000"/>
                </a:schemeClr>
              </a:solidFill>
              <a:cs typeface="B Nazanin" pitchFamily="2" charset="-78"/>
            </a:endParaRPr>
          </a:p>
        </p:txBody>
      </p:sp>
      <p:sp>
        <p:nvSpPr>
          <p:cNvPr id="5" name="Rectangle 4"/>
          <p:cNvSpPr>
            <a:spLocks noChangeArrowheads="1"/>
          </p:cNvSpPr>
          <p:nvPr/>
        </p:nvSpPr>
        <p:spPr bwMode="auto">
          <a:xfrm>
            <a:off x="304800" y="2590800"/>
            <a:ext cx="7772400" cy="4114800"/>
          </a:xfrm>
          <a:prstGeom prst="rect">
            <a:avLst/>
          </a:prstGeom>
          <a:noFill/>
          <a:ln w="9525">
            <a:noFill/>
            <a:miter lim="800000"/>
            <a:headEnd/>
            <a:tailEnd/>
          </a:ln>
        </p:spPr>
        <p:txBody>
          <a:bodyPr/>
          <a:lstStyle/>
          <a:p>
            <a:pPr marL="342900" indent="-342900" algn="r" rtl="1">
              <a:spcBef>
                <a:spcPct val="20000"/>
              </a:spcBef>
              <a:buClr>
                <a:schemeClr val="hlink"/>
              </a:buClr>
              <a:buSzPct val="65000"/>
              <a:buFont typeface="Wingdings" pitchFamily="2" charset="2"/>
              <a:buChar char="n"/>
            </a:pPr>
            <a:r>
              <a:rPr lang="ar-SA" altLang="en-US" sz="2400" b="1" dirty="0">
                <a:cs typeface="B Nazanin" pitchFamily="2" charset="-78"/>
              </a:rPr>
              <a:t>برآورد</a:t>
            </a:r>
            <a:r>
              <a:rPr lang="en-US" altLang="en-US" sz="2400" b="1" dirty="0">
                <a:cs typeface="B Nazanin" pitchFamily="2" charset="-78"/>
              </a:rPr>
              <a:t> </a:t>
            </a:r>
            <a:r>
              <a:rPr lang="ar-SA" altLang="en-US" sz="2400" b="1" dirty="0">
                <a:cs typeface="B Nazanin" pitchFamily="2" charset="-78"/>
              </a:rPr>
              <a:t>زماني تكميل</a:t>
            </a:r>
            <a:endParaRPr lang="en-US" altLang="en-US" sz="2000" dirty="0">
              <a:cs typeface="B Nazanin" pitchFamily="2" charset="-78"/>
            </a:endParaRPr>
          </a:p>
          <a:p>
            <a:pPr marL="742950" lvl="1" indent="-285750" algn="r" rtl="1">
              <a:spcBef>
                <a:spcPct val="20000"/>
              </a:spcBef>
              <a:buClr>
                <a:schemeClr val="folHlink"/>
              </a:buClr>
              <a:buSzPct val="65000"/>
              <a:buFont typeface="Wingdings" pitchFamily="2" charset="2"/>
              <a:buChar char="n"/>
            </a:pPr>
            <a:r>
              <a:rPr lang="ar-SA" altLang="en-US" sz="2000" dirty="0">
                <a:cs typeface="B Nazanin" pitchFamily="2" charset="-78"/>
              </a:rPr>
              <a:t>با استفاده از</a:t>
            </a:r>
            <a:r>
              <a:rPr lang="en-US" altLang="en-US" sz="2000" dirty="0">
                <a:cs typeface="B Nazanin" pitchFamily="2" charset="-78"/>
              </a:rPr>
              <a:t> SPI </a:t>
            </a:r>
            <a:r>
              <a:rPr lang="en-US" altLang="ar-SA" sz="2000" dirty="0">
                <a:cs typeface="B Nazanin" pitchFamily="2" charset="-78"/>
              </a:rPr>
              <a:t> </a:t>
            </a:r>
            <a:r>
              <a:rPr lang="ar-SA" altLang="en-US" sz="2000" dirty="0">
                <a:cs typeface="B Nazanin" pitchFamily="2" charset="-78"/>
              </a:rPr>
              <a:t>و</a:t>
            </a:r>
            <a:r>
              <a:rPr lang="en-US" altLang="en-US" sz="2000" dirty="0">
                <a:cs typeface="B Nazanin" pitchFamily="2" charset="-78"/>
              </a:rPr>
              <a:t> </a:t>
            </a:r>
            <a:r>
              <a:rPr lang="ar-SA" altLang="en-US" sz="2000" dirty="0">
                <a:cs typeface="B Nazanin" pitchFamily="2" charset="-78"/>
              </a:rPr>
              <a:t>با</a:t>
            </a:r>
            <a:r>
              <a:rPr lang="en-US" altLang="en-US" sz="2000" dirty="0">
                <a:cs typeface="B Nazanin" pitchFamily="2" charset="-78"/>
              </a:rPr>
              <a:t> </a:t>
            </a:r>
            <a:r>
              <a:rPr lang="ar-SA" altLang="en-US" sz="2000" dirty="0">
                <a:cs typeface="B Nazanin" pitchFamily="2" charset="-78"/>
              </a:rPr>
              <a:t>فرض ادامه</a:t>
            </a:r>
            <a:r>
              <a:rPr lang="en-US" altLang="en-US" sz="2000" dirty="0">
                <a:cs typeface="B Nazanin" pitchFamily="2" charset="-78"/>
              </a:rPr>
              <a:t> </a:t>
            </a:r>
            <a:r>
              <a:rPr lang="ar-SA" altLang="en-US" sz="2000" dirty="0">
                <a:cs typeface="B Nazanin" pitchFamily="2" charset="-78"/>
              </a:rPr>
              <a:t>روند</a:t>
            </a:r>
            <a:r>
              <a:rPr lang="en-US" altLang="en-US" sz="2000" dirty="0">
                <a:cs typeface="B Nazanin" pitchFamily="2" charset="-78"/>
              </a:rPr>
              <a:t> </a:t>
            </a:r>
            <a:r>
              <a:rPr lang="ar-SA" altLang="en-US" sz="2000" dirty="0">
                <a:cs typeface="B Nazanin" pitchFamily="2" charset="-78"/>
              </a:rPr>
              <a:t>كنوني ، مدير</a:t>
            </a:r>
            <a:r>
              <a:rPr lang="en-US" altLang="en-US" sz="2000" dirty="0">
                <a:cs typeface="B Nazanin" pitchFamily="2" charset="-78"/>
              </a:rPr>
              <a:t> </a:t>
            </a:r>
            <a:r>
              <a:rPr lang="ar-SA" altLang="en-US" sz="2000" dirty="0">
                <a:cs typeface="B Nazanin" pitchFamily="2" charset="-78"/>
              </a:rPr>
              <a:t>پروژه</a:t>
            </a:r>
            <a:r>
              <a:rPr lang="en-US" altLang="en-US" sz="2000" dirty="0">
                <a:cs typeface="B Nazanin" pitchFamily="2" charset="-78"/>
              </a:rPr>
              <a:t> </a:t>
            </a:r>
            <a:r>
              <a:rPr lang="ar-SA" altLang="en-US" sz="2000" dirty="0">
                <a:cs typeface="B Nazanin" pitchFamily="2" charset="-78"/>
              </a:rPr>
              <a:t>مي</a:t>
            </a:r>
            <a:r>
              <a:rPr lang="en-US" altLang="en-US" sz="2000" dirty="0">
                <a:cs typeface="B Nazanin" pitchFamily="2" charset="-78"/>
              </a:rPr>
              <a:t> </a:t>
            </a:r>
            <a:r>
              <a:rPr lang="ar-SA" altLang="en-US" sz="2000" dirty="0">
                <a:cs typeface="B Nazanin" pitchFamily="2" charset="-78"/>
              </a:rPr>
              <a:t>تواند يك برآورد</a:t>
            </a:r>
            <a:r>
              <a:rPr lang="en-US" altLang="en-US" sz="2000" dirty="0">
                <a:cs typeface="B Nazanin" pitchFamily="2" charset="-78"/>
              </a:rPr>
              <a:t> </a:t>
            </a:r>
            <a:r>
              <a:rPr lang="ar-SA" altLang="en-US" sz="2000" dirty="0">
                <a:cs typeface="B Nazanin" pitchFamily="2" charset="-78"/>
              </a:rPr>
              <a:t>تقريبي</a:t>
            </a:r>
            <a:r>
              <a:rPr lang="en-US" altLang="en-US" sz="2000" dirty="0">
                <a:cs typeface="B Nazanin" pitchFamily="2" charset="-78"/>
              </a:rPr>
              <a:t> </a:t>
            </a:r>
            <a:r>
              <a:rPr lang="ar-SA" altLang="en-US" sz="2000" dirty="0">
                <a:cs typeface="B Nazanin" pitchFamily="2" charset="-78"/>
              </a:rPr>
              <a:t>از</a:t>
            </a:r>
            <a:r>
              <a:rPr lang="en-US" altLang="en-US" sz="2000" dirty="0">
                <a:cs typeface="B Nazanin" pitchFamily="2" charset="-78"/>
              </a:rPr>
              <a:t> </a:t>
            </a:r>
            <a:r>
              <a:rPr lang="ar-SA" altLang="en-US" sz="2000" dirty="0">
                <a:cs typeface="B Nazanin" pitchFamily="2" charset="-78"/>
              </a:rPr>
              <a:t>زمان تكميل</a:t>
            </a:r>
            <a:r>
              <a:rPr lang="en-US" altLang="en-US" sz="2000" dirty="0">
                <a:cs typeface="B Nazanin" pitchFamily="2" charset="-78"/>
              </a:rPr>
              <a:t> </a:t>
            </a:r>
            <a:r>
              <a:rPr lang="ar-SA" altLang="en-US" sz="2000" dirty="0">
                <a:cs typeface="B Nazanin" pitchFamily="2" charset="-78"/>
              </a:rPr>
              <a:t>پروژه</a:t>
            </a:r>
            <a:r>
              <a:rPr lang="en-US" altLang="en-US" sz="2000" dirty="0">
                <a:cs typeface="B Nazanin" pitchFamily="2" charset="-78"/>
              </a:rPr>
              <a:t> </a:t>
            </a:r>
            <a:r>
              <a:rPr lang="ar-SA" altLang="en-US" sz="2000" dirty="0">
                <a:cs typeface="B Nazanin" pitchFamily="2" charset="-78"/>
              </a:rPr>
              <a:t>در</a:t>
            </a:r>
            <a:r>
              <a:rPr lang="en-US" altLang="en-US" sz="2000" dirty="0">
                <a:cs typeface="B Nazanin" pitchFamily="2" charset="-78"/>
              </a:rPr>
              <a:t> </a:t>
            </a:r>
            <a:r>
              <a:rPr lang="ar-SA" altLang="en-US" sz="2000" dirty="0">
                <a:cs typeface="B Nazanin" pitchFamily="2" charset="-78"/>
              </a:rPr>
              <a:t>آينده بدست آورد</a:t>
            </a:r>
            <a:r>
              <a:rPr lang="en-US" altLang="en-US" sz="2000" dirty="0">
                <a:cs typeface="B Nazanin" pitchFamily="2" charset="-78"/>
              </a:rPr>
              <a:t> :</a:t>
            </a:r>
          </a:p>
          <a:p>
            <a:pPr marL="742950" lvl="1" indent="-285750" algn="ctr" rtl="1">
              <a:spcBef>
                <a:spcPct val="20000"/>
              </a:spcBef>
              <a:buClr>
                <a:schemeClr val="folHlink"/>
              </a:buClr>
              <a:buSzPct val="65000"/>
              <a:buFont typeface="Wingdings" pitchFamily="2" charset="2"/>
              <a:buNone/>
            </a:pPr>
            <a:r>
              <a:rPr lang="en-US" altLang="ar-SA" sz="2000" dirty="0">
                <a:cs typeface="B Nazanin" pitchFamily="2" charset="-78"/>
              </a:rPr>
              <a:t>( </a:t>
            </a:r>
            <a:r>
              <a:rPr lang="en-US" altLang="ar-SA" sz="2000" dirty="0" err="1">
                <a:cs typeface="B Nazanin" pitchFamily="2" charset="-78"/>
              </a:rPr>
              <a:t>EACt</a:t>
            </a:r>
            <a:r>
              <a:rPr lang="en-US" altLang="ar-SA" sz="2000" dirty="0">
                <a:cs typeface="B Nazanin" pitchFamily="2" charset="-78"/>
              </a:rPr>
              <a:t> = ( BAC / SPI ) / ( BAC / months)</a:t>
            </a:r>
          </a:p>
          <a:p>
            <a:pPr marL="742950" lvl="1" indent="-285750" algn="ctr" rtl="1">
              <a:spcBef>
                <a:spcPct val="20000"/>
              </a:spcBef>
              <a:buClr>
                <a:schemeClr val="folHlink"/>
              </a:buClr>
              <a:buSzPct val="65000"/>
              <a:buFont typeface="Wingdings" pitchFamily="2" charset="2"/>
              <a:buNone/>
            </a:pPr>
            <a:r>
              <a:rPr lang="en-US" altLang="en-US" sz="2000" dirty="0">
                <a:cs typeface="B Nazanin" pitchFamily="2" charset="-78"/>
              </a:rPr>
              <a:t>16 </a:t>
            </a:r>
            <a:r>
              <a:rPr lang="ar-SA" altLang="en-US" sz="2000" dirty="0">
                <a:cs typeface="B Nazanin" pitchFamily="2" charset="-78"/>
              </a:rPr>
              <a:t>ماه = ( 100/12 ) / ( 0.75 / 100</a:t>
            </a:r>
            <a:r>
              <a:rPr lang="en-US" altLang="en-US" sz="2000" dirty="0">
                <a:cs typeface="B Nazanin" pitchFamily="2" charset="-78"/>
              </a:rPr>
              <a:t> =            </a:t>
            </a:r>
          </a:p>
          <a:p>
            <a:pPr marL="1143000" lvl="2" indent="-228600" algn="r" rtl="1">
              <a:spcBef>
                <a:spcPct val="20000"/>
              </a:spcBef>
              <a:buClr>
                <a:schemeClr val="hlink"/>
              </a:buClr>
              <a:buSzPct val="65000"/>
              <a:buFont typeface="Wingdings" pitchFamily="2" charset="2"/>
              <a:buNone/>
            </a:pPr>
            <a:r>
              <a:rPr lang="en-US" altLang="en-US" b="1" i="1" dirty="0">
                <a:cs typeface="B Nazanin" pitchFamily="2" charset="-78"/>
              </a:rPr>
              <a:t>- </a:t>
            </a:r>
            <a:r>
              <a:rPr lang="ar-SA" altLang="en-US" b="1" i="1" dirty="0">
                <a:cs typeface="B Nazanin" pitchFamily="2" charset="-78"/>
              </a:rPr>
              <a:t>نتيجه</a:t>
            </a:r>
            <a:r>
              <a:rPr lang="en-US" altLang="en-US" b="1" i="1" dirty="0">
                <a:cs typeface="B Nazanin" pitchFamily="2" charset="-78"/>
              </a:rPr>
              <a:t> :</a:t>
            </a:r>
            <a:r>
              <a:rPr lang="en-US" altLang="en-US" dirty="0">
                <a:cs typeface="B Nazanin" pitchFamily="2" charset="-78"/>
              </a:rPr>
              <a:t> </a:t>
            </a:r>
          </a:p>
          <a:p>
            <a:pPr marL="1600200" lvl="3" indent="-228600" algn="r" rtl="1">
              <a:spcBef>
                <a:spcPct val="20000"/>
              </a:spcBef>
              <a:buClr>
                <a:schemeClr val="folHlink"/>
              </a:buClr>
              <a:buSzPct val="65000"/>
              <a:buFont typeface="Wingdings" pitchFamily="2" charset="2"/>
              <a:buChar char="n"/>
            </a:pPr>
            <a:r>
              <a:rPr lang="en-US" altLang="en-US" sz="1600" b="1" dirty="0">
                <a:cs typeface="B Nazanin" pitchFamily="2" charset="-78"/>
              </a:rPr>
              <a:t> </a:t>
            </a:r>
            <a:r>
              <a:rPr lang="ar-SA" altLang="en-US" b="1" dirty="0">
                <a:cs typeface="B Nazanin" pitchFamily="2" charset="-78"/>
              </a:rPr>
              <a:t>مدير</a:t>
            </a:r>
            <a:r>
              <a:rPr lang="en-US" altLang="en-US" b="1" dirty="0">
                <a:cs typeface="B Nazanin" pitchFamily="2" charset="-78"/>
              </a:rPr>
              <a:t> </a:t>
            </a:r>
            <a:r>
              <a:rPr lang="ar-SA" altLang="en-US" b="1" dirty="0">
                <a:cs typeface="B Nazanin" pitchFamily="2" charset="-78"/>
              </a:rPr>
              <a:t>پروژه اكنون</a:t>
            </a:r>
            <a:r>
              <a:rPr lang="en-US" altLang="en-US" b="1" dirty="0">
                <a:cs typeface="B Nazanin" pitchFamily="2" charset="-78"/>
              </a:rPr>
              <a:t> </a:t>
            </a:r>
            <a:r>
              <a:rPr lang="ar-SA" altLang="en-US" b="1" dirty="0">
                <a:cs typeface="B Nazanin" pitchFamily="2" charset="-78"/>
              </a:rPr>
              <a:t>مي</a:t>
            </a:r>
            <a:r>
              <a:rPr lang="en-US" altLang="en-US" b="1" dirty="0">
                <a:cs typeface="B Nazanin" pitchFamily="2" charset="-78"/>
              </a:rPr>
              <a:t> </a:t>
            </a:r>
            <a:r>
              <a:rPr lang="ar-SA" altLang="en-US" b="1" dirty="0">
                <a:cs typeface="B Nazanin" pitchFamily="2" charset="-78"/>
              </a:rPr>
              <a:t>داند كه اگر</a:t>
            </a:r>
            <a:r>
              <a:rPr lang="en-US" altLang="en-US" b="1" dirty="0">
                <a:cs typeface="B Nazanin" pitchFamily="2" charset="-78"/>
              </a:rPr>
              <a:t> </a:t>
            </a:r>
            <a:r>
              <a:rPr lang="ar-SA" altLang="en-US" b="1" dirty="0">
                <a:cs typeface="B Nazanin" pitchFamily="2" charset="-78"/>
              </a:rPr>
              <a:t>كار</a:t>
            </a:r>
            <a:r>
              <a:rPr lang="en-US" altLang="en-US" b="1" dirty="0">
                <a:cs typeface="B Nazanin" pitchFamily="2" charset="-78"/>
              </a:rPr>
              <a:t> </a:t>
            </a:r>
            <a:r>
              <a:rPr lang="ar-SA" altLang="en-US" b="1" dirty="0">
                <a:cs typeface="B Nazanin" pitchFamily="2" charset="-78"/>
              </a:rPr>
              <a:t>با</a:t>
            </a:r>
            <a:r>
              <a:rPr lang="en-US" altLang="en-US" b="1" dirty="0">
                <a:cs typeface="B Nazanin" pitchFamily="2" charset="-78"/>
              </a:rPr>
              <a:t> </a:t>
            </a:r>
            <a:r>
              <a:rPr lang="ar-SA" altLang="en-US" b="1" dirty="0">
                <a:cs typeface="B Nazanin" pitchFamily="2" charset="-78"/>
              </a:rPr>
              <a:t>نرخ جاري ادامه يابد</a:t>
            </a:r>
            <a:r>
              <a:rPr lang="en-US" altLang="en-US" b="1" dirty="0">
                <a:cs typeface="B Nazanin" pitchFamily="2" charset="-78"/>
              </a:rPr>
              <a:t> ، </a:t>
            </a:r>
            <a:r>
              <a:rPr lang="ar-SA" altLang="en-US" b="1" dirty="0">
                <a:cs typeface="B Nazanin" pitchFamily="2" charset="-78"/>
              </a:rPr>
              <a:t>پروژه با</a:t>
            </a:r>
            <a:r>
              <a:rPr lang="en-US" altLang="en-US" b="1" dirty="0">
                <a:cs typeface="B Nazanin" pitchFamily="2" charset="-78"/>
              </a:rPr>
              <a:t> 4 </a:t>
            </a:r>
            <a:r>
              <a:rPr lang="ar-SA" altLang="en-US" b="1" dirty="0">
                <a:cs typeface="B Nazanin" pitchFamily="2" charset="-78"/>
              </a:rPr>
              <a:t>ماه تاخير</a:t>
            </a:r>
            <a:r>
              <a:rPr lang="en-US" altLang="en-US" b="1" dirty="0">
                <a:cs typeface="B Nazanin" pitchFamily="2" charset="-78"/>
              </a:rPr>
              <a:t> </a:t>
            </a:r>
            <a:r>
              <a:rPr lang="ar-SA" altLang="en-US" b="1" dirty="0">
                <a:cs typeface="B Nazanin" pitchFamily="2" charset="-78"/>
              </a:rPr>
              <a:t>نسبت به</a:t>
            </a:r>
            <a:r>
              <a:rPr lang="en-US" altLang="en-US" b="1" dirty="0">
                <a:cs typeface="B Nazanin" pitchFamily="2" charset="-78"/>
              </a:rPr>
              <a:t> </a:t>
            </a:r>
            <a:r>
              <a:rPr lang="ar-SA" altLang="en-US" b="1" dirty="0">
                <a:cs typeface="B Nazanin" pitchFamily="2" charset="-78"/>
              </a:rPr>
              <a:t>برنامه</a:t>
            </a:r>
            <a:r>
              <a:rPr lang="en-US" altLang="en-US" b="1" dirty="0">
                <a:cs typeface="B Nazanin" pitchFamily="2" charset="-78"/>
              </a:rPr>
              <a:t> </a:t>
            </a:r>
            <a:r>
              <a:rPr lang="ar-SA" altLang="en-US" b="1" dirty="0">
                <a:cs typeface="B Nazanin" pitchFamily="2" charset="-78"/>
              </a:rPr>
              <a:t>اصلي پايان مي بابد</a:t>
            </a:r>
            <a:r>
              <a:rPr lang="en-US" altLang="en-US" b="1" dirty="0">
                <a:cs typeface="B Nazanin" pitchFamily="2" charset="-78"/>
              </a:rPr>
              <a:t> .</a:t>
            </a:r>
            <a:r>
              <a:rPr lang="en-US" altLang="en-US" sz="2000" b="1" dirty="0">
                <a:cs typeface="B Nazanin" pitchFamily="2" charset="-78"/>
              </a:rPr>
              <a:t> </a:t>
            </a:r>
            <a:endParaRPr lang="en-US" altLang="en-US" b="1" dirty="0">
              <a:cs typeface="B Nazanin" pitchFamily="2" charset="-78"/>
            </a:endParaRPr>
          </a:p>
        </p:txBody>
      </p:sp>
      <p:sp>
        <p:nvSpPr>
          <p:cNvPr id="6" name="Rectangle 5"/>
          <p:cNvSpPr>
            <a:spLocks noChangeArrowheads="1"/>
          </p:cNvSpPr>
          <p:nvPr/>
        </p:nvSpPr>
        <p:spPr bwMode="auto">
          <a:xfrm>
            <a:off x="990600" y="1600200"/>
            <a:ext cx="6477000" cy="1143000"/>
          </a:xfrm>
          <a:prstGeom prst="rect">
            <a:avLst/>
          </a:prstGeom>
          <a:noFill/>
          <a:ln w="9525">
            <a:noFill/>
            <a:miter lim="800000"/>
            <a:headEnd/>
            <a:tailEnd/>
          </a:ln>
          <a:effectLst/>
        </p:spPr>
        <p:txBody>
          <a:bodyPr anchor="ctr"/>
          <a:lstStyle/>
          <a:p>
            <a:pPr algn="r" rtl="1"/>
            <a:r>
              <a:rPr lang="ar-SA" altLang="en-US" sz="3600" b="1" u="sng" dirty="0">
                <a:solidFill>
                  <a:schemeClr val="accent2">
                    <a:lumMod val="50000"/>
                  </a:schemeClr>
                </a:solidFill>
                <a:cs typeface="B Nazanin" pitchFamily="2" charset="-78"/>
              </a:rPr>
              <a:t>پيش بيني</a:t>
            </a:r>
            <a:r>
              <a:rPr lang="en-US" altLang="en-US" sz="3600" b="1" u="sng" dirty="0">
                <a:solidFill>
                  <a:schemeClr val="accent2">
                    <a:lumMod val="50000"/>
                  </a:schemeClr>
                </a:solidFill>
                <a:cs typeface="B Nazanin" pitchFamily="2" charset="-78"/>
              </a:rPr>
              <a:t> </a:t>
            </a:r>
            <a:r>
              <a:rPr lang="ar-SA" altLang="en-US" sz="3600" b="1" u="sng" dirty="0">
                <a:solidFill>
                  <a:schemeClr val="accent2">
                    <a:lumMod val="50000"/>
                  </a:schemeClr>
                </a:solidFill>
                <a:cs typeface="B Nazanin" pitchFamily="2" charset="-78"/>
              </a:rPr>
              <a:t>زمانبندي</a:t>
            </a:r>
            <a:r>
              <a:rPr lang="en-US" altLang="en-US" sz="3600" b="1" u="sng" dirty="0">
                <a:solidFill>
                  <a:schemeClr val="accent2">
                    <a:lumMod val="50000"/>
                  </a:schemeClr>
                </a:solidFill>
                <a:cs typeface="B Nazanin" pitchFamily="2" charset="-78"/>
              </a:rPr>
              <a:t> </a:t>
            </a:r>
            <a:r>
              <a:rPr lang="en-US" altLang="en-US" sz="2800" b="1" u="sng" dirty="0">
                <a:solidFill>
                  <a:schemeClr val="accent2">
                    <a:lumMod val="50000"/>
                  </a:schemeClr>
                </a:solidFill>
                <a:cs typeface="B Nazanin" pitchFamily="2" charset="-78"/>
              </a:rPr>
              <a:t>) </a:t>
            </a:r>
            <a:r>
              <a:rPr lang="ar-SA" altLang="en-US" sz="2800" b="1" u="sng" dirty="0">
                <a:solidFill>
                  <a:schemeClr val="accent2">
                    <a:lumMod val="50000"/>
                  </a:schemeClr>
                </a:solidFill>
                <a:cs typeface="B Nazanin" pitchFamily="2" charset="-78"/>
              </a:rPr>
              <a:t>براي پروژه</a:t>
            </a:r>
            <a:r>
              <a:rPr lang="en-US" altLang="en-US" sz="2800" b="1" u="sng" dirty="0">
                <a:solidFill>
                  <a:schemeClr val="accent2">
                    <a:lumMod val="50000"/>
                  </a:schemeClr>
                </a:solidFill>
                <a:cs typeface="B Nazanin" pitchFamily="2" charset="-78"/>
              </a:rPr>
              <a:t> </a:t>
            </a:r>
            <a:r>
              <a:rPr lang="ar-SA" altLang="en-US" sz="2800" b="1" u="sng" dirty="0">
                <a:solidFill>
                  <a:schemeClr val="accent2">
                    <a:lumMod val="50000"/>
                  </a:schemeClr>
                </a:solidFill>
                <a:cs typeface="B Nazanin" pitchFamily="2" charset="-78"/>
              </a:rPr>
              <a:t>الف</a:t>
            </a:r>
            <a:r>
              <a:rPr lang="en-US" altLang="en-US" sz="2800" b="1" u="sng" dirty="0">
                <a:solidFill>
                  <a:schemeClr val="accent2">
                    <a:lumMod val="50000"/>
                  </a:schemeClr>
                </a:solidFill>
                <a:cs typeface="B Nazanin" pitchFamily="2" charset="-78"/>
              </a:rPr>
              <a:t> (</a:t>
            </a:r>
            <a:endParaRPr lang="en-US" altLang="en-US" sz="3600" b="1" u="sng" dirty="0">
              <a:solidFill>
                <a:schemeClr val="accent2">
                  <a:lumMod val="50000"/>
                </a:schemeClr>
              </a:solidFill>
              <a:cs typeface="B Nazanin" pitchFamily="2" charset="-78"/>
            </a:endParaRP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1447800" y="228600"/>
            <a:ext cx="5486400" cy="838200"/>
          </a:xfrm>
          <a:prstGeom prst="rect">
            <a:avLst/>
          </a:prstGeom>
          <a:noFill/>
          <a:ln w="9525">
            <a:noFill/>
            <a:miter lim="800000"/>
            <a:headEnd/>
            <a:tailEnd/>
          </a:ln>
          <a:effectLst/>
        </p:spPr>
        <p:txBody>
          <a:bodyPr anchor="ctr"/>
          <a:lstStyle/>
          <a:p>
            <a:pPr algn="ctr" rtl="1"/>
            <a:r>
              <a:rPr lang="ar-SA" altLang="en-US" sz="3600" b="1" u="sng" dirty="0">
                <a:solidFill>
                  <a:schemeClr val="accent2">
                    <a:lumMod val="50000"/>
                  </a:schemeClr>
                </a:solidFill>
                <a:cs typeface="B Nazanin" pitchFamily="2" charset="-78"/>
              </a:rPr>
              <a:t>تحليل</a:t>
            </a:r>
            <a:r>
              <a:rPr lang="en-US" altLang="en-US" sz="3600" b="1" u="sng" dirty="0">
                <a:solidFill>
                  <a:schemeClr val="accent2">
                    <a:lumMod val="50000"/>
                  </a:schemeClr>
                </a:solidFill>
                <a:cs typeface="B Nazanin" pitchFamily="2" charset="-78"/>
              </a:rPr>
              <a:t> </a:t>
            </a:r>
            <a:r>
              <a:rPr lang="ar-SA" altLang="en-US" sz="3600" b="1" u="sng" dirty="0">
                <a:solidFill>
                  <a:schemeClr val="accent2">
                    <a:lumMod val="50000"/>
                  </a:schemeClr>
                </a:solidFill>
                <a:cs typeface="B Nazanin" pitchFamily="2" charset="-78"/>
              </a:rPr>
              <a:t>هزينه</a:t>
            </a:r>
            <a:r>
              <a:rPr lang="en-US" altLang="en-US" sz="3600" b="1" u="sng" dirty="0">
                <a:solidFill>
                  <a:schemeClr val="accent2">
                    <a:lumMod val="50000"/>
                  </a:schemeClr>
                </a:solidFill>
                <a:cs typeface="B Nazanin" pitchFamily="2" charset="-78"/>
              </a:rPr>
              <a:t> </a:t>
            </a:r>
            <a:r>
              <a:rPr lang="en-US" altLang="en-US" sz="2800" b="1" u="sng" dirty="0">
                <a:solidFill>
                  <a:schemeClr val="accent2">
                    <a:lumMod val="50000"/>
                  </a:schemeClr>
                </a:solidFill>
                <a:cs typeface="B Nazanin" pitchFamily="2" charset="-78"/>
              </a:rPr>
              <a:t>) </a:t>
            </a:r>
            <a:r>
              <a:rPr lang="ar-SA" altLang="en-US" sz="2800" b="1" u="sng" dirty="0">
                <a:solidFill>
                  <a:schemeClr val="accent2">
                    <a:lumMod val="50000"/>
                  </a:schemeClr>
                </a:solidFill>
                <a:cs typeface="B Nazanin" pitchFamily="2" charset="-78"/>
              </a:rPr>
              <a:t>براي پروژه</a:t>
            </a:r>
            <a:r>
              <a:rPr lang="en-US" altLang="en-US" sz="2800" b="1" u="sng" dirty="0">
                <a:solidFill>
                  <a:schemeClr val="accent2">
                    <a:lumMod val="50000"/>
                  </a:schemeClr>
                </a:solidFill>
                <a:cs typeface="B Nazanin" pitchFamily="2" charset="-78"/>
              </a:rPr>
              <a:t> </a:t>
            </a:r>
            <a:r>
              <a:rPr lang="ar-SA" altLang="en-US" sz="2800" b="1" u="sng" dirty="0">
                <a:solidFill>
                  <a:schemeClr val="accent2">
                    <a:lumMod val="50000"/>
                  </a:schemeClr>
                </a:solidFill>
                <a:cs typeface="B Nazanin" pitchFamily="2" charset="-78"/>
              </a:rPr>
              <a:t>الف</a:t>
            </a:r>
            <a:r>
              <a:rPr lang="en-US" altLang="en-US" sz="2800" b="1" u="sng" dirty="0">
                <a:solidFill>
                  <a:schemeClr val="accent2">
                    <a:lumMod val="50000"/>
                  </a:schemeClr>
                </a:solidFill>
                <a:cs typeface="B Nazanin" pitchFamily="2" charset="-78"/>
              </a:rPr>
              <a:t> (</a:t>
            </a:r>
            <a:endParaRPr lang="en-US" altLang="en-US" sz="3600" b="1" u="sng" dirty="0">
              <a:solidFill>
                <a:schemeClr val="accent2">
                  <a:lumMod val="50000"/>
                </a:schemeClr>
              </a:solidFill>
              <a:cs typeface="B Nazanin" pitchFamily="2" charset="-78"/>
            </a:endParaRPr>
          </a:p>
        </p:txBody>
      </p:sp>
      <p:sp>
        <p:nvSpPr>
          <p:cNvPr id="5" name="Rectangle 5"/>
          <p:cNvSpPr>
            <a:spLocks noChangeArrowheads="1"/>
          </p:cNvSpPr>
          <p:nvPr/>
        </p:nvSpPr>
        <p:spPr bwMode="auto">
          <a:xfrm>
            <a:off x="0" y="1143000"/>
            <a:ext cx="8534400" cy="4953000"/>
          </a:xfrm>
          <a:prstGeom prst="rect">
            <a:avLst/>
          </a:prstGeom>
          <a:noFill/>
          <a:ln w="9525">
            <a:noFill/>
            <a:miter lim="800000"/>
            <a:headEnd/>
            <a:tailEnd/>
          </a:ln>
        </p:spPr>
        <p:txBody>
          <a:bodyPr/>
          <a:lstStyle/>
          <a:p>
            <a:pPr marL="342900" indent="-342900" algn="r" rtl="1">
              <a:spcBef>
                <a:spcPct val="20000"/>
              </a:spcBef>
              <a:buClr>
                <a:schemeClr val="hlink"/>
              </a:buClr>
              <a:buSzPct val="65000"/>
              <a:buFont typeface="Wingdings" pitchFamily="2" charset="2"/>
              <a:buChar char="n"/>
            </a:pPr>
            <a:r>
              <a:rPr lang="ar-SA" altLang="en-US" sz="2200" b="1" dirty="0">
                <a:cs typeface="B Nazanin" pitchFamily="2" charset="-78"/>
              </a:rPr>
              <a:t>واريانس هزينه</a:t>
            </a:r>
            <a:endParaRPr lang="en-US" altLang="en-US" sz="2200" dirty="0">
              <a:cs typeface="B Nazanin" pitchFamily="2" charset="-78"/>
            </a:endParaRPr>
          </a:p>
          <a:p>
            <a:pPr marL="342900" indent="-342900" algn="ctr" rtl="1">
              <a:spcBef>
                <a:spcPct val="20000"/>
              </a:spcBef>
              <a:buClr>
                <a:schemeClr val="hlink"/>
              </a:buClr>
              <a:buSzPct val="65000"/>
              <a:buFont typeface="Wingdings" pitchFamily="2" charset="2"/>
              <a:buNone/>
            </a:pPr>
            <a:r>
              <a:rPr lang="ar-SA" altLang="en-US" sz="2200" dirty="0">
                <a:cs typeface="B Nazanin" pitchFamily="2" charset="-78"/>
              </a:rPr>
              <a:t>نامطلوب</a:t>
            </a:r>
            <a:r>
              <a:rPr lang="en-US" altLang="en-US" sz="2200" dirty="0">
                <a:cs typeface="B Nazanin" pitchFamily="2" charset="-78"/>
              </a:rPr>
              <a:t>      CV = EV-AC = 24 - 29 = -5 </a:t>
            </a:r>
          </a:p>
          <a:p>
            <a:pPr marL="342900" indent="-342900" algn="r" rtl="1">
              <a:spcBef>
                <a:spcPct val="20000"/>
              </a:spcBef>
              <a:buClr>
                <a:schemeClr val="hlink"/>
              </a:buClr>
              <a:buSzPct val="65000"/>
              <a:buFont typeface="Wingdings" pitchFamily="2" charset="2"/>
              <a:buChar char="n"/>
            </a:pPr>
            <a:r>
              <a:rPr lang="ar-SA" altLang="en-US" sz="2200" b="1" dirty="0">
                <a:cs typeface="B Nazanin" pitchFamily="2" charset="-78"/>
              </a:rPr>
              <a:t>در صد</a:t>
            </a:r>
            <a:r>
              <a:rPr lang="en-US" altLang="en-US" sz="2200" b="1" dirty="0">
                <a:cs typeface="B Nazanin" pitchFamily="2" charset="-78"/>
              </a:rPr>
              <a:t> </a:t>
            </a:r>
            <a:r>
              <a:rPr lang="ar-SA" altLang="en-US" sz="2200" b="1" dirty="0">
                <a:cs typeface="B Nazanin" pitchFamily="2" charset="-78"/>
              </a:rPr>
              <a:t>واريانس زمانبندي</a:t>
            </a:r>
            <a:endParaRPr lang="en-US" altLang="en-US" sz="2200" dirty="0">
              <a:cs typeface="B Nazanin" pitchFamily="2" charset="-78"/>
            </a:endParaRPr>
          </a:p>
          <a:p>
            <a:pPr marL="342900" indent="-342900" algn="ctr" rtl="1">
              <a:spcBef>
                <a:spcPct val="20000"/>
              </a:spcBef>
              <a:buClr>
                <a:schemeClr val="hlink"/>
              </a:buClr>
              <a:buSzPct val="65000"/>
              <a:buFont typeface="Wingdings" pitchFamily="2" charset="2"/>
              <a:buNone/>
            </a:pPr>
            <a:r>
              <a:rPr lang="en-US" altLang="en-US" sz="2200" dirty="0">
                <a:cs typeface="B Nazanin" pitchFamily="2" charset="-78"/>
              </a:rPr>
              <a:t>           </a:t>
            </a:r>
            <a:r>
              <a:rPr lang="ar-SA" altLang="en-US" sz="2200" dirty="0">
                <a:cs typeface="B Nazanin" pitchFamily="2" charset="-78"/>
              </a:rPr>
              <a:t>نامطلوب</a:t>
            </a:r>
            <a:r>
              <a:rPr lang="en-US" altLang="en-US" sz="2200" dirty="0">
                <a:cs typeface="B Nazanin" pitchFamily="2" charset="-78"/>
              </a:rPr>
              <a:t>     CV% = CV / EV = -5 / 24  = -21% </a:t>
            </a:r>
          </a:p>
          <a:p>
            <a:pPr marL="1143000" lvl="2" indent="-228600" algn="r" rtl="1">
              <a:spcBef>
                <a:spcPct val="20000"/>
              </a:spcBef>
              <a:buClr>
                <a:schemeClr val="hlink"/>
              </a:buClr>
              <a:buSzPct val="65000"/>
              <a:buFont typeface="Wingdings" pitchFamily="2" charset="2"/>
              <a:buNone/>
            </a:pPr>
            <a:r>
              <a:rPr lang="en-US" altLang="en-US" b="1" i="1" dirty="0">
                <a:cs typeface="B Nazanin" pitchFamily="2" charset="-78"/>
              </a:rPr>
              <a:t>- </a:t>
            </a:r>
            <a:r>
              <a:rPr lang="ar-SA" altLang="en-US" b="1" i="1" dirty="0">
                <a:cs typeface="B Nazanin" pitchFamily="2" charset="-78"/>
              </a:rPr>
              <a:t>نتيجه</a:t>
            </a:r>
            <a:r>
              <a:rPr lang="en-US" altLang="en-US" b="1" i="1" dirty="0">
                <a:cs typeface="B Nazanin" pitchFamily="2" charset="-78"/>
              </a:rPr>
              <a:t> :</a:t>
            </a:r>
            <a:r>
              <a:rPr lang="en-US" altLang="en-US" dirty="0">
                <a:cs typeface="B Nazanin" pitchFamily="2" charset="-78"/>
              </a:rPr>
              <a:t> </a:t>
            </a:r>
          </a:p>
          <a:p>
            <a:pPr marL="1600200" lvl="3" indent="-228600" algn="r" rtl="1">
              <a:spcBef>
                <a:spcPct val="20000"/>
              </a:spcBef>
              <a:buClr>
                <a:schemeClr val="folHlink"/>
              </a:buClr>
              <a:buSzPct val="65000"/>
              <a:buFont typeface="Wingdings" pitchFamily="2" charset="2"/>
              <a:buChar char="n"/>
            </a:pPr>
            <a:r>
              <a:rPr lang="en-US" altLang="en-US" sz="1600" dirty="0">
                <a:cs typeface="B Nazanin" pitchFamily="2" charset="-78"/>
              </a:rPr>
              <a:t> </a:t>
            </a:r>
            <a:r>
              <a:rPr lang="ar-SA" altLang="en-US" sz="1600" b="1" dirty="0">
                <a:cs typeface="B Nazanin" pitchFamily="2" charset="-78"/>
              </a:rPr>
              <a:t>هزينه هاي پروژه تا</a:t>
            </a:r>
            <a:r>
              <a:rPr lang="en-US" altLang="en-US" sz="1600" b="1" dirty="0">
                <a:cs typeface="B Nazanin" pitchFamily="2" charset="-78"/>
              </a:rPr>
              <a:t> </a:t>
            </a:r>
            <a:r>
              <a:rPr lang="ar-SA" altLang="en-US" sz="1600" b="1" dirty="0">
                <a:cs typeface="B Nazanin" pitchFamily="2" charset="-78"/>
              </a:rPr>
              <a:t>به</a:t>
            </a:r>
            <a:r>
              <a:rPr lang="en-US" altLang="en-US" sz="1600" b="1" dirty="0">
                <a:cs typeface="B Nazanin" pitchFamily="2" charset="-78"/>
              </a:rPr>
              <a:t> </a:t>
            </a:r>
            <a:r>
              <a:rPr lang="ar-SA" altLang="en-US" sz="1600" b="1" dirty="0">
                <a:cs typeface="B Nazanin" pitchFamily="2" charset="-78"/>
              </a:rPr>
              <a:t>امروز</a:t>
            </a:r>
            <a:r>
              <a:rPr lang="en-US" altLang="en-US" sz="1600" b="1" dirty="0">
                <a:cs typeface="B Nazanin" pitchFamily="2" charset="-78"/>
              </a:rPr>
              <a:t> 21 </a:t>
            </a:r>
            <a:r>
              <a:rPr lang="ar-SA" altLang="en-US" sz="1600" b="1" dirty="0">
                <a:cs typeface="B Nazanin" pitchFamily="2" charset="-78"/>
              </a:rPr>
              <a:t>درصد بيشتر از بودجه</a:t>
            </a:r>
            <a:r>
              <a:rPr lang="en-US" altLang="en-US" sz="1600" b="1" dirty="0">
                <a:cs typeface="B Nazanin" pitchFamily="2" charset="-78"/>
              </a:rPr>
              <a:t> </a:t>
            </a:r>
            <a:r>
              <a:rPr lang="ar-SA" altLang="en-US" sz="1600" b="1" dirty="0">
                <a:cs typeface="B Nazanin" pitchFamily="2" charset="-78"/>
              </a:rPr>
              <a:t>در نظر گرفته شده</a:t>
            </a:r>
            <a:r>
              <a:rPr lang="en-US" altLang="en-US" sz="1600" b="1" dirty="0">
                <a:cs typeface="B Nazanin" pitchFamily="2" charset="-78"/>
              </a:rPr>
              <a:t> </a:t>
            </a:r>
            <a:r>
              <a:rPr lang="ar-SA" altLang="en-US" sz="1600" b="1" dirty="0">
                <a:cs typeface="B Nazanin" pitchFamily="2" charset="-78"/>
              </a:rPr>
              <a:t>براي كارانجام</a:t>
            </a:r>
            <a:r>
              <a:rPr lang="en-US" altLang="en-US" sz="1600" b="1" dirty="0">
                <a:cs typeface="B Nazanin" pitchFamily="2" charset="-78"/>
              </a:rPr>
              <a:t> </a:t>
            </a:r>
            <a:r>
              <a:rPr lang="ar-SA" altLang="en-US" sz="1600" b="1" dirty="0">
                <a:cs typeface="B Nazanin" pitchFamily="2" charset="-78"/>
              </a:rPr>
              <a:t>شده مي باشد</a:t>
            </a:r>
            <a:r>
              <a:rPr lang="en-US" altLang="en-US" sz="1600" b="1" dirty="0">
                <a:cs typeface="B Nazanin" pitchFamily="2" charset="-78"/>
              </a:rPr>
              <a:t> </a:t>
            </a:r>
            <a:r>
              <a:rPr lang="en-US" altLang="en-US" sz="1600" dirty="0">
                <a:cs typeface="B Nazanin" pitchFamily="2" charset="-78"/>
              </a:rPr>
              <a:t>. </a:t>
            </a:r>
          </a:p>
          <a:p>
            <a:pPr marL="342900" indent="-342900" algn="r" rtl="1">
              <a:spcBef>
                <a:spcPct val="20000"/>
              </a:spcBef>
              <a:buClr>
                <a:schemeClr val="hlink"/>
              </a:buClr>
              <a:buSzPct val="65000"/>
              <a:buFont typeface="Wingdings" pitchFamily="2" charset="2"/>
              <a:buChar char="n"/>
            </a:pPr>
            <a:r>
              <a:rPr lang="ar-SA" altLang="en-US" sz="2200" b="1" dirty="0">
                <a:cs typeface="B Nazanin" pitchFamily="2" charset="-78"/>
              </a:rPr>
              <a:t>شاخص</a:t>
            </a:r>
            <a:r>
              <a:rPr lang="en-US" altLang="en-US" sz="2200" b="1" dirty="0">
                <a:cs typeface="B Nazanin" pitchFamily="2" charset="-78"/>
              </a:rPr>
              <a:t> </a:t>
            </a:r>
            <a:r>
              <a:rPr lang="ar-SA" altLang="en-US" sz="2200" b="1" dirty="0">
                <a:cs typeface="B Nazanin" pitchFamily="2" charset="-78"/>
              </a:rPr>
              <a:t>عملكرد هزينه</a:t>
            </a:r>
            <a:endParaRPr lang="en-US" altLang="en-US" sz="2200" b="1" dirty="0">
              <a:cs typeface="B Nazanin" pitchFamily="2" charset="-78"/>
            </a:endParaRPr>
          </a:p>
          <a:p>
            <a:pPr marL="342900" indent="-342900" algn="ctr" rtl="1">
              <a:spcBef>
                <a:spcPct val="20000"/>
              </a:spcBef>
              <a:buClr>
                <a:schemeClr val="hlink"/>
              </a:buClr>
              <a:buSzPct val="65000"/>
              <a:buFont typeface="Wingdings" pitchFamily="2" charset="2"/>
              <a:buNone/>
            </a:pPr>
            <a:r>
              <a:rPr lang="en-US" altLang="en-US" sz="2200" dirty="0">
                <a:cs typeface="B Nazanin" pitchFamily="2" charset="-78"/>
              </a:rPr>
              <a:t>        </a:t>
            </a:r>
            <a:r>
              <a:rPr lang="ar-SA" altLang="en-US" sz="2200" dirty="0">
                <a:cs typeface="B Nazanin" pitchFamily="2" charset="-78"/>
              </a:rPr>
              <a:t>نامطلوب</a:t>
            </a:r>
            <a:r>
              <a:rPr lang="en-US" altLang="en-US" sz="2200" dirty="0">
                <a:cs typeface="B Nazanin" pitchFamily="2" charset="-78"/>
              </a:rPr>
              <a:t>     CPI = EV / AC = 24 / 29 = 0.8276 ~ .83</a:t>
            </a:r>
            <a:r>
              <a:rPr lang="en-US" altLang="ar-SA" sz="2200" dirty="0">
                <a:cs typeface="B Nazanin" pitchFamily="2" charset="-78"/>
              </a:rPr>
              <a:t>  </a:t>
            </a:r>
          </a:p>
          <a:p>
            <a:pPr marL="1143000" lvl="2" indent="-228600" algn="r" rtl="1">
              <a:spcBef>
                <a:spcPct val="20000"/>
              </a:spcBef>
              <a:buClr>
                <a:schemeClr val="hlink"/>
              </a:buClr>
              <a:buSzPct val="65000"/>
              <a:buFont typeface="Wingdings" pitchFamily="2" charset="2"/>
              <a:buNone/>
            </a:pPr>
            <a:r>
              <a:rPr lang="en-US" altLang="en-US" b="1" i="1" dirty="0">
                <a:cs typeface="B Nazanin" pitchFamily="2" charset="-78"/>
              </a:rPr>
              <a:t>- </a:t>
            </a:r>
            <a:r>
              <a:rPr lang="ar-SA" altLang="en-US" b="1" i="1" dirty="0">
                <a:cs typeface="B Nazanin" pitchFamily="2" charset="-78"/>
              </a:rPr>
              <a:t>نتيجه</a:t>
            </a:r>
            <a:r>
              <a:rPr lang="en-US" altLang="en-US" b="1" i="1" dirty="0">
                <a:cs typeface="B Nazanin" pitchFamily="2" charset="-78"/>
              </a:rPr>
              <a:t> :</a:t>
            </a:r>
            <a:r>
              <a:rPr lang="en-US" altLang="en-US" dirty="0">
                <a:cs typeface="B Nazanin" pitchFamily="2" charset="-78"/>
              </a:rPr>
              <a:t> </a:t>
            </a:r>
          </a:p>
          <a:p>
            <a:pPr marL="1600200" lvl="3" indent="-228600" algn="r" rtl="1">
              <a:spcBef>
                <a:spcPct val="20000"/>
              </a:spcBef>
              <a:buClr>
                <a:schemeClr val="folHlink"/>
              </a:buClr>
              <a:buSzPct val="65000"/>
              <a:buFont typeface="Wingdings" pitchFamily="2" charset="2"/>
              <a:buChar char="n"/>
            </a:pPr>
            <a:r>
              <a:rPr lang="en-US" altLang="en-US" b="1" dirty="0">
                <a:cs typeface="B Nazanin" pitchFamily="2" charset="-78"/>
              </a:rPr>
              <a:t> </a:t>
            </a:r>
            <a:r>
              <a:rPr lang="ar-SA" altLang="en-US" b="1" dirty="0">
                <a:cs typeface="B Nazanin" pitchFamily="2" charset="-78"/>
              </a:rPr>
              <a:t>اگر نتيجه را</a:t>
            </a:r>
            <a:r>
              <a:rPr lang="en-US" altLang="en-US" b="1" dirty="0">
                <a:cs typeface="B Nazanin" pitchFamily="2" charset="-78"/>
              </a:rPr>
              <a:t> </a:t>
            </a:r>
            <a:r>
              <a:rPr lang="ar-SA" altLang="en-US" b="1" dirty="0">
                <a:cs typeface="B Nazanin" pitchFamily="2" charset="-78"/>
              </a:rPr>
              <a:t>به</a:t>
            </a:r>
            <a:r>
              <a:rPr lang="en-US" altLang="en-US" b="1" dirty="0">
                <a:cs typeface="B Nazanin" pitchFamily="2" charset="-78"/>
              </a:rPr>
              <a:t> </a:t>
            </a:r>
            <a:r>
              <a:rPr lang="ar-SA" altLang="en-US" b="1" dirty="0">
                <a:cs typeface="B Nazanin" pitchFamily="2" charset="-78"/>
              </a:rPr>
              <a:t>دلار تقسير نمائيم</a:t>
            </a:r>
            <a:r>
              <a:rPr lang="en-US" altLang="en-US" b="1" dirty="0">
                <a:cs typeface="B Nazanin" pitchFamily="2" charset="-78"/>
              </a:rPr>
              <a:t> ، </a:t>
            </a:r>
            <a:r>
              <a:rPr lang="ar-SA" altLang="en-US" b="1" dirty="0" smtClean="0">
                <a:cs typeface="B Nazanin" pitchFamily="2" charset="-78"/>
              </a:rPr>
              <a:t>بدين</a:t>
            </a:r>
            <a:r>
              <a:rPr lang="en-US" altLang="en-US" b="1" dirty="0" smtClean="0">
                <a:cs typeface="B Nazanin" pitchFamily="2" charset="-78"/>
              </a:rPr>
              <a:t> </a:t>
            </a:r>
            <a:r>
              <a:rPr lang="ar-SA" altLang="en-US" b="1" dirty="0" smtClean="0">
                <a:cs typeface="B Nazanin" pitchFamily="2" charset="-78"/>
              </a:rPr>
              <a:t>معني</a:t>
            </a:r>
            <a:r>
              <a:rPr lang="en-US" altLang="en-US" b="1" dirty="0" smtClean="0">
                <a:cs typeface="B Nazanin" pitchFamily="2" charset="-78"/>
              </a:rPr>
              <a:t> </a:t>
            </a:r>
            <a:r>
              <a:rPr lang="ar-SA" altLang="en-US" b="1" dirty="0">
                <a:cs typeface="B Nazanin" pitchFamily="2" charset="-78"/>
              </a:rPr>
              <a:t>است</a:t>
            </a:r>
            <a:r>
              <a:rPr lang="en-US" altLang="en-US" b="1" dirty="0">
                <a:cs typeface="B Nazanin" pitchFamily="2" charset="-78"/>
              </a:rPr>
              <a:t> </a:t>
            </a:r>
            <a:r>
              <a:rPr lang="ar-SA" altLang="en-US" b="1" dirty="0">
                <a:cs typeface="B Nazanin" pitchFamily="2" charset="-78"/>
              </a:rPr>
              <a:t>كه</a:t>
            </a:r>
            <a:r>
              <a:rPr lang="en-US" altLang="en-US" b="1" dirty="0">
                <a:cs typeface="B Nazanin" pitchFamily="2" charset="-78"/>
              </a:rPr>
              <a:t> </a:t>
            </a:r>
            <a:r>
              <a:rPr lang="ar-SA" altLang="en-US" b="1" dirty="0">
                <a:cs typeface="B Nazanin" pitchFamily="2" charset="-78"/>
              </a:rPr>
              <a:t>در</a:t>
            </a:r>
            <a:r>
              <a:rPr lang="en-US" altLang="en-US" b="1" dirty="0">
                <a:cs typeface="B Nazanin" pitchFamily="2" charset="-78"/>
              </a:rPr>
              <a:t> </a:t>
            </a:r>
            <a:r>
              <a:rPr lang="ar-SA" altLang="en-US" b="1" dirty="0">
                <a:cs typeface="B Nazanin" pitchFamily="2" charset="-78"/>
              </a:rPr>
              <a:t>پروژه</a:t>
            </a:r>
            <a:r>
              <a:rPr lang="en-US" altLang="en-US" b="1" dirty="0">
                <a:cs typeface="B Nazanin" pitchFamily="2" charset="-78"/>
              </a:rPr>
              <a:t> </a:t>
            </a:r>
            <a:r>
              <a:rPr lang="ar-SA" altLang="en-US" b="1" dirty="0">
                <a:cs typeface="B Nazanin" pitchFamily="2" charset="-78"/>
              </a:rPr>
              <a:t>الف</a:t>
            </a:r>
            <a:r>
              <a:rPr lang="en-US" altLang="en-US" b="1" dirty="0">
                <a:cs typeface="B Nazanin" pitchFamily="2" charset="-78"/>
              </a:rPr>
              <a:t> </a:t>
            </a:r>
            <a:r>
              <a:rPr lang="ar-SA" altLang="en-US" b="1" dirty="0">
                <a:cs typeface="B Nazanin" pitchFamily="2" charset="-78"/>
              </a:rPr>
              <a:t>از</a:t>
            </a:r>
            <a:r>
              <a:rPr lang="en-US" altLang="en-US" b="1" dirty="0">
                <a:cs typeface="B Nazanin" pitchFamily="2" charset="-78"/>
              </a:rPr>
              <a:t> </a:t>
            </a:r>
            <a:r>
              <a:rPr lang="ar-SA" altLang="en-US" b="1" dirty="0">
                <a:cs typeface="B Nazanin" pitchFamily="2" charset="-78"/>
              </a:rPr>
              <a:t>هر</a:t>
            </a:r>
            <a:r>
              <a:rPr lang="en-US" altLang="en-US" b="1" dirty="0">
                <a:cs typeface="B Nazanin" pitchFamily="2" charset="-78"/>
              </a:rPr>
              <a:t> </a:t>
            </a:r>
            <a:r>
              <a:rPr lang="ar-SA" altLang="en-US" b="1" dirty="0">
                <a:cs typeface="B Nazanin" pitchFamily="2" charset="-78"/>
              </a:rPr>
              <a:t>يك دلاري كه هزينه</a:t>
            </a:r>
            <a:r>
              <a:rPr lang="en-US" altLang="en-US" b="1" dirty="0">
                <a:cs typeface="B Nazanin" pitchFamily="2" charset="-78"/>
              </a:rPr>
              <a:t> </a:t>
            </a:r>
            <a:r>
              <a:rPr lang="ar-SA" altLang="en-US" b="1" dirty="0">
                <a:cs typeface="B Nazanin" pitchFamily="2" charset="-78"/>
              </a:rPr>
              <a:t>شده است ، 0.83</a:t>
            </a:r>
            <a:r>
              <a:rPr lang="en-US" altLang="en-US" b="1" dirty="0">
                <a:cs typeface="B Nazanin" pitchFamily="2" charset="-78"/>
              </a:rPr>
              <a:t> </a:t>
            </a:r>
            <a:r>
              <a:rPr lang="ar-SA" altLang="en-US" b="1" dirty="0">
                <a:cs typeface="B Nazanin" pitchFamily="2" charset="-78"/>
              </a:rPr>
              <a:t>دلار</a:t>
            </a:r>
            <a:r>
              <a:rPr lang="en-US" altLang="en-US" b="1" dirty="0">
                <a:cs typeface="B Nazanin" pitchFamily="2" charset="-78"/>
              </a:rPr>
              <a:t> </a:t>
            </a:r>
            <a:r>
              <a:rPr lang="ar-SA" altLang="en-US" b="1" dirty="0">
                <a:cs typeface="B Nazanin" pitchFamily="2" charset="-78"/>
              </a:rPr>
              <a:t>صرف كار</a:t>
            </a:r>
            <a:r>
              <a:rPr lang="en-US" altLang="en-US" b="1" dirty="0">
                <a:cs typeface="B Nazanin" pitchFamily="2" charset="-78"/>
              </a:rPr>
              <a:t> </a:t>
            </a:r>
            <a:r>
              <a:rPr lang="ar-SA" altLang="en-US" b="1" dirty="0">
                <a:cs typeface="B Nazanin" pitchFamily="2" charset="-78"/>
              </a:rPr>
              <a:t>انجام</a:t>
            </a:r>
            <a:r>
              <a:rPr lang="en-US" altLang="en-US" b="1" dirty="0">
                <a:cs typeface="B Nazanin" pitchFamily="2" charset="-78"/>
              </a:rPr>
              <a:t> </a:t>
            </a:r>
            <a:r>
              <a:rPr lang="ar-SA" altLang="en-US" b="1" dirty="0">
                <a:cs typeface="B Nazanin" pitchFamily="2" charset="-78"/>
              </a:rPr>
              <a:t>شده</a:t>
            </a:r>
            <a:r>
              <a:rPr lang="en-US" altLang="en-US" b="1" dirty="0">
                <a:cs typeface="B Nazanin" pitchFamily="2" charset="-78"/>
              </a:rPr>
              <a:t> </a:t>
            </a:r>
            <a:r>
              <a:rPr lang="ar-SA" altLang="en-US" b="1" dirty="0">
                <a:cs typeface="B Nazanin" pitchFamily="2" charset="-78"/>
              </a:rPr>
              <a:t>گرديده</a:t>
            </a:r>
            <a:r>
              <a:rPr lang="en-US" altLang="en-US" b="1" dirty="0">
                <a:cs typeface="B Nazanin" pitchFamily="2" charset="-78"/>
              </a:rPr>
              <a:t> </a:t>
            </a:r>
            <a:r>
              <a:rPr lang="ar-SA" altLang="en-US" b="1" dirty="0">
                <a:cs typeface="B Nazanin" pitchFamily="2" charset="-78"/>
              </a:rPr>
              <a:t>است .   يا</a:t>
            </a:r>
            <a:endParaRPr lang="en-US" altLang="en-US" b="1" dirty="0">
              <a:cs typeface="B Nazanin" pitchFamily="2" charset="-78"/>
            </a:endParaRPr>
          </a:p>
          <a:p>
            <a:pPr marL="1600200" lvl="3" indent="-228600" algn="r" rtl="1">
              <a:spcBef>
                <a:spcPct val="20000"/>
              </a:spcBef>
              <a:buClr>
                <a:schemeClr val="folHlink"/>
              </a:buClr>
              <a:buSzPct val="65000"/>
              <a:buFont typeface="Wingdings" pitchFamily="2" charset="2"/>
              <a:buChar char="n"/>
            </a:pPr>
            <a:r>
              <a:rPr lang="ar-SA" altLang="en-US" b="1" dirty="0">
                <a:cs typeface="B Nazanin" pitchFamily="2" charset="-78"/>
              </a:rPr>
              <a:t>كارائي هزينه</a:t>
            </a:r>
            <a:r>
              <a:rPr lang="en-US" altLang="en-US" b="1" dirty="0">
                <a:cs typeface="B Nazanin" pitchFamily="2" charset="-78"/>
              </a:rPr>
              <a:t> 0.83 </a:t>
            </a:r>
            <a:r>
              <a:rPr lang="ar-SA" altLang="en-US" b="1" dirty="0">
                <a:cs typeface="B Nazanin" pitchFamily="2" charset="-78"/>
              </a:rPr>
              <a:t>دلار براي</a:t>
            </a:r>
            <a:r>
              <a:rPr lang="en-US" altLang="en-US" b="1" dirty="0">
                <a:cs typeface="B Nazanin" pitchFamily="2" charset="-78"/>
              </a:rPr>
              <a:t> </a:t>
            </a:r>
            <a:r>
              <a:rPr lang="ar-SA" altLang="en-US" b="1" dirty="0">
                <a:cs typeface="B Nazanin" pitchFamily="2" charset="-78"/>
              </a:rPr>
              <a:t>هر</a:t>
            </a:r>
            <a:r>
              <a:rPr lang="en-US" altLang="en-US" b="1" dirty="0">
                <a:cs typeface="B Nazanin" pitchFamily="2" charset="-78"/>
              </a:rPr>
              <a:t> </a:t>
            </a:r>
            <a:r>
              <a:rPr lang="ar-SA" altLang="en-US" b="1" dirty="0">
                <a:cs typeface="B Nazanin" pitchFamily="2" charset="-78"/>
              </a:rPr>
              <a:t>دلار هزينه</a:t>
            </a:r>
            <a:r>
              <a:rPr lang="en-US" altLang="en-US" b="1" dirty="0">
                <a:cs typeface="B Nazanin" pitchFamily="2" charset="-78"/>
              </a:rPr>
              <a:t> </a:t>
            </a:r>
            <a:r>
              <a:rPr lang="ar-SA" altLang="en-US" b="1" dirty="0">
                <a:cs typeface="B Nazanin" pitchFamily="2" charset="-78"/>
              </a:rPr>
              <a:t>شده</a:t>
            </a:r>
            <a:r>
              <a:rPr lang="en-US" altLang="en-US" b="1" dirty="0">
                <a:cs typeface="B Nazanin" pitchFamily="2" charset="-78"/>
              </a:rPr>
              <a:t> </a:t>
            </a:r>
            <a:r>
              <a:rPr lang="ar-SA" altLang="en-US" b="1" dirty="0">
                <a:cs typeface="B Nazanin" pitchFamily="2" charset="-78"/>
              </a:rPr>
              <a:t>تا</a:t>
            </a:r>
            <a:r>
              <a:rPr lang="en-US" altLang="en-US" b="1" dirty="0">
                <a:cs typeface="B Nazanin" pitchFamily="2" charset="-78"/>
              </a:rPr>
              <a:t> </a:t>
            </a:r>
            <a:r>
              <a:rPr lang="ar-SA" altLang="en-US" b="1" dirty="0">
                <a:cs typeface="B Nazanin" pitchFamily="2" charset="-78"/>
              </a:rPr>
              <a:t>به</a:t>
            </a:r>
            <a:r>
              <a:rPr lang="en-US" altLang="en-US" b="1" dirty="0">
                <a:cs typeface="B Nazanin" pitchFamily="2" charset="-78"/>
              </a:rPr>
              <a:t> </a:t>
            </a:r>
            <a:r>
              <a:rPr lang="ar-SA" altLang="en-US" b="1" dirty="0">
                <a:cs typeface="B Nazanin" pitchFamily="2" charset="-78"/>
              </a:rPr>
              <a:t>امروز</a:t>
            </a:r>
            <a:r>
              <a:rPr lang="en-US" altLang="en-US" b="1" dirty="0">
                <a:cs typeface="B Nazanin" pitchFamily="2" charset="-78"/>
              </a:rPr>
              <a:t> </a:t>
            </a:r>
            <a:r>
              <a:rPr lang="ar-SA" altLang="en-US" b="1" dirty="0">
                <a:cs typeface="B Nazanin" pitchFamily="2" charset="-78"/>
              </a:rPr>
              <a:t>مي باشد</a:t>
            </a:r>
            <a:r>
              <a:rPr lang="en-US" altLang="en-US" b="1" dirty="0">
                <a:cs typeface="B Nazanin" pitchFamily="2" charset="-78"/>
              </a:rPr>
              <a:t> .</a:t>
            </a: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2133600" y="0"/>
            <a:ext cx="5257800" cy="990600"/>
          </a:xfrm>
          <a:prstGeom prst="rect">
            <a:avLst/>
          </a:prstGeom>
          <a:noFill/>
          <a:ln w="9525">
            <a:noFill/>
            <a:miter lim="800000"/>
            <a:headEnd/>
            <a:tailEnd/>
          </a:ln>
          <a:effectLst/>
        </p:spPr>
        <p:txBody>
          <a:bodyPr anchor="ctr"/>
          <a:lstStyle/>
          <a:p>
            <a:pPr algn="r" rtl="1"/>
            <a:r>
              <a:rPr lang="ar-SA" altLang="en-US" sz="3600" b="1" u="sng" dirty="0">
                <a:solidFill>
                  <a:schemeClr val="accent2">
                    <a:lumMod val="50000"/>
                  </a:schemeClr>
                </a:solidFill>
                <a:cs typeface="B Nazanin" pitchFamily="2" charset="-78"/>
              </a:rPr>
              <a:t>تحليل</a:t>
            </a:r>
            <a:r>
              <a:rPr lang="en-US" altLang="en-US" sz="3600" b="1" u="sng" dirty="0">
                <a:solidFill>
                  <a:schemeClr val="accent2">
                    <a:lumMod val="50000"/>
                  </a:schemeClr>
                </a:solidFill>
                <a:cs typeface="B Nazanin" pitchFamily="2" charset="-78"/>
              </a:rPr>
              <a:t> </a:t>
            </a:r>
            <a:r>
              <a:rPr lang="ar-SA" altLang="en-US" sz="3600" b="1" u="sng" dirty="0">
                <a:solidFill>
                  <a:schemeClr val="accent2">
                    <a:lumMod val="50000"/>
                  </a:schemeClr>
                </a:solidFill>
                <a:cs typeface="B Nazanin" pitchFamily="2" charset="-78"/>
              </a:rPr>
              <a:t>هزينه</a:t>
            </a:r>
            <a:r>
              <a:rPr lang="en-US" altLang="en-US" sz="3600" b="1" u="sng" dirty="0">
                <a:solidFill>
                  <a:schemeClr val="accent2">
                    <a:lumMod val="50000"/>
                  </a:schemeClr>
                </a:solidFill>
                <a:cs typeface="B Nazanin" pitchFamily="2" charset="-78"/>
              </a:rPr>
              <a:t> </a:t>
            </a:r>
            <a:r>
              <a:rPr lang="en-US" altLang="en-US" sz="2800" b="1" u="sng" dirty="0">
                <a:solidFill>
                  <a:schemeClr val="accent2">
                    <a:lumMod val="50000"/>
                  </a:schemeClr>
                </a:solidFill>
                <a:cs typeface="B Nazanin" pitchFamily="2" charset="-78"/>
              </a:rPr>
              <a:t>) </a:t>
            </a:r>
            <a:r>
              <a:rPr lang="ar-SA" altLang="en-US" sz="2800" b="1" u="sng" dirty="0">
                <a:solidFill>
                  <a:schemeClr val="accent2">
                    <a:lumMod val="50000"/>
                  </a:schemeClr>
                </a:solidFill>
                <a:cs typeface="B Nazanin" pitchFamily="2" charset="-78"/>
              </a:rPr>
              <a:t>براي پروژه</a:t>
            </a:r>
            <a:r>
              <a:rPr lang="en-US" altLang="en-US" sz="2800" b="1" u="sng" dirty="0">
                <a:solidFill>
                  <a:schemeClr val="accent2">
                    <a:lumMod val="50000"/>
                  </a:schemeClr>
                </a:solidFill>
                <a:cs typeface="B Nazanin" pitchFamily="2" charset="-78"/>
              </a:rPr>
              <a:t> </a:t>
            </a:r>
            <a:r>
              <a:rPr lang="ar-SA" altLang="en-US" sz="2800" b="1" u="sng" dirty="0">
                <a:solidFill>
                  <a:schemeClr val="accent2">
                    <a:lumMod val="50000"/>
                  </a:schemeClr>
                </a:solidFill>
                <a:cs typeface="B Nazanin" pitchFamily="2" charset="-78"/>
              </a:rPr>
              <a:t>الف</a:t>
            </a:r>
            <a:r>
              <a:rPr lang="en-US" altLang="en-US" sz="2800" b="1" u="sng" dirty="0">
                <a:solidFill>
                  <a:schemeClr val="accent2">
                    <a:lumMod val="50000"/>
                  </a:schemeClr>
                </a:solidFill>
                <a:cs typeface="B Nazanin" pitchFamily="2" charset="-78"/>
              </a:rPr>
              <a:t> (</a:t>
            </a:r>
            <a:endParaRPr lang="en-US" altLang="en-US" sz="3600" b="1" u="sng" dirty="0">
              <a:solidFill>
                <a:schemeClr val="accent2">
                  <a:lumMod val="50000"/>
                </a:schemeClr>
              </a:solidFill>
              <a:cs typeface="B Nazanin" pitchFamily="2" charset="-78"/>
            </a:endParaRPr>
          </a:p>
        </p:txBody>
      </p:sp>
      <p:sp>
        <p:nvSpPr>
          <p:cNvPr id="5" name="Rectangle 5"/>
          <p:cNvSpPr>
            <a:spLocks noChangeArrowheads="1"/>
          </p:cNvSpPr>
          <p:nvPr/>
        </p:nvSpPr>
        <p:spPr bwMode="auto">
          <a:xfrm>
            <a:off x="533400" y="1219200"/>
            <a:ext cx="7772400" cy="4114800"/>
          </a:xfrm>
          <a:prstGeom prst="rect">
            <a:avLst/>
          </a:prstGeom>
          <a:noFill/>
          <a:ln w="9525">
            <a:noFill/>
            <a:miter lim="800000"/>
            <a:headEnd/>
            <a:tailEnd/>
          </a:ln>
        </p:spPr>
        <p:txBody>
          <a:bodyPr/>
          <a:lstStyle/>
          <a:p>
            <a:pPr marL="342900" indent="-342900" algn="r" rtl="1">
              <a:spcBef>
                <a:spcPct val="20000"/>
              </a:spcBef>
              <a:buClr>
                <a:schemeClr val="hlink"/>
              </a:buClr>
              <a:buSzPct val="65000"/>
              <a:buFont typeface="Wingdings" pitchFamily="2" charset="2"/>
              <a:buChar char="n"/>
            </a:pPr>
            <a:r>
              <a:rPr lang="ar-SA" altLang="en-US" sz="2200" b="1" dirty="0">
                <a:cs typeface="B Nazanin" pitchFamily="2" charset="-78"/>
              </a:rPr>
              <a:t>شاخص</a:t>
            </a:r>
            <a:r>
              <a:rPr lang="en-US" altLang="en-US" sz="2200" b="1" dirty="0">
                <a:cs typeface="B Nazanin" pitchFamily="2" charset="-78"/>
              </a:rPr>
              <a:t> </a:t>
            </a:r>
            <a:r>
              <a:rPr lang="ar-SA" altLang="en-US" sz="2200" b="1" dirty="0">
                <a:cs typeface="B Nazanin" pitchFamily="2" charset="-78"/>
              </a:rPr>
              <a:t>عملكرد</a:t>
            </a:r>
            <a:r>
              <a:rPr lang="en-US" altLang="en-US" sz="2200" b="1" dirty="0">
                <a:cs typeface="B Nazanin" pitchFamily="2" charset="-78"/>
              </a:rPr>
              <a:t> </a:t>
            </a:r>
            <a:r>
              <a:rPr lang="ar-SA" altLang="en-US" sz="2200" b="1" dirty="0">
                <a:cs typeface="B Nazanin" pitchFamily="2" charset="-78"/>
              </a:rPr>
              <a:t>تكميل</a:t>
            </a:r>
            <a:r>
              <a:rPr lang="en-US" altLang="en-US" sz="2200" b="1" dirty="0">
                <a:cs typeface="B Nazanin" pitchFamily="2" charset="-78"/>
              </a:rPr>
              <a:t> ( </a:t>
            </a:r>
            <a:r>
              <a:rPr lang="en-US" altLang="ar-SA" sz="2200" b="1" dirty="0">
                <a:cs typeface="B Nazanin" pitchFamily="2" charset="-78"/>
              </a:rPr>
              <a:t>To - Complete Performance Index )</a:t>
            </a:r>
          </a:p>
          <a:p>
            <a:pPr marL="742950" lvl="1" indent="-285750" algn="r" rtl="1">
              <a:spcBef>
                <a:spcPct val="20000"/>
              </a:spcBef>
              <a:buClr>
                <a:schemeClr val="folHlink"/>
              </a:buClr>
              <a:buSzPct val="65000"/>
              <a:buFont typeface="Wingdings" pitchFamily="2" charset="2"/>
              <a:buChar char="n"/>
            </a:pPr>
            <a:r>
              <a:rPr lang="ar-SA" altLang="en-US" sz="1900" dirty="0">
                <a:cs typeface="B Nazanin" pitchFamily="2" charset="-78"/>
              </a:rPr>
              <a:t>كارائي پروژه را براي رسيدن</a:t>
            </a:r>
            <a:r>
              <a:rPr lang="en-US" altLang="en-US" sz="1900" dirty="0">
                <a:cs typeface="B Nazanin" pitchFamily="2" charset="-78"/>
              </a:rPr>
              <a:t> </a:t>
            </a:r>
            <a:r>
              <a:rPr lang="ar-SA" altLang="en-US" sz="1900" dirty="0">
                <a:cs typeface="B Nazanin" pitchFamily="2" charset="-78"/>
              </a:rPr>
              <a:t>به</a:t>
            </a:r>
            <a:r>
              <a:rPr lang="en-US" altLang="en-US" sz="1900" dirty="0">
                <a:cs typeface="B Nazanin" pitchFamily="2" charset="-78"/>
              </a:rPr>
              <a:t> </a:t>
            </a:r>
            <a:r>
              <a:rPr lang="ar-SA" altLang="en-US" sz="1900" dirty="0">
                <a:cs typeface="B Nazanin" pitchFamily="2" charset="-78"/>
              </a:rPr>
              <a:t>بودجه</a:t>
            </a:r>
            <a:r>
              <a:rPr lang="en-US" altLang="en-US" sz="1900" dirty="0">
                <a:cs typeface="B Nazanin" pitchFamily="2" charset="-78"/>
              </a:rPr>
              <a:t> </a:t>
            </a:r>
            <a:r>
              <a:rPr lang="ar-SA" altLang="en-US" sz="1900" dirty="0">
                <a:cs typeface="B Nazanin" pitchFamily="2" charset="-78"/>
              </a:rPr>
              <a:t>تكميل</a:t>
            </a:r>
            <a:r>
              <a:rPr lang="en-US" altLang="en-US" sz="1900" dirty="0">
                <a:cs typeface="B Nazanin" pitchFamily="2" charset="-78"/>
              </a:rPr>
              <a:t> ( </a:t>
            </a:r>
            <a:r>
              <a:rPr lang="en-US" altLang="ar-SA" sz="1900" dirty="0">
                <a:cs typeface="B Nazanin" pitchFamily="2" charset="-78"/>
              </a:rPr>
              <a:t>BAC )  </a:t>
            </a:r>
            <a:r>
              <a:rPr lang="ar-SA" altLang="en-US" sz="1900" dirty="0">
                <a:cs typeface="B Nazanin" pitchFamily="2" charset="-78"/>
              </a:rPr>
              <a:t>نشان مي</a:t>
            </a:r>
            <a:r>
              <a:rPr lang="en-US" altLang="en-US" sz="1900" dirty="0">
                <a:cs typeface="B Nazanin" pitchFamily="2" charset="-78"/>
              </a:rPr>
              <a:t> </a:t>
            </a:r>
            <a:r>
              <a:rPr lang="ar-SA" altLang="en-US" sz="1900" dirty="0">
                <a:cs typeface="B Nazanin" pitchFamily="2" charset="-78"/>
              </a:rPr>
              <a:t>دهد</a:t>
            </a:r>
            <a:r>
              <a:rPr lang="en-US" altLang="en-US" sz="1900" dirty="0">
                <a:cs typeface="B Nazanin" pitchFamily="2" charset="-78"/>
              </a:rPr>
              <a:t> .</a:t>
            </a:r>
          </a:p>
          <a:p>
            <a:pPr marL="742950" lvl="1" indent="-285750" algn="r" rtl="1">
              <a:spcBef>
                <a:spcPct val="20000"/>
              </a:spcBef>
              <a:buClr>
                <a:schemeClr val="folHlink"/>
              </a:buClr>
              <a:buSzPct val="65000"/>
              <a:buFont typeface="Wingdings" pitchFamily="2" charset="2"/>
              <a:buChar char="n"/>
            </a:pPr>
            <a:r>
              <a:rPr lang="ar-SA" altLang="en-US" sz="1900" dirty="0">
                <a:cs typeface="B Nazanin" pitchFamily="2" charset="-78"/>
              </a:rPr>
              <a:t>از</a:t>
            </a:r>
            <a:r>
              <a:rPr lang="en-US" altLang="en-US" sz="1900" dirty="0">
                <a:cs typeface="B Nazanin" pitchFamily="2" charset="-78"/>
              </a:rPr>
              <a:t> </a:t>
            </a:r>
            <a:r>
              <a:rPr lang="ar-SA" altLang="en-US" sz="1900" dirty="0">
                <a:cs typeface="B Nazanin" pitchFamily="2" charset="-78"/>
              </a:rPr>
              <a:t>تقسيم كار</a:t>
            </a:r>
            <a:r>
              <a:rPr lang="en-US" altLang="en-US" sz="1900" dirty="0">
                <a:cs typeface="B Nazanin" pitchFamily="2" charset="-78"/>
              </a:rPr>
              <a:t> </a:t>
            </a:r>
            <a:r>
              <a:rPr lang="ar-SA" altLang="en-US" sz="1900" dirty="0">
                <a:cs typeface="B Nazanin" pitchFamily="2" charset="-78"/>
              </a:rPr>
              <a:t>باقيمانده</a:t>
            </a:r>
            <a:r>
              <a:rPr lang="en-US" altLang="en-US" sz="1900" dirty="0">
                <a:cs typeface="B Nazanin" pitchFamily="2" charset="-78"/>
              </a:rPr>
              <a:t> </a:t>
            </a:r>
            <a:r>
              <a:rPr lang="ar-SA" altLang="en-US" sz="1900" dirty="0">
                <a:cs typeface="B Nazanin" pitchFamily="2" charset="-78"/>
              </a:rPr>
              <a:t>بر</a:t>
            </a:r>
            <a:r>
              <a:rPr lang="en-US" altLang="en-US" sz="1900" dirty="0">
                <a:cs typeface="B Nazanin" pitchFamily="2" charset="-78"/>
              </a:rPr>
              <a:t> </a:t>
            </a:r>
            <a:r>
              <a:rPr lang="ar-SA" altLang="en-US" sz="1900" dirty="0">
                <a:cs typeface="B Nazanin" pitchFamily="2" charset="-78"/>
              </a:rPr>
              <a:t>بودجه باقيمانده</a:t>
            </a:r>
            <a:r>
              <a:rPr lang="en-US" altLang="en-US" sz="1900" dirty="0">
                <a:cs typeface="B Nazanin" pitchFamily="2" charset="-78"/>
              </a:rPr>
              <a:t> </a:t>
            </a:r>
            <a:r>
              <a:rPr lang="ar-SA" altLang="en-US" sz="1900" dirty="0">
                <a:cs typeface="B Nazanin" pitchFamily="2" charset="-78"/>
              </a:rPr>
              <a:t>حاصل مي گردد</a:t>
            </a:r>
            <a:r>
              <a:rPr lang="en-US" altLang="en-US" sz="1900" dirty="0">
                <a:cs typeface="B Nazanin" pitchFamily="2" charset="-78"/>
              </a:rPr>
              <a:t> .</a:t>
            </a:r>
          </a:p>
          <a:p>
            <a:pPr marL="742950" lvl="1" indent="-285750" algn="ctr" rtl="1">
              <a:spcBef>
                <a:spcPct val="20000"/>
              </a:spcBef>
              <a:buClr>
                <a:schemeClr val="folHlink"/>
              </a:buClr>
              <a:buSzPct val="65000"/>
              <a:buFont typeface="Wingdings" pitchFamily="2" charset="2"/>
              <a:buNone/>
            </a:pPr>
            <a:r>
              <a:rPr lang="en-US" altLang="en-US" sz="1900" dirty="0">
                <a:cs typeface="B Nazanin" pitchFamily="2" charset="-78"/>
              </a:rPr>
              <a:t> ( TCPI = ( BAC - EV ) / ( BAC - AC </a:t>
            </a:r>
          </a:p>
          <a:p>
            <a:pPr marL="742950" lvl="1" indent="-285750" algn="ctr" rtl="1">
              <a:spcBef>
                <a:spcPct val="20000"/>
              </a:spcBef>
              <a:buClr>
                <a:schemeClr val="folHlink"/>
              </a:buClr>
              <a:buSzPct val="65000"/>
              <a:buFont typeface="Wingdings" pitchFamily="2" charset="2"/>
              <a:buNone/>
            </a:pPr>
            <a:r>
              <a:rPr lang="en-US" altLang="ar-SA" sz="1900" dirty="0">
                <a:cs typeface="B Nazanin" pitchFamily="2" charset="-78"/>
              </a:rPr>
              <a:t>   1.07</a:t>
            </a:r>
            <a:r>
              <a:rPr lang="en-US" altLang="en-US" sz="1900" dirty="0">
                <a:cs typeface="B Nazanin" pitchFamily="2" charset="-78"/>
              </a:rPr>
              <a:t>= ( 29 - 100 ) / ( 24- 100 ) =    </a:t>
            </a:r>
          </a:p>
          <a:p>
            <a:pPr marL="742950" lvl="1" indent="-285750" algn="r" rtl="1">
              <a:spcBef>
                <a:spcPct val="20000"/>
              </a:spcBef>
              <a:buClr>
                <a:schemeClr val="folHlink"/>
              </a:buClr>
              <a:buSzPct val="65000"/>
              <a:buFont typeface="Wingdings" pitchFamily="2" charset="2"/>
              <a:buNone/>
            </a:pPr>
            <a:r>
              <a:rPr lang="en-US" altLang="en-US" sz="1900" dirty="0">
                <a:cs typeface="B Nazanin" pitchFamily="2" charset="-78"/>
              </a:rPr>
              <a:t> </a:t>
            </a:r>
            <a:r>
              <a:rPr lang="en-US" altLang="en-US" sz="2000" b="1" i="1" dirty="0">
                <a:cs typeface="B Nazanin" pitchFamily="2" charset="-78"/>
              </a:rPr>
              <a:t>- </a:t>
            </a:r>
            <a:r>
              <a:rPr lang="ar-SA" altLang="en-US" sz="2000" b="1" i="1" dirty="0">
                <a:cs typeface="B Nazanin" pitchFamily="2" charset="-78"/>
              </a:rPr>
              <a:t>نتيجه</a:t>
            </a:r>
            <a:r>
              <a:rPr lang="en-US" altLang="en-US" sz="2000" b="1" i="1" dirty="0">
                <a:cs typeface="B Nazanin" pitchFamily="2" charset="-78"/>
              </a:rPr>
              <a:t> :</a:t>
            </a:r>
            <a:r>
              <a:rPr lang="en-US" altLang="en-US" sz="2000" dirty="0">
                <a:cs typeface="B Nazanin" pitchFamily="2" charset="-78"/>
              </a:rPr>
              <a:t> </a:t>
            </a:r>
          </a:p>
          <a:p>
            <a:pPr marL="1600200" lvl="3" indent="-228600" algn="r" rtl="1">
              <a:spcBef>
                <a:spcPct val="20000"/>
              </a:spcBef>
              <a:buClr>
                <a:schemeClr val="folHlink"/>
              </a:buClr>
              <a:buSzPct val="65000"/>
              <a:buFont typeface="Wingdings" pitchFamily="2" charset="2"/>
              <a:buChar char="n"/>
            </a:pPr>
            <a:r>
              <a:rPr lang="en-US" altLang="en-US" sz="1500" dirty="0">
                <a:cs typeface="B Nazanin" pitchFamily="2" charset="-78"/>
              </a:rPr>
              <a:t> </a:t>
            </a:r>
            <a:r>
              <a:rPr lang="ar-SA" altLang="en-US" b="1" dirty="0">
                <a:cs typeface="B Nazanin" pitchFamily="2" charset="-78"/>
              </a:rPr>
              <a:t>پروژه</a:t>
            </a:r>
            <a:r>
              <a:rPr lang="en-US" altLang="en-US" b="1" dirty="0">
                <a:cs typeface="B Nazanin" pitchFamily="2" charset="-78"/>
              </a:rPr>
              <a:t> </a:t>
            </a:r>
            <a:r>
              <a:rPr lang="ar-SA" altLang="en-US" b="1" dirty="0">
                <a:cs typeface="B Nazanin" pitchFamily="2" charset="-78"/>
              </a:rPr>
              <a:t>الف</a:t>
            </a:r>
            <a:r>
              <a:rPr lang="en-US" altLang="en-US" b="1" dirty="0">
                <a:cs typeface="B Nazanin" pitchFamily="2" charset="-78"/>
              </a:rPr>
              <a:t> </a:t>
            </a:r>
            <a:r>
              <a:rPr lang="ar-SA" altLang="en-US" b="1" dirty="0">
                <a:cs typeface="B Nazanin" pitchFamily="2" charset="-78"/>
              </a:rPr>
              <a:t>براي رسيدن</a:t>
            </a:r>
            <a:r>
              <a:rPr lang="en-US" altLang="en-US" b="1" dirty="0">
                <a:cs typeface="B Nazanin" pitchFamily="2" charset="-78"/>
              </a:rPr>
              <a:t> </a:t>
            </a:r>
            <a:r>
              <a:rPr lang="ar-SA" altLang="en-US" b="1" dirty="0">
                <a:cs typeface="B Nazanin" pitchFamily="2" charset="-78"/>
              </a:rPr>
              <a:t>به</a:t>
            </a:r>
            <a:r>
              <a:rPr lang="en-US" altLang="en-US" b="1" dirty="0">
                <a:cs typeface="B Nazanin" pitchFamily="2" charset="-78"/>
              </a:rPr>
              <a:t> </a:t>
            </a:r>
            <a:r>
              <a:rPr lang="ar-SA" altLang="en-US" b="1" dirty="0">
                <a:cs typeface="B Nazanin" pitchFamily="2" charset="-78"/>
              </a:rPr>
              <a:t>بودجه</a:t>
            </a:r>
            <a:r>
              <a:rPr lang="en-US" altLang="en-US" b="1" dirty="0">
                <a:cs typeface="B Nazanin" pitchFamily="2" charset="-78"/>
              </a:rPr>
              <a:t> </a:t>
            </a:r>
            <a:r>
              <a:rPr lang="ar-SA" altLang="en-US" b="1" dirty="0">
                <a:cs typeface="B Nazanin" pitchFamily="2" charset="-78"/>
              </a:rPr>
              <a:t>تكميل</a:t>
            </a:r>
            <a:r>
              <a:rPr lang="en-US" altLang="en-US" b="1" dirty="0">
                <a:cs typeface="B Nazanin" pitchFamily="2" charset="-78"/>
              </a:rPr>
              <a:t> ( </a:t>
            </a:r>
            <a:r>
              <a:rPr lang="en-US" altLang="ar-SA" b="1" dirty="0">
                <a:cs typeface="B Nazanin" pitchFamily="2" charset="-78"/>
              </a:rPr>
              <a:t>BAC )  ، </a:t>
            </a:r>
            <a:r>
              <a:rPr lang="ar-SA" altLang="en-US" b="1" dirty="0">
                <a:cs typeface="B Nazanin" pitchFamily="2" charset="-78"/>
              </a:rPr>
              <a:t>نياز دارد عملكردش را براي</a:t>
            </a:r>
            <a:r>
              <a:rPr lang="en-US" altLang="en-US" b="1" dirty="0">
                <a:cs typeface="B Nazanin" pitchFamily="2" charset="-78"/>
              </a:rPr>
              <a:t> </a:t>
            </a:r>
            <a:r>
              <a:rPr lang="ar-SA" altLang="en-US" b="1" dirty="0">
                <a:cs typeface="B Nazanin" pitchFamily="2" charset="-78"/>
              </a:rPr>
              <a:t>كار</a:t>
            </a:r>
            <a:r>
              <a:rPr lang="en-US" altLang="en-US" b="1" dirty="0">
                <a:cs typeface="B Nazanin" pitchFamily="2" charset="-78"/>
              </a:rPr>
              <a:t> </a:t>
            </a:r>
            <a:r>
              <a:rPr lang="ar-SA" altLang="en-US" b="1" dirty="0">
                <a:cs typeface="B Nazanin" pitchFamily="2" charset="-78"/>
              </a:rPr>
              <a:t>باقيمانده از</a:t>
            </a:r>
            <a:r>
              <a:rPr lang="en-US" altLang="en-US" b="1" dirty="0">
                <a:cs typeface="B Nazanin" pitchFamily="2" charset="-78"/>
              </a:rPr>
              <a:t> CPI = .83 </a:t>
            </a:r>
            <a:r>
              <a:rPr lang="en-US" altLang="ar-SA" b="1" dirty="0">
                <a:cs typeface="B Nazanin" pitchFamily="2" charset="-78"/>
              </a:rPr>
              <a:t> </a:t>
            </a:r>
            <a:r>
              <a:rPr lang="ar-SA" altLang="en-US" b="1" dirty="0">
                <a:cs typeface="B Nazanin" pitchFamily="2" charset="-78"/>
              </a:rPr>
              <a:t>به</a:t>
            </a:r>
            <a:r>
              <a:rPr lang="en-US" altLang="en-US" b="1" dirty="0">
                <a:cs typeface="B Nazanin" pitchFamily="2" charset="-78"/>
              </a:rPr>
              <a:t> TCPI = 1.07 </a:t>
            </a:r>
            <a:r>
              <a:rPr lang="en-US" altLang="ar-SA" b="1" dirty="0">
                <a:cs typeface="B Nazanin" pitchFamily="2" charset="-78"/>
              </a:rPr>
              <a:t> </a:t>
            </a:r>
            <a:r>
              <a:rPr lang="ar-SA" altLang="en-US" b="1" dirty="0">
                <a:cs typeface="B Nazanin" pitchFamily="2" charset="-78"/>
              </a:rPr>
              <a:t>بهبود بخشد</a:t>
            </a:r>
            <a:r>
              <a:rPr lang="en-US" altLang="en-US" b="1" dirty="0">
                <a:cs typeface="B Nazanin" pitchFamily="2" charset="-78"/>
              </a:rPr>
              <a:t>. </a:t>
            </a:r>
            <a:endParaRPr lang="en-US" altLang="en-US" sz="1500" b="1" dirty="0">
              <a:cs typeface="B Nazanin" pitchFamily="2" charset="-78"/>
            </a:endParaRP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1447800" y="0"/>
            <a:ext cx="5867400" cy="1143000"/>
          </a:xfrm>
          <a:prstGeom prst="rect">
            <a:avLst/>
          </a:prstGeom>
          <a:noFill/>
          <a:ln w="9525">
            <a:noFill/>
            <a:miter lim="800000"/>
            <a:headEnd/>
            <a:tailEnd/>
          </a:ln>
          <a:effectLst/>
        </p:spPr>
        <p:txBody>
          <a:bodyPr anchor="ctr"/>
          <a:lstStyle/>
          <a:p>
            <a:pPr algn="r" rtl="1"/>
            <a:r>
              <a:rPr lang="ar-SA" altLang="en-US" sz="3200" b="1" u="sng" dirty="0">
                <a:solidFill>
                  <a:schemeClr val="accent2">
                    <a:lumMod val="50000"/>
                  </a:schemeClr>
                </a:solidFill>
                <a:cs typeface="B Nazanin" pitchFamily="2" charset="-78"/>
              </a:rPr>
              <a:t>برآوردهزينه تكميل</a:t>
            </a:r>
            <a:r>
              <a:rPr lang="en-US" altLang="en-US" sz="3200" b="1" u="sng" dirty="0">
                <a:solidFill>
                  <a:schemeClr val="accent2">
                    <a:lumMod val="50000"/>
                  </a:schemeClr>
                </a:solidFill>
                <a:cs typeface="B Nazanin" pitchFamily="2" charset="-78"/>
              </a:rPr>
              <a:t> </a:t>
            </a:r>
            <a:r>
              <a:rPr lang="en-US" altLang="en-US" sz="2400" b="1" u="sng" dirty="0">
                <a:solidFill>
                  <a:schemeClr val="accent2">
                    <a:lumMod val="50000"/>
                  </a:schemeClr>
                </a:solidFill>
                <a:cs typeface="B Nazanin" pitchFamily="2" charset="-78"/>
              </a:rPr>
              <a:t>) </a:t>
            </a:r>
            <a:r>
              <a:rPr lang="ar-SA" altLang="en-US" sz="2400" b="1" u="sng" dirty="0">
                <a:solidFill>
                  <a:schemeClr val="accent2">
                    <a:lumMod val="50000"/>
                  </a:schemeClr>
                </a:solidFill>
                <a:cs typeface="B Nazanin" pitchFamily="2" charset="-78"/>
              </a:rPr>
              <a:t>براي پروژه</a:t>
            </a:r>
            <a:r>
              <a:rPr lang="en-US" altLang="en-US" sz="2400" b="1" u="sng" dirty="0">
                <a:solidFill>
                  <a:schemeClr val="accent2">
                    <a:lumMod val="50000"/>
                  </a:schemeClr>
                </a:solidFill>
                <a:cs typeface="B Nazanin" pitchFamily="2" charset="-78"/>
              </a:rPr>
              <a:t> </a:t>
            </a:r>
            <a:r>
              <a:rPr lang="ar-SA" altLang="en-US" sz="2400" b="1" u="sng" dirty="0">
                <a:solidFill>
                  <a:schemeClr val="accent2">
                    <a:lumMod val="50000"/>
                  </a:schemeClr>
                </a:solidFill>
                <a:cs typeface="B Nazanin" pitchFamily="2" charset="-78"/>
              </a:rPr>
              <a:t>الف</a:t>
            </a:r>
            <a:r>
              <a:rPr lang="en-US" altLang="en-US" sz="2400" b="1" u="sng" dirty="0">
                <a:solidFill>
                  <a:schemeClr val="accent2">
                    <a:lumMod val="50000"/>
                  </a:schemeClr>
                </a:solidFill>
                <a:cs typeface="B Nazanin" pitchFamily="2" charset="-78"/>
              </a:rPr>
              <a:t> (</a:t>
            </a:r>
            <a:endParaRPr lang="en-US" altLang="en-US" sz="3200" b="1" u="sng" dirty="0">
              <a:solidFill>
                <a:schemeClr val="accent2">
                  <a:lumMod val="50000"/>
                </a:schemeClr>
              </a:solidFill>
              <a:cs typeface="B Nazanin" pitchFamily="2" charset="-78"/>
            </a:endParaRPr>
          </a:p>
        </p:txBody>
      </p:sp>
      <p:sp>
        <p:nvSpPr>
          <p:cNvPr id="5" name="Rectangle 5"/>
          <p:cNvSpPr>
            <a:spLocks noChangeArrowheads="1"/>
          </p:cNvSpPr>
          <p:nvPr/>
        </p:nvSpPr>
        <p:spPr bwMode="auto">
          <a:xfrm>
            <a:off x="457200" y="1066800"/>
            <a:ext cx="8229600" cy="4876800"/>
          </a:xfrm>
          <a:prstGeom prst="rect">
            <a:avLst/>
          </a:prstGeom>
          <a:noFill/>
          <a:ln w="9525">
            <a:noFill/>
            <a:miter lim="800000"/>
            <a:headEnd/>
            <a:tailEnd/>
          </a:ln>
        </p:spPr>
        <p:txBody>
          <a:bodyPr/>
          <a:lstStyle/>
          <a:p>
            <a:pPr marL="342900" indent="-342900" algn="r" rtl="1">
              <a:spcBef>
                <a:spcPct val="20000"/>
              </a:spcBef>
              <a:buClr>
                <a:schemeClr val="hlink"/>
              </a:buClr>
              <a:buSzPct val="65000"/>
              <a:buFont typeface="Wingdings" pitchFamily="2" charset="2"/>
              <a:buChar char="n"/>
            </a:pPr>
            <a:r>
              <a:rPr lang="ar-SA" altLang="en-US" sz="2200" b="1" dirty="0">
                <a:cs typeface="B Nazanin" pitchFamily="2" charset="-78"/>
              </a:rPr>
              <a:t>برآورد</a:t>
            </a:r>
            <a:r>
              <a:rPr lang="en-US" altLang="en-US" sz="2200" b="1" dirty="0">
                <a:cs typeface="B Nazanin" pitchFamily="2" charset="-78"/>
              </a:rPr>
              <a:t> </a:t>
            </a:r>
            <a:r>
              <a:rPr lang="ar-SA" altLang="en-US" sz="2200" b="1" dirty="0">
                <a:cs typeface="B Nazanin" pitchFamily="2" charset="-78"/>
              </a:rPr>
              <a:t>تكميل</a:t>
            </a:r>
            <a:r>
              <a:rPr lang="en-US" altLang="en-US" sz="2200" b="1" dirty="0">
                <a:cs typeface="B Nazanin" pitchFamily="2" charset="-78"/>
              </a:rPr>
              <a:t> ( </a:t>
            </a:r>
            <a:r>
              <a:rPr lang="en-US" altLang="ar-SA" sz="2200" b="1" dirty="0">
                <a:cs typeface="B Nazanin" pitchFamily="2" charset="-78"/>
              </a:rPr>
              <a:t>Estimate at Complete )</a:t>
            </a:r>
          </a:p>
          <a:p>
            <a:pPr marL="742950" lvl="1" indent="-285750" algn="r" rtl="1">
              <a:spcBef>
                <a:spcPct val="20000"/>
              </a:spcBef>
              <a:buClr>
                <a:schemeClr val="folHlink"/>
              </a:buClr>
              <a:buSzPct val="65000"/>
              <a:buFont typeface="Wingdings" pitchFamily="2" charset="2"/>
              <a:buChar char="n"/>
            </a:pPr>
            <a:r>
              <a:rPr lang="ar-SA" altLang="en-US" sz="1900" b="1" dirty="0">
                <a:cs typeface="B Nazanin" pitchFamily="2" charset="-78"/>
              </a:rPr>
              <a:t>هزينه</a:t>
            </a:r>
            <a:r>
              <a:rPr lang="en-US" altLang="en-US" sz="1900" b="1" dirty="0">
                <a:cs typeface="B Nazanin" pitchFamily="2" charset="-78"/>
              </a:rPr>
              <a:t> </a:t>
            </a:r>
            <a:r>
              <a:rPr lang="ar-SA" altLang="en-US" sz="1900" b="1" dirty="0">
                <a:cs typeface="B Nazanin" pitchFamily="2" charset="-78"/>
              </a:rPr>
              <a:t>احتمالي تكميل</a:t>
            </a:r>
            <a:r>
              <a:rPr lang="en-US" altLang="en-US" sz="1900" b="1" dirty="0">
                <a:cs typeface="B Nazanin" pitchFamily="2" charset="-78"/>
              </a:rPr>
              <a:t> </a:t>
            </a:r>
            <a:r>
              <a:rPr lang="ar-SA" altLang="en-US" sz="1900" b="1" dirty="0">
                <a:cs typeface="B Nazanin" pitchFamily="2" charset="-78"/>
              </a:rPr>
              <a:t>پروژه را</a:t>
            </a:r>
            <a:r>
              <a:rPr lang="en-US" altLang="en-US" sz="1900" b="1" dirty="0">
                <a:cs typeface="B Nazanin" pitchFamily="2" charset="-78"/>
              </a:rPr>
              <a:t> </a:t>
            </a:r>
            <a:r>
              <a:rPr lang="ar-SA" altLang="en-US" sz="1900" b="1" dirty="0">
                <a:cs typeface="B Nazanin" pitchFamily="2" charset="-78"/>
              </a:rPr>
              <a:t>در صورت ادامه</a:t>
            </a:r>
            <a:r>
              <a:rPr lang="en-US" altLang="en-US" sz="1900" b="1" dirty="0">
                <a:cs typeface="B Nazanin" pitchFamily="2" charset="-78"/>
              </a:rPr>
              <a:t> </a:t>
            </a:r>
            <a:r>
              <a:rPr lang="ar-SA" altLang="en-US" sz="1900" b="1" dirty="0">
                <a:cs typeface="B Nazanin" pitchFamily="2" charset="-78"/>
              </a:rPr>
              <a:t>روند عملكرد</a:t>
            </a:r>
            <a:r>
              <a:rPr lang="en-US" altLang="en-US" sz="1900" b="1" dirty="0">
                <a:cs typeface="B Nazanin" pitchFamily="2" charset="-78"/>
              </a:rPr>
              <a:t> </a:t>
            </a:r>
            <a:r>
              <a:rPr lang="ar-SA" altLang="en-US" sz="1900" b="1" dirty="0">
                <a:cs typeface="B Nazanin" pitchFamily="2" charset="-78"/>
              </a:rPr>
              <a:t>فعلي نشان مي</a:t>
            </a:r>
            <a:r>
              <a:rPr lang="en-US" altLang="en-US" sz="1900" b="1" dirty="0">
                <a:cs typeface="B Nazanin" pitchFamily="2" charset="-78"/>
              </a:rPr>
              <a:t> </a:t>
            </a:r>
            <a:r>
              <a:rPr lang="ar-SA" altLang="en-US" sz="1900" b="1" dirty="0">
                <a:cs typeface="B Nazanin" pitchFamily="2" charset="-78"/>
              </a:rPr>
              <a:t>دهد</a:t>
            </a:r>
            <a:r>
              <a:rPr lang="en-US" altLang="en-US" sz="1900" b="1" dirty="0">
                <a:cs typeface="B Nazanin" pitchFamily="2" charset="-78"/>
              </a:rPr>
              <a:t> .</a:t>
            </a:r>
          </a:p>
          <a:p>
            <a:pPr marL="742950" lvl="1" indent="-285750" algn="r" rtl="1">
              <a:spcBef>
                <a:spcPct val="20000"/>
              </a:spcBef>
              <a:buClr>
                <a:schemeClr val="folHlink"/>
              </a:buClr>
              <a:buSzPct val="65000"/>
              <a:buFont typeface="Wingdings" pitchFamily="2" charset="2"/>
              <a:buChar char="n"/>
            </a:pPr>
            <a:r>
              <a:rPr lang="ar-SA" altLang="en-US" sz="1900" b="1" dirty="0">
                <a:cs typeface="B Nazanin" pitchFamily="2" charset="-78"/>
              </a:rPr>
              <a:t>از</a:t>
            </a:r>
            <a:r>
              <a:rPr lang="en-US" altLang="en-US" sz="1900" b="1" dirty="0">
                <a:cs typeface="B Nazanin" pitchFamily="2" charset="-78"/>
              </a:rPr>
              <a:t> </a:t>
            </a:r>
            <a:r>
              <a:rPr lang="ar-SA" altLang="en-US" sz="1900" b="1" dirty="0">
                <a:cs typeface="B Nazanin" pitchFamily="2" charset="-78"/>
              </a:rPr>
              <a:t>تقسيم</a:t>
            </a:r>
            <a:r>
              <a:rPr lang="en-US" altLang="en-US" sz="1900" b="1" dirty="0">
                <a:cs typeface="B Nazanin" pitchFamily="2" charset="-78"/>
              </a:rPr>
              <a:t> </a:t>
            </a:r>
            <a:r>
              <a:rPr lang="ar-SA" altLang="en-US" sz="1900" b="1" dirty="0">
                <a:cs typeface="B Nazanin" pitchFamily="2" charset="-78"/>
              </a:rPr>
              <a:t>بودجه</a:t>
            </a:r>
            <a:r>
              <a:rPr lang="en-US" altLang="en-US" sz="1900" b="1" dirty="0">
                <a:cs typeface="B Nazanin" pitchFamily="2" charset="-78"/>
              </a:rPr>
              <a:t> </a:t>
            </a:r>
            <a:r>
              <a:rPr lang="ar-SA" altLang="en-US" sz="1900" b="1" dirty="0">
                <a:cs typeface="B Nazanin" pitchFamily="2" charset="-78"/>
              </a:rPr>
              <a:t>تكميل بر شاخص</a:t>
            </a:r>
            <a:r>
              <a:rPr lang="en-US" altLang="en-US" sz="1900" b="1" dirty="0">
                <a:cs typeface="B Nazanin" pitchFamily="2" charset="-78"/>
              </a:rPr>
              <a:t> </a:t>
            </a:r>
            <a:r>
              <a:rPr lang="ar-SA" altLang="en-US" sz="1900" b="1" dirty="0">
                <a:cs typeface="B Nazanin" pitchFamily="2" charset="-78"/>
              </a:rPr>
              <a:t>عملكرد هزينه بدست</a:t>
            </a:r>
            <a:r>
              <a:rPr lang="en-US" altLang="en-US" sz="1900" b="1" dirty="0">
                <a:cs typeface="B Nazanin" pitchFamily="2" charset="-78"/>
              </a:rPr>
              <a:t> </a:t>
            </a:r>
            <a:r>
              <a:rPr lang="ar-SA" altLang="en-US" sz="1900" b="1" dirty="0">
                <a:cs typeface="B Nazanin" pitchFamily="2" charset="-78"/>
              </a:rPr>
              <a:t>مي</a:t>
            </a:r>
            <a:r>
              <a:rPr lang="en-US" altLang="en-US" sz="1900" b="1" dirty="0">
                <a:cs typeface="B Nazanin" pitchFamily="2" charset="-78"/>
              </a:rPr>
              <a:t> </a:t>
            </a:r>
            <a:r>
              <a:rPr lang="ar-SA" altLang="en-US" sz="1900" b="1" dirty="0">
                <a:cs typeface="B Nazanin" pitchFamily="2" charset="-78"/>
              </a:rPr>
              <a:t>آيد</a:t>
            </a:r>
            <a:r>
              <a:rPr lang="en-US" altLang="en-US" sz="1900" b="1" dirty="0">
                <a:cs typeface="B Nazanin" pitchFamily="2" charset="-78"/>
              </a:rPr>
              <a:t> .</a:t>
            </a:r>
          </a:p>
          <a:p>
            <a:pPr marL="742950" lvl="1" indent="-285750" algn="ctr" rtl="1">
              <a:spcBef>
                <a:spcPct val="20000"/>
              </a:spcBef>
              <a:buClr>
                <a:schemeClr val="folHlink"/>
              </a:buClr>
              <a:buSzPct val="65000"/>
              <a:buFont typeface="Wingdings" pitchFamily="2" charset="2"/>
              <a:buNone/>
            </a:pPr>
            <a:r>
              <a:rPr lang="en-US" altLang="en-US" sz="1900" dirty="0">
                <a:cs typeface="B Nazanin" pitchFamily="2" charset="-78"/>
              </a:rPr>
              <a:t> </a:t>
            </a:r>
            <a:r>
              <a:rPr lang="en-US" altLang="ar-SA" sz="1900" dirty="0">
                <a:cs typeface="B Nazanin" pitchFamily="2" charset="-78"/>
              </a:rPr>
              <a:t>EAC = BAC / CPI</a:t>
            </a:r>
            <a:r>
              <a:rPr lang="en-US" altLang="en-US" sz="1900" dirty="0">
                <a:cs typeface="B Nazanin" pitchFamily="2" charset="-78"/>
              </a:rPr>
              <a:t> </a:t>
            </a:r>
          </a:p>
          <a:p>
            <a:pPr marL="742950" lvl="1" indent="-285750" algn="ctr" rtl="1">
              <a:spcBef>
                <a:spcPct val="20000"/>
              </a:spcBef>
              <a:buClr>
                <a:schemeClr val="folHlink"/>
              </a:buClr>
              <a:buSzPct val="65000"/>
              <a:buFont typeface="Wingdings" pitchFamily="2" charset="2"/>
              <a:buNone/>
            </a:pPr>
            <a:r>
              <a:rPr lang="en-US" altLang="ar-SA" sz="1900" dirty="0">
                <a:cs typeface="B Nazanin" pitchFamily="2" charset="-78"/>
              </a:rPr>
              <a:t>   120.83</a:t>
            </a:r>
            <a:r>
              <a:rPr lang="en-US" altLang="en-US" sz="1900" dirty="0">
                <a:cs typeface="B Nazanin" pitchFamily="2" charset="-78"/>
              </a:rPr>
              <a:t>= 0.8276 / 100 =                              </a:t>
            </a:r>
          </a:p>
          <a:p>
            <a:pPr marL="742950" lvl="1" indent="-285750" algn="r" rtl="1">
              <a:spcBef>
                <a:spcPct val="20000"/>
              </a:spcBef>
              <a:buClr>
                <a:schemeClr val="folHlink"/>
              </a:buClr>
              <a:buSzPct val="65000"/>
              <a:buFont typeface="Wingdings" pitchFamily="2" charset="2"/>
              <a:buNone/>
            </a:pPr>
            <a:r>
              <a:rPr lang="en-US" altLang="en-US" sz="1900" dirty="0">
                <a:cs typeface="B Nazanin" pitchFamily="2" charset="-78"/>
              </a:rPr>
              <a:t> </a:t>
            </a:r>
            <a:r>
              <a:rPr lang="en-US" altLang="en-US" sz="2000" b="1" i="1" dirty="0">
                <a:cs typeface="B Nazanin" pitchFamily="2" charset="-78"/>
              </a:rPr>
              <a:t>- </a:t>
            </a:r>
            <a:r>
              <a:rPr lang="ar-SA" altLang="en-US" sz="2000" b="1" i="1" dirty="0">
                <a:cs typeface="B Nazanin" pitchFamily="2" charset="-78"/>
              </a:rPr>
              <a:t>نتيجه</a:t>
            </a:r>
            <a:r>
              <a:rPr lang="en-US" altLang="en-US" sz="2000" b="1" i="1" dirty="0">
                <a:cs typeface="B Nazanin" pitchFamily="2" charset="-78"/>
              </a:rPr>
              <a:t> :</a:t>
            </a:r>
            <a:r>
              <a:rPr lang="en-US" altLang="en-US" sz="2000" dirty="0">
                <a:cs typeface="B Nazanin" pitchFamily="2" charset="-78"/>
              </a:rPr>
              <a:t> </a:t>
            </a:r>
          </a:p>
          <a:p>
            <a:pPr marL="1600200" lvl="3" indent="-228600" algn="r" rtl="1">
              <a:spcBef>
                <a:spcPct val="20000"/>
              </a:spcBef>
              <a:buClr>
                <a:schemeClr val="folHlink"/>
              </a:buClr>
              <a:buSzPct val="65000"/>
              <a:buFont typeface="Wingdings" pitchFamily="2" charset="2"/>
              <a:buChar char="n"/>
            </a:pPr>
            <a:r>
              <a:rPr lang="en-US" altLang="en-US" sz="1500" dirty="0">
                <a:cs typeface="B Nazanin" pitchFamily="2" charset="-78"/>
              </a:rPr>
              <a:t> </a:t>
            </a:r>
            <a:r>
              <a:rPr lang="ar-SA" altLang="en-US" sz="1500" b="1" dirty="0">
                <a:cs typeface="B Nazanin" pitchFamily="2" charset="-78"/>
              </a:rPr>
              <a:t>پروژه</a:t>
            </a:r>
            <a:r>
              <a:rPr lang="en-US" altLang="en-US" sz="1500" b="1" dirty="0">
                <a:cs typeface="B Nazanin" pitchFamily="2" charset="-78"/>
              </a:rPr>
              <a:t> </a:t>
            </a:r>
            <a:r>
              <a:rPr lang="ar-SA" altLang="en-US" sz="1500" b="1" dirty="0">
                <a:cs typeface="B Nazanin" pitchFamily="2" charset="-78"/>
              </a:rPr>
              <a:t>الف</a:t>
            </a:r>
            <a:r>
              <a:rPr lang="en-US" altLang="en-US" sz="1500" b="1" dirty="0">
                <a:cs typeface="B Nazanin" pitchFamily="2" charset="-78"/>
              </a:rPr>
              <a:t> </a:t>
            </a:r>
            <a:r>
              <a:rPr lang="ar-SA" altLang="en-US" sz="1500" b="1" dirty="0">
                <a:cs typeface="B Nazanin" pitchFamily="2" charset="-78"/>
              </a:rPr>
              <a:t>اگر</a:t>
            </a:r>
            <a:r>
              <a:rPr lang="en-US" altLang="en-US" sz="1500" b="1" dirty="0">
                <a:cs typeface="B Nazanin" pitchFamily="2" charset="-78"/>
              </a:rPr>
              <a:t> </a:t>
            </a:r>
            <a:r>
              <a:rPr lang="ar-SA" altLang="en-US" sz="1500" b="1" dirty="0">
                <a:cs typeface="B Nazanin" pitchFamily="2" charset="-78"/>
              </a:rPr>
              <a:t>با</a:t>
            </a:r>
            <a:r>
              <a:rPr lang="en-US" altLang="en-US" sz="1500" b="1" dirty="0">
                <a:cs typeface="B Nazanin" pitchFamily="2" charset="-78"/>
              </a:rPr>
              <a:t> </a:t>
            </a:r>
            <a:r>
              <a:rPr lang="ar-SA" altLang="en-US" sz="1500" b="1" dirty="0">
                <a:cs typeface="B Nazanin" pitchFamily="2" charset="-78"/>
              </a:rPr>
              <a:t>روند</a:t>
            </a:r>
            <a:r>
              <a:rPr lang="en-US" altLang="en-US" sz="1500" b="1" dirty="0">
                <a:cs typeface="B Nazanin" pitchFamily="2" charset="-78"/>
              </a:rPr>
              <a:t> </a:t>
            </a:r>
            <a:r>
              <a:rPr lang="ar-SA" altLang="en-US" sz="1500" b="1" dirty="0">
                <a:cs typeface="B Nazanin" pitchFamily="2" charset="-78"/>
              </a:rPr>
              <a:t>عملكردي</a:t>
            </a:r>
            <a:r>
              <a:rPr lang="en-US" altLang="en-US" sz="1500" b="1" dirty="0">
                <a:cs typeface="B Nazanin" pitchFamily="2" charset="-78"/>
              </a:rPr>
              <a:t> </a:t>
            </a:r>
            <a:r>
              <a:rPr lang="ar-SA" altLang="en-US" sz="1500" b="1" dirty="0">
                <a:cs typeface="B Nazanin" pitchFamily="2" charset="-78"/>
              </a:rPr>
              <a:t>گذشته حركت</a:t>
            </a:r>
            <a:r>
              <a:rPr lang="en-US" altLang="en-US" sz="1500" b="1" dirty="0">
                <a:cs typeface="B Nazanin" pitchFamily="2" charset="-78"/>
              </a:rPr>
              <a:t> </a:t>
            </a:r>
            <a:r>
              <a:rPr lang="ar-SA" altLang="en-US" sz="1500" b="1" dirty="0">
                <a:cs typeface="B Nazanin" pitchFamily="2" charset="-78"/>
              </a:rPr>
              <a:t>نمايد</a:t>
            </a:r>
            <a:r>
              <a:rPr lang="en-US" altLang="en-US" sz="1500" b="1" dirty="0">
                <a:cs typeface="B Nazanin" pitchFamily="2" charset="-78"/>
              </a:rPr>
              <a:t> </a:t>
            </a:r>
            <a:r>
              <a:rPr lang="ar-SA" altLang="en-US" sz="1500" b="1" dirty="0">
                <a:cs typeface="B Nazanin" pitchFamily="2" charset="-78"/>
              </a:rPr>
              <a:t>با</a:t>
            </a:r>
            <a:r>
              <a:rPr lang="en-US" altLang="en-US" sz="1500" b="1" dirty="0">
                <a:cs typeface="B Nazanin" pitchFamily="2" charset="-78"/>
              </a:rPr>
              <a:t> </a:t>
            </a:r>
            <a:r>
              <a:rPr lang="ar-SA" altLang="en-US" sz="1500" b="1" dirty="0">
                <a:cs typeface="B Nazanin" pitchFamily="2" charset="-78"/>
              </a:rPr>
              <a:t>هزينه  120.83</a:t>
            </a:r>
            <a:r>
              <a:rPr lang="en-US" altLang="en-US" sz="1500" b="1" dirty="0">
                <a:cs typeface="B Nazanin" pitchFamily="2" charset="-78"/>
              </a:rPr>
              <a:t> </a:t>
            </a:r>
            <a:r>
              <a:rPr lang="ar-SA" altLang="en-US" sz="1500" b="1" dirty="0">
                <a:cs typeface="B Nazanin" pitchFamily="2" charset="-78"/>
              </a:rPr>
              <a:t>دلار تكميل</a:t>
            </a:r>
            <a:r>
              <a:rPr lang="en-US" altLang="en-US" sz="1500" b="1" dirty="0">
                <a:cs typeface="B Nazanin" pitchFamily="2" charset="-78"/>
              </a:rPr>
              <a:t> </a:t>
            </a:r>
            <a:r>
              <a:rPr lang="ar-SA" altLang="en-US" sz="1500" b="1" dirty="0">
                <a:cs typeface="B Nazanin" pitchFamily="2" charset="-78"/>
              </a:rPr>
              <a:t>خواهد شد</a:t>
            </a:r>
            <a:r>
              <a:rPr lang="en-US" altLang="en-US" sz="1500" b="1" dirty="0">
                <a:cs typeface="B Nazanin" pitchFamily="2" charset="-78"/>
              </a:rPr>
              <a:t>. </a:t>
            </a:r>
          </a:p>
          <a:p>
            <a:pPr marL="342900" indent="-342900" algn="r" rtl="1">
              <a:spcBef>
                <a:spcPct val="20000"/>
              </a:spcBef>
              <a:buClr>
                <a:schemeClr val="hlink"/>
              </a:buClr>
              <a:buSzPct val="65000"/>
              <a:buFont typeface="Wingdings" pitchFamily="2" charset="2"/>
              <a:buChar char="n"/>
            </a:pPr>
            <a:r>
              <a:rPr lang="ar-SA" altLang="en-US" sz="2100" b="1" dirty="0">
                <a:cs typeface="B Nazanin" pitchFamily="2" charset="-78"/>
              </a:rPr>
              <a:t>واريانس هزينه</a:t>
            </a:r>
            <a:r>
              <a:rPr lang="en-US" altLang="en-US" sz="2100" b="1" dirty="0">
                <a:cs typeface="B Nazanin" pitchFamily="2" charset="-78"/>
              </a:rPr>
              <a:t> </a:t>
            </a:r>
            <a:r>
              <a:rPr lang="ar-SA" altLang="en-US" sz="2100" b="1" dirty="0">
                <a:cs typeface="B Nazanin" pitchFamily="2" charset="-78"/>
              </a:rPr>
              <a:t>تكميل</a:t>
            </a:r>
            <a:r>
              <a:rPr lang="en-US" altLang="en-US" sz="2100" b="1" dirty="0">
                <a:cs typeface="B Nazanin" pitchFamily="2" charset="-78"/>
              </a:rPr>
              <a:t> ( </a:t>
            </a:r>
            <a:r>
              <a:rPr lang="en-US" altLang="ar-SA" sz="2100" b="1" dirty="0">
                <a:cs typeface="B Nazanin" pitchFamily="2" charset="-78"/>
              </a:rPr>
              <a:t>Variance at Complete )</a:t>
            </a:r>
          </a:p>
          <a:p>
            <a:pPr marL="342900" indent="-342900" algn="ctr" rtl="1">
              <a:spcBef>
                <a:spcPct val="20000"/>
              </a:spcBef>
              <a:buClr>
                <a:schemeClr val="hlink"/>
              </a:buClr>
              <a:buSzPct val="65000"/>
              <a:buFont typeface="Wingdings" pitchFamily="2" charset="2"/>
              <a:buNone/>
            </a:pPr>
            <a:r>
              <a:rPr lang="en-US" altLang="ar-SA" sz="2100" dirty="0">
                <a:cs typeface="B Nazanin" pitchFamily="2" charset="-78"/>
              </a:rPr>
              <a:t>VAC = BAC - EAC</a:t>
            </a:r>
          </a:p>
          <a:p>
            <a:pPr marL="342900" indent="-342900" algn="ctr" rtl="1">
              <a:spcBef>
                <a:spcPct val="20000"/>
              </a:spcBef>
              <a:buClr>
                <a:schemeClr val="hlink"/>
              </a:buClr>
              <a:buSzPct val="65000"/>
              <a:buFont typeface="Wingdings" pitchFamily="2" charset="2"/>
              <a:buNone/>
            </a:pPr>
            <a:r>
              <a:rPr lang="en-US" altLang="ar-SA" sz="2100" dirty="0">
                <a:cs typeface="B Nazanin" pitchFamily="2" charset="-78"/>
              </a:rPr>
              <a:t> 20.83- = 120.83 - 100 =                          </a:t>
            </a:r>
          </a:p>
          <a:p>
            <a:pPr marL="342900" indent="-342900" algn="ctr" rtl="1">
              <a:spcBef>
                <a:spcPct val="20000"/>
              </a:spcBef>
              <a:buClr>
                <a:schemeClr val="hlink"/>
              </a:buClr>
              <a:buSzPct val="65000"/>
              <a:buFont typeface="Wingdings" pitchFamily="2" charset="2"/>
              <a:buNone/>
            </a:pPr>
            <a:r>
              <a:rPr lang="en-US" altLang="ar-SA" sz="2100" dirty="0">
                <a:cs typeface="B Nazanin" pitchFamily="2" charset="-78"/>
              </a:rPr>
              <a:t>%VAC % = VAC / BAC = -20.83 / 100 = -20.83   </a:t>
            </a:r>
          </a:p>
          <a:p>
            <a:pPr marL="1600200" lvl="3" indent="-228600" algn="r" rtl="1">
              <a:spcBef>
                <a:spcPct val="20000"/>
              </a:spcBef>
              <a:buClr>
                <a:schemeClr val="folHlink"/>
              </a:buClr>
              <a:buSzPct val="65000"/>
              <a:buFont typeface="Wingdings" pitchFamily="2" charset="2"/>
              <a:buNone/>
            </a:pPr>
            <a:endParaRPr lang="en-US" altLang="ar-SA" sz="1500" dirty="0">
              <a:cs typeface="B Nazanin" pitchFamily="2" charset="-78"/>
            </a:endParaRP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609600" y="0"/>
            <a:ext cx="8375650" cy="1143000"/>
          </a:xfrm>
          <a:prstGeom prst="rect">
            <a:avLst/>
          </a:prstGeom>
          <a:noFill/>
          <a:ln w="9525">
            <a:noFill/>
            <a:miter lim="800000"/>
            <a:headEnd/>
            <a:tailEnd/>
          </a:ln>
          <a:effectLst/>
        </p:spPr>
        <p:txBody>
          <a:bodyPr anchor="ctr"/>
          <a:lstStyle/>
          <a:p>
            <a:pPr algn="ctr" rtl="1"/>
            <a:r>
              <a:rPr lang="ar-SA" altLang="en-US" sz="3200" b="1" u="sng" dirty="0">
                <a:solidFill>
                  <a:schemeClr val="accent2">
                    <a:lumMod val="50000"/>
                  </a:schemeClr>
                </a:solidFill>
                <a:cs typeface="B Nazanin" pitchFamily="2" charset="-78"/>
              </a:rPr>
              <a:t>برآورد هزينه تكميل كار</a:t>
            </a:r>
            <a:r>
              <a:rPr lang="en-US" altLang="en-US" sz="3200" b="1" u="sng" dirty="0">
                <a:solidFill>
                  <a:schemeClr val="accent2">
                    <a:lumMod val="50000"/>
                  </a:schemeClr>
                </a:solidFill>
                <a:cs typeface="B Nazanin" pitchFamily="2" charset="-78"/>
              </a:rPr>
              <a:t> </a:t>
            </a:r>
            <a:r>
              <a:rPr lang="ar-SA" altLang="en-US" sz="3200" b="1" u="sng" dirty="0" smtClean="0">
                <a:solidFill>
                  <a:schemeClr val="accent2">
                    <a:lumMod val="50000"/>
                  </a:schemeClr>
                </a:solidFill>
                <a:cs typeface="B Nazanin" pitchFamily="2" charset="-78"/>
              </a:rPr>
              <a:t>باقيمانده</a:t>
            </a:r>
            <a:endParaRPr lang="en-US" altLang="en-US" sz="3600" b="1" u="sng" dirty="0">
              <a:solidFill>
                <a:schemeClr val="accent2">
                  <a:lumMod val="50000"/>
                </a:schemeClr>
              </a:solidFill>
              <a:cs typeface="B Nazanin" pitchFamily="2" charset="-78"/>
            </a:endParaRPr>
          </a:p>
        </p:txBody>
      </p:sp>
      <p:sp>
        <p:nvSpPr>
          <p:cNvPr id="5" name="Rectangle 5"/>
          <p:cNvSpPr>
            <a:spLocks noChangeArrowheads="1"/>
          </p:cNvSpPr>
          <p:nvPr/>
        </p:nvSpPr>
        <p:spPr bwMode="auto">
          <a:xfrm>
            <a:off x="0" y="1066800"/>
            <a:ext cx="8763000" cy="4114800"/>
          </a:xfrm>
          <a:prstGeom prst="rect">
            <a:avLst/>
          </a:prstGeom>
          <a:noFill/>
          <a:ln w="9525">
            <a:noFill/>
            <a:miter lim="800000"/>
            <a:headEnd/>
            <a:tailEnd/>
          </a:ln>
        </p:spPr>
        <p:txBody>
          <a:bodyPr/>
          <a:lstStyle/>
          <a:p>
            <a:pPr marL="342900" indent="-342900" algn="r" rtl="1">
              <a:spcBef>
                <a:spcPct val="20000"/>
              </a:spcBef>
              <a:buClr>
                <a:schemeClr val="hlink"/>
              </a:buClr>
              <a:buSzPct val="65000"/>
              <a:buFont typeface="Wingdings" pitchFamily="2" charset="2"/>
              <a:buChar char="n"/>
            </a:pPr>
            <a:r>
              <a:rPr lang="ar-SA" altLang="en-US" sz="2200" b="1" dirty="0">
                <a:cs typeface="B Nazanin" pitchFamily="2" charset="-78"/>
              </a:rPr>
              <a:t>برآورد هزينه تكميل كار</a:t>
            </a:r>
            <a:r>
              <a:rPr lang="en-US" altLang="en-US" sz="2200" b="1" dirty="0">
                <a:cs typeface="B Nazanin" pitchFamily="2" charset="-78"/>
              </a:rPr>
              <a:t> </a:t>
            </a:r>
            <a:r>
              <a:rPr lang="ar-SA" altLang="en-US" sz="2200" b="1" dirty="0">
                <a:cs typeface="B Nazanin" pitchFamily="2" charset="-78"/>
              </a:rPr>
              <a:t>باقيمانده</a:t>
            </a:r>
            <a:r>
              <a:rPr lang="en-US" altLang="en-US" sz="2200" b="1" dirty="0">
                <a:cs typeface="B Nazanin" pitchFamily="2" charset="-78"/>
              </a:rPr>
              <a:t> ( </a:t>
            </a:r>
            <a:r>
              <a:rPr lang="en-US" altLang="ar-SA" sz="2200" b="1" dirty="0">
                <a:cs typeface="B Nazanin" pitchFamily="2" charset="-78"/>
              </a:rPr>
              <a:t>Estimate to Complete )</a:t>
            </a:r>
          </a:p>
          <a:p>
            <a:pPr marL="742950" lvl="1" indent="-285750" algn="r" rtl="1">
              <a:spcBef>
                <a:spcPct val="20000"/>
              </a:spcBef>
              <a:buClr>
                <a:schemeClr val="folHlink"/>
              </a:buClr>
              <a:buSzPct val="65000"/>
              <a:buFont typeface="Wingdings" pitchFamily="2" charset="2"/>
              <a:buChar char="n"/>
            </a:pPr>
            <a:r>
              <a:rPr lang="ar-SA" altLang="en-US" sz="1900" b="1" dirty="0">
                <a:cs typeface="B Nazanin" pitchFamily="2" charset="-78"/>
              </a:rPr>
              <a:t>هزينه</a:t>
            </a:r>
            <a:r>
              <a:rPr lang="en-US" altLang="en-US" sz="1900" b="1" dirty="0">
                <a:cs typeface="B Nazanin" pitchFamily="2" charset="-78"/>
              </a:rPr>
              <a:t> </a:t>
            </a:r>
            <a:r>
              <a:rPr lang="ar-SA" altLang="en-US" sz="1900" b="1" dirty="0">
                <a:cs typeface="B Nazanin" pitchFamily="2" charset="-78"/>
              </a:rPr>
              <a:t>احتمالي كار باقيمانده پروژه را</a:t>
            </a:r>
            <a:r>
              <a:rPr lang="en-US" altLang="en-US" sz="1900" b="1" dirty="0">
                <a:cs typeface="B Nazanin" pitchFamily="2" charset="-78"/>
              </a:rPr>
              <a:t> </a:t>
            </a:r>
            <a:r>
              <a:rPr lang="ar-SA" altLang="en-US" sz="1900" b="1" dirty="0">
                <a:cs typeface="B Nazanin" pitchFamily="2" charset="-78"/>
              </a:rPr>
              <a:t>در صورت ادامه</a:t>
            </a:r>
            <a:r>
              <a:rPr lang="en-US" altLang="en-US" sz="1900" b="1" dirty="0">
                <a:cs typeface="B Nazanin" pitchFamily="2" charset="-78"/>
              </a:rPr>
              <a:t> </a:t>
            </a:r>
            <a:r>
              <a:rPr lang="ar-SA" altLang="en-US" sz="1900" b="1" dirty="0">
                <a:cs typeface="B Nazanin" pitchFamily="2" charset="-78"/>
              </a:rPr>
              <a:t>روند عملكرد</a:t>
            </a:r>
            <a:r>
              <a:rPr lang="en-US" altLang="en-US" sz="1900" b="1" dirty="0">
                <a:cs typeface="B Nazanin" pitchFamily="2" charset="-78"/>
              </a:rPr>
              <a:t> </a:t>
            </a:r>
            <a:r>
              <a:rPr lang="ar-SA" altLang="en-US" sz="1900" b="1" dirty="0">
                <a:cs typeface="B Nazanin" pitchFamily="2" charset="-78"/>
              </a:rPr>
              <a:t>فعلي نشان</a:t>
            </a:r>
            <a:r>
              <a:rPr lang="en-US" altLang="en-US" sz="1900" b="1" dirty="0">
                <a:cs typeface="B Nazanin" pitchFamily="2" charset="-78"/>
              </a:rPr>
              <a:t> </a:t>
            </a:r>
            <a:r>
              <a:rPr lang="ar-SA" altLang="en-US" sz="1900" b="1" dirty="0">
                <a:cs typeface="B Nazanin" pitchFamily="2" charset="-78"/>
              </a:rPr>
              <a:t>ميدهد</a:t>
            </a:r>
            <a:r>
              <a:rPr lang="en-US" altLang="en-US" sz="1900" b="1" dirty="0">
                <a:cs typeface="B Nazanin" pitchFamily="2" charset="-78"/>
              </a:rPr>
              <a:t> .</a:t>
            </a:r>
          </a:p>
          <a:p>
            <a:pPr marL="742950" lvl="1" indent="-285750" algn="r" rtl="1">
              <a:spcBef>
                <a:spcPct val="20000"/>
              </a:spcBef>
              <a:buClr>
                <a:schemeClr val="folHlink"/>
              </a:buClr>
              <a:buSzPct val="65000"/>
              <a:buFont typeface="Wingdings" pitchFamily="2" charset="2"/>
              <a:buChar char="n"/>
            </a:pPr>
            <a:r>
              <a:rPr lang="ar-SA" altLang="en-US" sz="1900" b="1" dirty="0">
                <a:cs typeface="B Nazanin" pitchFamily="2" charset="-78"/>
              </a:rPr>
              <a:t>بمنظور محاسبه</a:t>
            </a:r>
            <a:r>
              <a:rPr lang="en-US" altLang="en-US" sz="1900" b="1" dirty="0">
                <a:cs typeface="B Nazanin" pitchFamily="2" charset="-78"/>
              </a:rPr>
              <a:t> ETC </a:t>
            </a:r>
            <a:r>
              <a:rPr lang="en-US" altLang="ar-SA" sz="1900" b="1" dirty="0">
                <a:cs typeface="B Nazanin" pitchFamily="2" charset="-78"/>
              </a:rPr>
              <a:t> </a:t>
            </a:r>
            <a:r>
              <a:rPr lang="en-US" altLang="en-US" sz="1900" b="1" dirty="0">
                <a:cs typeface="B Nazanin" pitchFamily="2" charset="-78"/>
              </a:rPr>
              <a:t>، </a:t>
            </a:r>
            <a:r>
              <a:rPr lang="ar-SA" altLang="en-US" sz="1900" b="1" dirty="0">
                <a:cs typeface="B Nazanin" pitchFamily="2" charset="-78"/>
              </a:rPr>
              <a:t>شركتها مي</a:t>
            </a:r>
            <a:r>
              <a:rPr lang="en-US" altLang="en-US" sz="1900" b="1" dirty="0">
                <a:cs typeface="B Nazanin" pitchFamily="2" charset="-78"/>
              </a:rPr>
              <a:t> </a:t>
            </a:r>
            <a:r>
              <a:rPr lang="ar-SA" altLang="en-US" sz="1900" b="1" dirty="0">
                <a:cs typeface="B Nazanin" pitchFamily="2" charset="-78"/>
              </a:rPr>
              <a:t>توانند از ارزيابي كارائي انجام</a:t>
            </a:r>
            <a:r>
              <a:rPr lang="en-US" altLang="en-US" sz="1900" b="1" dirty="0">
                <a:cs typeface="B Nazanin" pitchFamily="2" charset="-78"/>
              </a:rPr>
              <a:t> </a:t>
            </a:r>
            <a:r>
              <a:rPr lang="ar-SA" altLang="en-US" sz="1900" b="1" dirty="0">
                <a:cs typeface="B Nazanin" pitchFamily="2" charset="-78"/>
              </a:rPr>
              <a:t>شده</a:t>
            </a:r>
            <a:r>
              <a:rPr lang="en-US" altLang="en-US" sz="1900" b="1" dirty="0">
                <a:cs typeface="B Nazanin" pitchFamily="2" charset="-78"/>
              </a:rPr>
              <a:t> </a:t>
            </a:r>
            <a:r>
              <a:rPr lang="ar-SA" altLang="en-US" sz="1900" b="1" dirty="0">
                <a:cs typeface="B Nazanin" pitchFamily="2" charset="-78"/>
              </a:rPr>
              <a:t>تا</a:t>
            </a:r>
            <a:r>
              <a:rPr lang="en-US" altLang="en-US" sz="1900" b="1" dirty="0">
                <a:cs typeface="B Nazanin" pitchFamily="2" charset="-78"/>
              </a:rPr>
              <a:t> </a:t>
            </a:r>
            <a:r>
              <a:rPr lang="ar-SA" altLang="en-US" sz="1900" b="1" dirty="0">
                <a:cs typeface="B Nazanin" pitchFamily="2" charset="-78"/>
              </a:rPr>
              <a:t>به</a:t>
            </a:r>
            <a:r>
              <a:rPr lang="en-US" altLang="en-US" sz="1900" b="1" dirty="0">
                <a:cs typeface="B Nazanin" pitchFamily="2" charset="-78"/>
              </a:rPr>
              <a:t> </a:t>
            </a:r>
            <a:r>
              <a:rPr lang="ar-SA" altLang="en-US" sz="1900" b="1" dirty="0">
                <a:cs typeface="B Nazanin" pitchFamily="2" charset="-78"/>
              </a:rPr>
              <a:t>امروز</a:t>
            </a:r>
            <a:r>
              <a:rPr lang="en-US" altLang="en-US" sz="1900" b="1" dirty="0">
                <a:cs typeface="B Nazanin" pitchFamily="2" charset="-78"/>
              </a:rPr>
              <a:t> )</a:t>
            </a:r>
            <a:r>
              <a:rPr lang="ar-SA" altLang="en-US" sz="1900" b="1" dirty="0">
                <a:cs typeface="B Nazanin" pitchFamily="2" charset="-78"/>
              </a:rPr>
              <a:t>ازطريق</a:t>
            </a:r>
            <a:r>
              <a:rPr lang="en-US" altLang="en-US" sz="1900" b="1" dirty="0">
                <a:cs typeface="B Nazanin" pitchFamily="2" charset="-78"/>
              </a:rPr>
              <a:t>( CPI </a:t>
            </a:r>
            <a:r>
              <a:rPr lang="ar-SA" altLang="en-US" sz="1900" b="1" dirty="0">
                <a:cs typeface="B Nazanin" pitchFamily="2" charset="-78"/>
              </a:rPr>
              <a:t>استفاده نمايند</a:t>
            </a:r>
            <a:r>
              <a:rPr lang="en-US" altLang="en-US" sz="1900" b="1" dirty="0">
                <a:cs typeface="B Nazanin" pitchFamily="2" charset="-78"/>
              </a:rPr>
              <a:t> .</a:t>
            </a:r>
          </a:p>
          <a:p>
            <a:pPr marL="742950" lvl="1" indent="-285750" algn="ctr" rtl="1">
              <a:spcBef>
                <a:spcPct val="20000"/>
              </a:spcBef>
              <a:buClr>
                <a:schemeClr val="folHlink"/>
              </a:buClr>
              <a:buSzPct val="65000"/>
              <a:buFont typeface="Wingdings" pitchFamily="2" charset="2"/>
              <a:buNone/>
            </a:pPr>
            <a:r>
              <a:rPr lang="en-US" altLang="ar-SA" sz="1900" dirty="0">
                <a:cs typeface="B Nazanin" pitchFamily="2" charset="-78"/>
              </a:rPr>
              <a:t>ETC = ( BAC - EV ) /CPI </a:t>
            </a:r>
            <a:r>
              <a:rPr lang="en-US" altLang="en-US" sz="1900" dirty="0">
                <a:cs typeface="B Nazanin" pitchFamily="2" charset="-78"/>
              </a:rPr>
              <a:t> </a:t>
            </a:r>
          </a:p>
          <a:p>
            <a:pPr marL="742950" lvl="1" indent="-285750" algn="ctr" rtl="1">
              <a:spcBef>
                <a:spcPct val="20000"/>
              </a:spcBef>
              <a:buClr>
                <a:schemeClr val="folHlink"/>
              </a:buClr>
              <a:buSzPct val="65000"/>
              <a:buFont typeface="Wingdings" pitchFamily="2" charset="2"/>
              <a:buNone/>
            </a:pPr>
            <a:r>
              <a:rPr lang="en-US" altLang="ar-SA" sz="1900" dirty="0">
                <a:cs typeface="B Nazanin" pitchFamily="2" charset="-78"/>
              </a:rPr>
              <a:t>91.83 =0.8276 / ( 24 -</a:t>
            </a:r>
            <a:r>
              <a:rPr lang="en-US" altLang="en-US" sz="1900" dirty="0">
                <a:cs typeface="B Nazanin" pitchFamily="2" charset="-78"/>
              </a:rPr>
              <a:t> 100 )=                          </a:t>
            </a:r>
          </a:p>
          <a:p>
            <a:pPr marL="742950" lvl="1" indent="-285750" algn="r" rtl="1">
              <a:spcBef>
                <a:spcPct val="20000"/>
              </a:spcBef>
              <a:buClr>
                <a:schemeClr val="folHlink"/>
              </a:buClr>
              <a:buSzPct val="65000"/>
              <a:buFont typeface="Wingdings" pitchFamily="2" charset="2"/>
              <a:buNone/>
            </a:pPr>
            <a:r>
              <a:rPr lang="en-US" altLang="en-US" sz="1900" dirty="0">
                <a:cs typeface="B Nazanin" pitchFamily="2" charset="-78"/>
              </a:rPr>
              <a:t> </a:t>
            </a:r>
            <a:r>
              <a:rPr lang="en-US" altLang="en-US" sz="2000" b="1" i="1" dirty="0">
                <a:cs typeface="B Nazanin" pitchFamily="2" charset="-78"/>
              </a:rPr>
              <a:t>- </a:t>
            </a:r>
            <a:r>
              <a:rPr lang="ar-SA" altLang="en-US" sz="2000" b="1" i="1" dirty="0">
                <a:cs typeface="B Nazanin" pitchFamily="2" charset="-78"/>
              </a:rPr>
              <a:t>با استفاده از</a:t>
            </a:r>
            <a:r>
              <a:rPr lang="en-US" altLang="en-US" sz="2000" b="1" i="1" dirty="0">
                <a:cs typeface="B Nazanin" pitchFamily="2" charset="-78"/>
              </a:rPr>
              <a:t> ETC </a:t>
            </a:r>
            <a:r>
              <a:rPr lang="en-US" altLang="ar-SA" sz="2000" b="1" i="1" dirty="0">
                <a:cs typeface="B Nazanin" pitchFamily="2" charset="-78"/>
              </a:rPr>
              <a:t> </a:t>
            </a:r>
            <a:r>
              <a:rPr lang="ar-SA" altLang="en-US" sz="2000" b="1" i="1" dirty="0">
                <a:cs typeface="B Nazanin" pitchFamily="2" charset="-78"/>
              </a:rPr>
              <a:t>بدست آمده</a:t>
            </a:r>
            <a:r>
              <a:rPr lang="en-US" altLang="en-US" sz="2000" b="1" i="1" dirty="0">
                <a:cs typeface="B Nazanin" pitchFamily="2" charset="-78"/>
              </a:rPr>
              <a:t> </a:t>
            </a:r>
            <a:r>
              <a:rPr lang="ar-SA" altLang="en-US" sz="2000" b="1" i="1" dirty="0">
                <a:cs typeface="B Nazanin" pitchFamily="2" charset="-78"/>
              </a:rPr>
              <a:t>مي توان</a:t>
            </a:r>
            <a:r>
              <a:rPr lang="en-US" altLang="en-US" sz="2000" b="1" i="1" dirty="0">
                <a:cs typeface="B Nazanin" pitchFamily="2" charset="-78"/>
              </a:rPr>
              <a:t> EAC </a:t>
            </a:r>
            <a:r>
              <a:rPr lang="en-US" altLang="ar-SA" sz="2000" b="1" i="1" dirty="0">
                <a:cs typeface="B Nazanin" pitchFamily="2" charset="-78"/>
              </a:rPr>
              <a:t> </a:t>
            </a:r>
            <a:r>
              <a:rPr lang="ar-SA" altLang="en-US" sz="2000" b="1" i="1" dirty="0">
                <a:cs typeface="B Nazanin" pitchFamily="2" charset="-78"/>
              </a:rPr>
              <a:t>پروژه را از</a:t>
            </a:r>
            <a:r>
              <a:rPr lang="en-US" altLang="en-US" sz="2000" b="1" i="1" dirty="0">
                <a:cs typeface="B Nazanin" pitchFamily="2" charset="-78"/>
              </a:rPr>
              <a:t> </a:t>
            </a:r>
            <a:r>
              <a:rPr lang="ar-SA" altLang="en-US" sz="2000" b="1" i="1" dirty="0">
                <a:cs typeface="B Nazanin" pitchFamily="2" charset="-78"/>
              </a:rPr>
              <a:t>طريق رابطه زير محاسبه</a:t>
            </a:r>
            <a:r>
              <a:rPr lang="en-US" altLang="en-US" sz="2000" b="1" i="1" dirty="0">
                <a:cs typeface="B Nazanin" pitchFamily="2" charset="-78"/>
              </a:rPr>
              <a:t> </a:t>
            </a:r>
            <a:r>
              <a:rPr lang="ar-SA" altLang="en-US" sz="2000" b="1" i="1" dirty="0" smtClean="0">
                <a:cs typeface="B Nazanin" pitchFamily="2" charset="-78"/>
              </a:rPr>
              <a:t>نمود</a:t>
            </a:r>
            <a:r>
              <a:rPr lang="en-US" altLang="en-US" sz="2000" b="1" i="1" dirty="0" smtClean="0">
                <a:cs typeface="B Nazanin" pitchFamily="2" charset="-78"/>
              </a:rPr>
              <a:t>:</a:t>
            </a:r>
            <a:endParaRPr lang="en-US" altLang="en-US" sz="2000" b="1" i="1" dirty="0">
              <a:cs typeface="B Nazanin" pitchFamily="2" charset="-78"/>
            </a:endParaRPr>
          </a:p>
          <a:p>
            <a:pPr marL="742950" lvl="1" indent="-285750" algn="ctr" rtl="1">
              <a:spcBef>
                <a:spcPct val="20000"/>
              </a:spcBef>
              <a:buClr>
                <a:schemeClr val="folHlink"/>
              </a:buClr>
              <a:buSzPct val="65000"/>
              <a:buFont typeface="Wingdings" pitchFamily="2" charset="2"/>
              <a:buNone/>
            </a:pPr>
            <a:r>
              <a:rPr lang="en-US" altLang="en-US" sz="2000" b="1" i="1" dirty="0">
                <a:cs typeface="B Nazanin" pitchFamily="2" charset="-78"/>
              </a:rPr>
              <a:t>[ </a:t>
            </a:r>
            <a:r>
              <a:rPr lang="en-US" altLang="ar-SA" sz="2000" b="1" i="1" dirty="0">
                <a:cs typeface="B Nazanin" pitchFamily="2" charset="-78"/>
              </a:rPr>
              <a:t>EAC = AC + [ ( BAC - EV ) / CP I</a:t>
            </a:r>
          </a:p>
          <a:p>
            <a:pPr marL="742950" lvl="1" indent="-285750" algn="ctr" rtl="1">
              <a:spcBef>
                <a:spcPct val="20000"/>
              </a:spcBef>
              <a:buClr>
                <a:schemeClr val="folHlink"/>
              </a:buClr>
              <a:buSzPct val="65000"/>
              <a:buFont typeface="Wingdings" pitchFamily="2" charset="2"/>
              <a:buNone/>
            </a:pPr>
            <a:r>
              <a:rPr lang="en-US" altLang="en-US" sz="1900" dirty="0">
                <a:cs typeface="B Nazanin" pitchFamily="2" charset="-78"/>
              </a:rPr>
              <a:t>EAC = AC + ETC = 29 + 91.83 = 120.83</a:t>
            </a:r>
            <a:endParaRPr lang="en-US" altLang="ar-SA" sz="1900" dirty="0">
              <a:cs typeface="B Nazanin" pitchFamily="2" charset="-78"/>
            </a:endParaRPr>
          </a:p>
          <a:p>
            <a:pPr marL="1600200" lvl="3" indent="-228600" algn="r" rtl="1">
              <a:spcBef>
                <a:spcPct val="20000"/>
              </a:spcBef>
              <a:buClr>
                <a:schemeClr val="folHlink"/>
              </a:buClr>
              <a:buSzPct val="65000"/>
              <a:buFont typeface="Wingdings" pitchFamily="2" charset="2"/>
              <a:buNone/>
            </a:pPr>
            <a:endParaRPr lang="en-US" altLang="ar-SA" sz="1500" dirty="0">
              <a:cs typeface="B Nazanin" pitchFamily="2" charset="-78"/>
            </a:endParaRP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2133600" y="0"/>
            <a:ext cx="4800600" cy="762000"/>
          </a:xfrm>
        </p:spPr>
        <p:txBody>
          <a:bodyPr/>
          <a:lstStyle/>
          <a:p>
            <a:pPr algn="ctr" rtl="1"/>
            <a:r>
              <a:rPr lang="ar-SA" altLang="en-US" sz="3600" b="1" u="sng" dirty="0">
                <a:solidFill>
                  <a:schemeClr val="accent2">
                    <a:lumMod val="50000"/>
                  </a:schemeClr>
                </a:solidFill>
                <a:cs typeface="B Nazanin" pitchFamily="2" charset="-78"/>
              </a:rPr>
              <a:t>گزارش عملكرد</a:t>
            </a:r>
            <a:r>
              <a:rPr lang="fa-IR" altLang="en-US" sz="3600" b="1" u="sng" dirty="0">
                <a:solidFill>
                  <a:schemeClr val="accent2">
                    <a:lumMod val="50000"/>
                  </a:schemeClr>
                </a:solidFill>
                <a:cs typeface="B Nazanin" pitchFamily="2" charset="-78"/>
              </a:rPr>
              <a:t> - تعاریف</a:t>
            </a:r>
            <a:r>
              <a:rPr lang="en-US" altLang="en-US" sz="3600" b="1" u="sng" dirty="0">
                <a:solidFill>
                  <a:schemeClr val="accent2">
                    <a:lumMod val="50000"/>
                  </a:schemeClr>
                </a:solidFill>
                <a:cs typeface="B Nazanin" pitchFamily="2" charset="-78"/>
              </a:rPr>
              <a:t> </a:t>
            </a:r>
          </a:p>
        </p:txBody>
      </p:sp>
      <p:sp>
        <p:nvSpPr>
          <p:cNvPr id="5" name="Rectangle 3"/>
          <p:cNvSpPr txBox="1">
            <a:spLocks noChangeArrowheads="1"/>
          </p:cNvSpPr>
          <p:nvPr/>
        </p:nvSpPr>
        <p:spPr>
          <a:xfrm>
            <a:off x="381000" y="990600"/>
            <a:ext cx="8229600" cy="4114800"/>
          </a:xfrm>
          <a:prstGeom prst="rect">
            <a:avLst/>
          </a:prstGeom>
        </p:spPr>
        <p:txBody>
          <a:bodyPr vert="horz">
            <a:normAutofit/>
          </a:bodyPr>
          <a:lstStyle/>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pitchFamily="2" charset="2"/>
              <a:buNone/>
              <a:tabLst/>
              <a:defRPr/>
            </a:pPr>
            <a:r>
              <a:rPr kumimoji="0" lang="en-US" altLang="en-US" sz="2400" b="0" i="0" u="none" strike="noStrike" kern="1200" cap="none" spc="0" normalizeH="0" baseline="0" noProof="0" dirty="0" smtClean="0">
                <a:ln>
                  <a:noFill/>
                </a:ln>
                <a:solidFill>
                  <a:schemeClr val="tx1"/>
                </a:solidFill>
                <a:uLnTx/>
                <a:uFillTx/>
                <a:cs typeface="B Nazanin" pitchFamily="2" charset="-78"/>
              </a:rPr>
              <a:t>  </a:t>
            </a:r>
            <a:r>
              <a:rPr kumimoji="0" lang="ar-SA" altLang="en-US" sz="2400" b="0" i="0" u="none" strike="noStrike" kern="1200" cap="none" spc="0" normalizeH="0" baseline="0" noProof="0" dirty="0" smtClean="0">
                <a:ln>
                  <a:noFill/>
                </a:ln>
                <a:solidFill>
                  <a:schemeClr val="tx1"/>
                </a:solidFill>
                <a:uLnTx/>
                <a:uFillTx/>
                <a:cs typeface="B Nazanin" pitchFamily="2" charset="-78"/>
              </a:rPr>
              <a:t>جمع</a:t>
            </a:r>
            <a:r>
              <a:rPr kumimoji="0" lang="en-US" altLang="en-US" sz="2400" b="0" i="0" u="none" strike="noStrike" kern="1200" cap="none" spc="0" normalizeH="0" baseline="0" noProof="0" dirty="0" smtClean="0">
                <a:ln>
                  <a:noFill/>
                </a:ln>
                <a:solidFill>
                  <a:schemeClr val="tx1"/>
                </a:solidFill>
                <a:uLnTx/>
                <a:uFillTx/>
                <a:cs typeface="B Nazanin" pitchFamily="2" charset="-78"/>
              </a:rPr>
              <a:t> </a:t>
            </a:r>
            <a:r>
              <a:rPr kumimoji="0" lang="ar-SA" altLang="en-US" sz="2400" b="0" i="0" u="none" strike="noStrike" kern="1200" cap="none" spc="0" normalizeH="0" baseline="0" noProof="0" dirty="0" smtClean="0">
                <a:ln>
                  <a:noFill/>
                </a:ln>
                <a:solidFill>
                  <a:schemeClr val="tx1"/>
                </a:solidFill>
                <a:uLnTx/>
                <a:uFillTx/>
                <a:cs typeface="B Nazanin" pitchFamily="2" charset="-78"/>
              </a:rPr>
              <a:t>آوري اطلاعات</a:t>
            </a:r>
            <a:r>
              <a:rPr kumimoji="0" lang="en-US" altLang="en-US" sz="2400" b="0" i="0" u="none" strike="noStrike" kern="1200" cap="none" spc="0" normalizeH="0" baseline="0" noProof="0" dirty="0" smtClean="0">
                <a:ln>
                  <a:noFill/>
                </a:ln>
                <a:solidFill>
                  <a:schemeClr val="tx1"/>
                </a:solidFill>
                <a:uLnTx/>
                <a:uFillTx/>
                <a:cs typeface="B Nazanin" pitchFamily="2" charset="-78"/>
              </a:rPr>
              <a:t> </a:t>
            </a:r>
            <a:r>
              <a:rPr kumimoji="0" lang="ar-SA" altLang="en-US" sz="2400" b="0" i="0" u="none" strike="noStrike" kern="1200" cap="none" spc="0" normalizeH="0" baseline="0" noProof="0" dirty="0" smtClean="0">
                <a:ln>
                  <a:noFill/>
                </a:ln>
                <a:solidFill>
                  <a:schemeClr val="tx1"/>
                </a:solidFill>
                <a:uLnTx/>
                <a:uFillTx/>
                <a:cs typeface="B Nazanin" pitchFamily="2" charset="-78"/>
              </a:rPr>
              <a:t>و توزيع</a:t>
            </a:r>
            <a:r>
              <a:rPr kumimoji="0" lang="en-US" altLang="en-US" sz="2400" b="0" i="0" u="none" strike="noStrike" kern="1200" cap="none" spc="0" normalizeH="0" baseline="0" noProof="0" dirty="0" smtClean="0">
                <a:ln>
                  <a:noFill/>
                </a:ln>
                <a:solidFill>
                  <a:schemeClr val="tx1"/>
                </a:solidFill>
                <a:uLnTx/>
                <a:uFillTx/>
                <a:cs typeface="B Nazanin" pitchFamily="2" charset="-78"/>
              </a:rPr>
              <a:t> </a:t>
            </a:r>
            <a:r>
              <a:rPr kumimoji="0" lang="ar-SA" altLang="en-US" sz="2400" b="0" i="0" u="none" strike="noStrike" kern="1200" cap="none" spc="0" normalizeH="0" baseline="0" noProof="0" dirty="0" smtClean="0">
                <a:ln>
                  <a:noFill/>
                </a:ln>
                <a:solidFill>
                  <a:schemeClr val="tx1"/>
                </a:solidFill>
                <a:uLnTx/>
                <a:uFillTx/>
                <a:cs typeface="B Nazanin" pitchFamily="2" charset="-78"/>
              </a:rPr>
              <a:t>آنان</a:t>
            </a:r>
            <a:r>
              <a:rPr kumimoji="0" lang="en-US" altLang="en-US" sz="2400" b="0" i="0" u="none" strike="noStrike" kern="1200" cap="none" spc="0" normalizeH="0" baseline="0" noProof="0" dirty="0" smtClean="0">
                <a:ln>
                  <a:noFill/>
                </a:ln>
                <a:solidFill>
                  <a:schemeClr val="tx1"/>
                </a:solidFill>
                <a:uLnTx/>
                <a:uFillTx/>
                <a:cs typeface="B Nazanin" pitchFamily="2" charset="-78"/>
              </a:rPr>
              <a:t> </a:t>
            </a:r>
            <a:r>
              <a:rPr kumimoji="0" lang="ar-SA" altLang="en-US" sz="2400" b="0" i="0" u="none" strike="noStrike" kern="1200" cap="none" spc="0" normalizeH="0" baseline="0" noProof="0" dirty="0" smtClean="0">
                <a:ln>
                  <a:noFill/>
                </a:ln>
                <a:solidFill>
                  <a:schemeClr val="tx1"/>
                </a:solidFill>
                <a:uLnTx/>
                <a:uFillTx/>
                <a:cs typeface="B Nazanin" pitchFamily="2" charset="-78"/>
              </a:rPr>
              <a:t>بين</a:t>
            </a:r>
            <a:r>
              <a:rPr kumimoji="0" lang="en-US" altLang="en-US" sz="2400" b="0" i="0" u="none" strike="noStrike" kern="1200" cap="none" spc="0" normalizeH="0" baseline="0" noProof="0" dirty="0" smtClean="0">
                <a:ln>
                  <a:noFill/>
                </a:ln>
                <a:solidFill>
                  <a:schemeClr val="tx1"/>
                </a:solidFill>
                <a:uLnTx/>
                <a:uFillTx/>
                <a:cs typeface="B Nazanin" pitchFamily="2" charset="-78"/>
              </a:rPr>
              <a:t> </a:t>
            </a:r>
            <a:r>
              <a:rPr kumimoji="0" lang="ar-SA" altLang="en-US" sz="2400" b="0" i="0" u="none" strike="noStrike" kern="1200" cap="none" spc="0" normalizeH="0" baseline="0" noProof="0" dirty="0" smtClean="0">
                <a:ln>
                  <a:noFill/>
                </a:ln>
                <a:solidFill>
                  <a:schemeClr val="tx1"/>
                </a:solidFill>
                <a:uLnTx/>
                <a:uFillTx/>
                <a:cs typeface="B Nazanin" pitchFamily="2" charset="-78"/>
              </a:rPr>
              <a:t>ذينفعان پروژه</a:t>
            </a:r>
            <a:r>
              <a:rPr kumimoji="0" lang="en-US" altLang="en-US" sz="2400" b="0" i="0" u="none" strike="noStrike" kern="1200" cap="none" spc="0" normalizeH="0" baseline="0" noProof="0" dirty="0" smtClean="0">
                <a:ln>
                  <a:noFill/>
                </a:ln>
                <a:solidFill>
                  <a:schemeClr val="tx1"/>
                </a:solidFill>
                <a:uLnTx/>
                <a:uFillTx/>
                <a:cs typeface="B Nazanin" pitchFamily="2" charset="-78"/>
              </a:rPr>
              <a:t> </a:t>
            </a:r>
            <a:r>
              <a:rPr kumimoji="0" lang="ar-SA" altLang="en-US" sz="2400" b="0" i="0" u="none" strike="noStrike" kern="1200" cap="none" spc="0" normalizeH="0" baseline="0" noProof="0" dirty="0" smtClean="0">
                <a:ln>
                  <a:noFill/>
                </a:ln>
                <a:solidFill>
                  <a:schemeClr val="tx1"/>
                </a:solidFill>
                <a:uLnTx/>
                <a:uFillTx/>
                <a:cs typeface="B Nazanin" pitchFamily="2" charset="-78"/>
              </a:rPr>
              <a:t>در مورد نحوه</a:t>
            </a:r>
            <a:r>
              <a:rPr kumimoji="0" lang="en-US" altLang="en-US" sz="2400" b="0" i="0" u="none" strike="noStrike" kern="1200" cap="none" spc="0" normalizeH="0" baseline="0" noProof="0" dirty="0" smtClean="0">
                <a:ln>
                  <a:noFill/>
                </a:ln>
                <a:solidFill>
                  <a:schemeClr val="tx1"/>
                </a:solidFill>
                <a:uLnTx/>
                <a:uFillTx/>
                <a:cs typeface="B Nazanin" pitchFamily="2" charset="-78"/>
              </a:rPr>
              <a:t> </a:t>
            </a:r>
            <a:r>
              <a:rPr kumimoji="0" lang="ar-SA" altLang="en-US" sz="2400" b="0" i="0" u="none" strike="noStrike" kern="1200" cap="none" spc="0" normalizeH="0" baseline="0" noProof="0" dirty="0" smtClean="0">
                <a:ln>
                  <a:noFill/>
                </a:ln>
                <a:solidFill>
                  <a:schemeClr val="tx1"/>
                </a:solidFill>
                <a:uLnTx/>
                <a:uFillTx/>
                <a:cs typeface="B Nazanin" pitchFamily="2" charset="-78"/>
              </a:rPr>
              <a:t>استفاده از</a:t>
            </a:r>
            <a:r>
              <a:rPr kumimoji="0" lang="en-US" altLang="en-US" sz="2400" b="0" i="0" u="none" strike="noStrike" kern="1200" cap="none" spc="0" normalizeH="0" baseline="0" noProof="0" dirty="0" smtClean="0">
                <a:ln>
                  <a:noFill/>
                </a:ln>
                <a:solidFill>
                  <a:schemeClr val="tx1"/>
                </a:solidFill>
                <a:uLnTx/>
                <a:uFillTx/>
                <a:cs typeface="B Nazanin" pitchFamily="2" charset="-78"/>
              </a:rPr>
              <a:t> </a:t>
            </a:r>
            <a:r>
              <a:rPr kumimoji="0" lang="ar-SA" altLang="en-US" sz="2400" b="0" i="0" u="none" strike="noStrike" kern="1200" cap="none" spc="0" normalizeH="0" baseline="0" noProof="0" dirty="0" smtClean="0">
                <a:ln>
                  <a:noFill/>
                </a:ln>
                <a:solidFill>
                  <a:schemeClr val="tx1"/>
                </a:solidFill>
                <a:uLnTx/>
                <a:uFillTx/>
                <a:cs typeface="B Nazanin" pitchFamily="2" charset="-78"/>
              </a:rPr>
              <a:t>منابع . اين</a:t>
            </a:r>
            <a:r>
              <a:rPr kumimoji="0" lang="en-US" altLang="en-US" sz="2400" b="0" i="0" u="none" strike="noStrike" kern="1200" cap="none" spc="0" normalizeH="0" baseline="0" noProof="0" dirty="0" smtClean="0">
                <a:ln>
                  <a:noFill/>
                </a:ln>
                <a:solidFill>
                  <a:schemeClr val="tx1"/>
                </a:solidFill>
                <a:uLnTx/>
                <a:uFillTx/>
                <a:cs typeface="B Nazanin" pitchFamily="2" charset="-78"/>
              </a:rPr>
              <a:t> </a:t>
            </a:r>
            <a:r>
              <a:rPr kumimoji="0" lang="ar-SA" altLang="en-US" sz="2400" b="0" i="0" u="none" strike="noStrike" kern="1200" cap="none" spc="0" normalizeH="0" baseline="0" noProof="0" dirty="0" smtClean="0">
                <a:ln>
                  <a:noFill/>
                </a:ln>
                <a:solidFill>
                  <a:schemeClr val="tx1"/>
                </a:solidFill>
                <a:uLnTx/>
                <a:uFillTx/>
                <a:cs typeface="B Nazanin" pitchFamily="2" charset="-78"/>
              </a:rPr>
              <a:t>فرايند</a:t>
            </a:r>
            <a:r>
              <a:rPr kumimoji="0" lang="en-US" altLang="en-US" sz="2400" b="0" i="0" u="none" strike="noStrike" kern="1200" cap="none" spc="0" normalizeH="0" baseline="0" noProof="0" dirty="0" smtClean="0">
                <a:ln>
                  <a:noFill/>
                </a:ln>
                <a:solidFill>
                  <a:schemeClr val="tx1"/>
                </a:solidFill>
                <a:uLnTx/>
                <a:uFillTx/>
                <a:cs typeface="B Nazanin" pitchFamily="2" charset="-78"/>
              </a:rPr>
              <a:t> </a:t>
            </a:r>
            <a:r>
              <a:rPr kumimoji="0" lang="ar-SA" altLang="en-US" sz="2400" b="0" i="0" u="none" strike="noStrike" kern="1200" cap="none" spc="0" normalizeH="0" baseline="0" noProof="0" dirty="0" smtClean="0">
                <a:ln>
                  <a:noFill/>
                </a:ln>
                <a:solidFill>
                  <a:schemeClr val="tx1"/>
                </a:solidFill>
                <a:uLnTx/>
                <a:uFillTx/>
                <a:cs typeface="B Nazanin" pitchFamily="2" charset="-78"/>
              </a:rPr>
              <a:t>شامل اقلام ذيل مي گردد</a:t>
            </a:r>
            <a:r>
              <a:rPr kumimoji="0" lang="en-US" altLang="en-US" sz="2400" b="0" i="0" u="none" strike="noStrike" kern="1200" cap="none" spc="0" normalizeH="0" baseline="0" noProof="0" dirty="0" smtClean="0">
                <a:ln>
                  <a:noFill/>
                </a:ln>
                <a:solidFill>
                  <a:schemeClr val="tx1"/>
                </a:solidFill>
                <a:uLnTx/>
                <a:uFillTx/>
                <a:cs typeface="B Nazanin" pitchFamily="2" charset="-78"/>
              </a:rPr>
              <a:t> :</a:t>
            </a: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pitchFamily="2" charset="2"/>
              <a:buNone/>
              <a:tabLst/>
              <a:defRPr/>
            </a:pPr>
            <a:r>
              <a:rPr kumimoji="0" lang="en-US" altLang="en-US" sz="2400" b="0" i="0" u="none" strike="noStrike" kern="1200" cap="none" spc="0" normalizeH="0" baseline="0" noProof="0" dirty="0" smtClean="0">
                <a:ln>
                  <a:noFill/>
                </a:ln>
                <a:solidFill>
                  <a:schemeClr val="tx1"/>
                </a:solidFill>
                <a:uLnTx/>
                <a:uFillTx/>
                <a:cs typeface="B Nazanin" pitchFamily="2" charset="-78"/>
              </a:rPr>
              <a:t>  </a:t>
            </a:r>
            <a:r>
              <a:rPr kumimoji="0" lang="en-US" altLang="en-US" sz="2000" b="0" i="0" u="none" strike="noStrike" kern="1200" cap="none" spc="0" normalizeH="0" baseline="0" noProof="0" dirty="0" smtClean="0">
                <a:ln>
                  <a:noFill/>
                </a:ln>
                <a:solidFill>
                  <a:schemeClr val="tx1"/>
                </a:solidFill>
                <a:uLnTx/>
                <a:uFillTx/>
                <a:cs typeface="B Nazanin" pitchFamily="2" charset="-78"/>
              </a:rPr>
              <a:t>* </a:t>
            </a:r>
            <a:r>
              <a:rPr kumimoji="0" lang="ar-SA" altLang="en-US" sz="2000" b="1" i="0" u="none" strike="noStrike" kern="1200" cap="none" spc="0" normalizeH="0" baseline="0" noProof="0" dirty="0" smtClean="0">
                <a:ln>
                  <a:noFill/>
                </a:ln>
                <a:solidFill>
                  <a:schemeClr val="tx1"/>
                </a:solidFill>
                <a:uLnTx/>
                <a:uFillTx/>
                <a:cs typeface="B Nazanin" pitchFamily="2" charset="-78"/>
              </a:rPr>
              <a:t>گزارشهاي وضعيت</a:t>
            </a:r>
            <a:r>
              <a:rPr kumimoji="0" lang="en-US" altLang="en-US" sz="2000" b="0" i="0" u="none" strike="noStrike" kern="1200" cap="none" spc="0" normalizeH="0" baseline="0" noProof="0" dirty="0" smtClean="0">
                <a:ln>
                  <a:noFill/>
                </a:ln>
                <a:solidFill>
                  <a:schemeClr val="tx1"/>
                </a:solidFill>
                <a:uLnTx/>
                <a:uFillTx/>
                <a:cs typeface="B Nazanin" pitchFamily="2" charset="-78"/>
              </a:rPr>
              <a:t> : </a:t>
            </a:r>
            <a:r>
              <a:rPr kumimoji="0" lang="ar-SA" altLang="en-US" sz="2000" b="0" i="0" u="none" strike="noStrike" kern="1200" cap="none" spc="0" normalizeH="0" baseline="0" noProof="0" dirty="0" smtClean="0">
                <a:ln>
                  <a:noFill/>
                </a:ln>
                <a:solidFill>
                  <a:schemeClr val="tx1"/>
                </a:solidFill>
                <a:uLnTx/>
                <a:uFillTx/>
                <a:cs typeface="B Nazanin" pitchFamily="2" charset="-78"/>
              </a:rPr>
              <a:t>توضيح</a:t>
            </a:r>
            <a:r>
              <a:rPr kumimoji="0" lang="en-US" altLang="en-US" sz="2000" b="0" i="0" u="none" strike="noStrike" kern="1200" cap="none" spc="0" normalizeH="0" baseline="0" noProof="0" dirty="0" smtClean="0">
                <a:ln>
                  <a:noFill/>
                </a:ln>
                <a:solidFill>
                  <a:schemeClr val="tx1"/>
                </a:solidFill>
                <a:uLnTx/>
                <a:uFillTx/>
                <a:cs typeface="B Nazanin" pitchFamily="2" charset="-78"/>
              </a:rPr>
              <a:t> </a:t>
            </a:r>
            <a:r>
              <a:rPr kumimoji="0" lang="ar-SA" altLang="en-US" sz="2000" b="0" i="0" u="none" strike="noStrike" kern="1200" cap="none" spc="0" normalizeH="0" baseline="0" noProof="0" dirty="0" smtClean="0">
                <a:ln>
                  <a:noFill/>
                </a:ln>
                <a:solidFill>
                  <a:schemeClr val="tx1"/>
                </a:solidFill>
                <a:uLnTx/>
                <a:uFillTx/>
                <a:cs typeface="B Nazanin" pitchFamily="2" charset="-78"/>
              </a:rPr>
              <a:t>وضعيت</a:t>
            </a:r>
            <a:r>
              <a:rPr kumimoji="0" lang="en-US" altLang="en-US" sz="2000" b="0" i="0" u="none" strike="noStrike" kern="1200" cap="none" spc="0" normalizeH="0" baseline="0" noProof="0" dirty="0" smtClean="0">
                <a:ln>
                  <a:noFill/>
                </a:ln>
                <a:solidFill>
                  <a:schemeClr val="tx1"/>
                </a:solidFill>
                <a:uLnTx/>
                <a:uFillTx/>
                <a:cs typeface="B Nazanin" pitchFamily="2" charset="-78"/>
              </a:rPr>
              <a:t> </a:t>
            </a:r>
            <a:r>
              <a:rPr kumimoji="0" lang="ar-SA" altLang="en-US" sz="2000" b="0" i="0" u="none" strike="noStrike" kern="1200" cap="none" spc="0" normalizeH="0" baseline="0" noProof="0" dirty="0" smtClean="0">
                <a:ln>
                  <a:noFill/>
                </a:ln>
                <a:solidFill>
                  <a:schemeClr val="tx1"/>
                </a:solidFill>
                <a:uLnTx/>
                <a:uFillTx/>
                <a:cs typeface="B Nazanin" pitchFamily="2" charset="-78"/>
              </a:rPr>
              <a:t>فعلي</a:t>
            </a:r>
            <a:r>
              <a:rPr kumimoji="0" lang="en-US" altLang="en-US" sz="2000" b="0" i="0" u="none" strike="noStrike" kern="1200" cap="none" spc="0" normalizeH="0" baseline="0" noProof="0" dirty="0" smtClean="0">
                <a:ln>
                  <a:noFill/>
                </a:ln>
                <a:solidFill>
                  <a:schemeClr val="tx1"/>
                </a:solidFill>
                <a:uLnTx/>
                <a:uFillTx/>
                <a:cs typeface="B Nazanin" pitchFamily="2" charset="-78"/>
              </a:rPr>
              <a:t> </a:t>
            </a:r>
            <a:r>
              <a:rPr kumimoji="0" lang="ar-SA" altLang="en-US" sz="2000" b="0" i="0" u="none" strike="noStrike" kern="1200" cap="none" spc="0" normalizeH="0" baseline="0" noProof="0" dirty="0" smtClean="0">
                <a:ln>
                  <a:noFill/>
                </a:ln>
                <a:solidFill>
                  <a:schemeClr val="tx1"/>
                </a:solidFill>
                <a:uLnTx/>
                <a:uFillTx/>
                <a:cs typeface="B Nazanin" pitchFamily="2" charset="-78"/>
              </a:rPr>
              <a:t>پروژه</a:t>
            </a:r>
            <a:endParaRPr kumimoji="0" lang="en-US" altLang="en-US" sz="2000" b="0" i="0" u="none" strike="noStrike" kern="1200" cap="none" spc="0" normalizeH="0" baseline="0" noProof="0" dirty="0" smtClean="0">
              <a:ln>
                <a:noFill/>
              </a:ln>
              <a:solidFill>
                <a:schemeClr val="tx1"/>
              </a:solidFill>
              <a:uLnTx/>
              <a:uFillTx/>
              <a:cs typeface="B Nazanin" pitchFamily="2" charset="-78"/>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pitchFamily="2" charset="2"/>
              <a:buNone/>
              <a:tabLst/>
              <a:defRPr/>
            </a:pPr>
            <a:r>
              <a:rPr kumimoji="0" lang="en-US" altLang="en-US" sz="2000" b="0" i="0" u="none" strike="noStrike" kern="1200" cap="none" spc="0" normalizeH="0" baseline="0" noProof="0" dirty="0" smtClean="0">
                <a:ln>
                  <a:noFill/>
                </a:ln>
                <a:solidFill>
                  <a:schemeClr val="tx1"/>
                </a:solidFill>
                <a:uLnTx/>
                <a:uFillTx/>
                <a:cs typeface="B Nazanin" pitchFamily="2" charset="-78"/>
              </a:rPr>
              <a:t>  * </a:t>
            </a:r>
            <a:r>
              <a:rPr kumimoji="0" lang="ar-SA" altLang="en-US" sz="2000" b="1" i="0" u="none" strike="noStrike" kern="1200" cap="none" spc="0" normalizeH="0" baseline="0" noProof="0" dirty="0" smtClean="0">
                <a:ln>
                  <a:noFill/>
                </a:ln>
                <a:solidFill>
                  <a:schemeClr val="tx1"/>
                </a:solidFill>
                <a:uLnTx/>
                <a:uFillTx/>
                <a:cs typeface="B Nazanin" pitchFamily="2" charset="-78"/>
              </a:rPr>
              <a:t>گزارش پيشرفت</a:t>
            </a:r>
            <a:r>
              <a:rPr kumimoji="0" lang="en-US" altLang="en-US" sz="2000" b="0" i="0" u="none" strike="noStrike" kern="1200" cap="none" spc="0" normalizeH="0" baseline="0" noProof="0" dirty="0" smtClean="0">
                <a:ln>
                  <a:noFill/>
                </a:ln>
                <a:solidFill>
                  <a:schemeClr val="tx1"/>
                </a:solidFill>
                <a:uLnTx/>
                <a:uFillTx/>
                <a:cs typeface="B Nazanin" pitchFamily="2" charset="-78"/>
              </a:rPr>
              <a:t> : </a:t>
            </a:r>
            <a:r>
              <a:rPr kumimoji="0" lang="ar-SA" altLang="en-US" sz="2000" b="0" i="0" u="none" strike="noStrike" kern="1200" cap="none" spc="0" normalizeH="0" baseline="0" noProof="0" dirty="0" smtClean="0">
                <a:ln>
                  <a:noFill/>
                </a:ln>
                <a:solidFill>
                  <a:schemeClr val="tx1"/>
                </a:solidFill>
                <a:uLnTx/>
                <a:uFillTx/>
                <a:cs typeface="B Nazanin" pitchFamily="2" charset="-78"/>
              </a:rPr>
              <a:t>توضيح</a:t>
            </a:r>
            <a:r>
              <a:rPr kumimoji="0" lang="en-US" altLang="en-US" sz="2000" b="0" i="0" u="none" strike="noStrike" kern="1200" cap="none" spc="0" normalizeH="0" baseline="0" noProof="0" dirty="0" smtClean="0">
                <a:ln>
                  <a:noFill/>
                </a:ln>
                <a:solidFill>
                  <a:schemeClr val="tx1"/>
                </a:solidFill>
                <a:uLnTx/>
                <a:uFillTx/>
                <a:cs typeface="B Nazanin" pitchFamily="2" charset="-78"/>
              </a:rPr>
              <a:t> </a:t>
            </a:r>
            <a:r>
              <a:rPr kumimoji="0" lang="ar-SA" altLang="en-US" sz="2000" b="0" i="0" u="none" strike="noStrike" kern="1200" cap="none" spc="0" normalizeH="0" baseline="0" noProof="0" dirty="0" smtClean="0">
                <a:ln>
                  <a:noFill/>
                </a:ln>
                <a:solidFill>
                  <a:schemeClr val="tx1"/>
                </a:solidFill>
                <a:uLnTx/>
                <a:uFillTx/>
                <a:cs typeface="B Nazanin" pitchFamily="2" charset="-78"/>
              </a:rPr>
              <a:t>آنچه</a:t>
            </a:r>
            <a:r>
              <a:rPr kumimoji="0" lang="en-US" altLang="en-US" sz="2000" b="0" i="0" u="none" strike="noStrike" kern="1200" cap="none" spc="0" normalizeH="0" baseline="0" noProof="0" dirty="0" smtClean="0">
                <a:ln>
                  <a:noFill/>
                </a:ln>
                <a:solidFill>
                  <a:schemeClr val="tx1"/>
                </a:solidFill>
                <a:uLnTx/>
                <a:uFillTx/>
                <a:cs typeface="B Nazanin" pitchFamily="2" charset="-78"/>
              </a:rPr>
              <a:t> </a:t>
            </a:r>
            <a:r>
              <a:rPr kumimoji="0" lang="ar-SA" altLang="en-US" sz="2000" b="0" i="0" u="none" strike="noStrike" kern="1200" cap="none" spc="0" normalizeH="0" baseline="0" noProof="0" dirty="0" smtClean="0">
                <a:ln>
                  <a:noFill/>
                </a:ln>
                <a:solidFill>
                  <a:schemeClr val="tx1"/>
                </a:solidFill>
                <a:uLnTx/>
                <a:uFillTx/>
                <a:cs typeface="B Nazanin" pitchFamily="2" charset="-78"/>
              </a:rPr>
              <a:t>تيم</a:t>
            </a:r>
            <a:r>
              <a:rPr kumimoji="0" lang="en-US" altLang="en-US" sz="2000" b="0" i="0" u="none" strike="noStrike" kern="1200" cap="none" spc="0" normalizeH="0" baseline="0" noProof="0" dirty="0" smtClean="0">
                <a:ln>
                  <a:noFill/>
                </a:ln>
                <a:solidFill>
                  <a:schemeClr val="tx1"/>
                </a:solidFill>
                <a:uLnTx/>
                <a:uFillTx/>
                <a:cs typeface="B Nazanin" pitchFamily="2" charset="-78"/>
              </a:rPr>
              <a:t> </a:t>
            </a:r>
            <a:r>
              <a:rPr kumimoji="0" lang="ar-SA" altLang="en-US" sz="2000" b="0" i="0" u="none" strike="noStrike" kern="1200" cap="none" spc="0" normalizeH="0" baseline="0" noProof="0" dirty="0" smtClean="0">
                <a:ln>
                  <a:noFill/>
                </a:ln>
                <a:solidFill>
                  <a:schemeClr val="tx1"/>
                </a:solidFill>
                <a:uLnTx/>
                <a:uFillTx/>
                <a:cs typeface="B Nazanin" pitchFamily="2" charset="-78"/>
              </a:rPr>
              <a:t>پروژه</a:t>
            </a:r>
            <a:r>
              <a:rPr kumimoji="0" lang="en-US" altLang="en-US" sz="2000" b="0" i="0" u="none" strike="noStrike" kern="1200" cap="none" spc="0" normalizeH="0" baseline="0" noProof="0" dirty="0" smtClean="0">
                <a:ln>
                  <a:noFill/>
                </a:ln>
                <a:solidFill>
                  <a:schemeClr val="tx1"/>
                </a:solidFill>
                <a:uLnTx/>
                <a:uFillTx/>
                <a:cs typeface="B Nazanin" pitchFamily="2" charset="-78"/>
              </a:rPr>
              <a:t> </a:t>
            </a:r>
            <a:r>
              <a:rPr kumimoji="0" lang="ar-SA" altLang="en-US" sz="2000" b="0" i="0" u="none" strike="noStrike" kern="1200" cap="none" spc="0" normalizeH="0" baseline="0" noProof="0" dirty="0" smtClean="0">
                <a:ln>
                  <a:noFill/>
                </a:ln>
                <a:solidFill>
                  <a:schemeClr val="tx1"/>
                </a:solidFill>
                <a:uLnTx/>
                <a:uFillTx/>
                <a:cs typeface="B Nazanin" pitchFamily="2" charset="-78"/>
              </a:rPr>
              <a:t>به دست</a:t>
            </a:r>
            <a:r>
              <a:rPr kumimoji="0" lang="en-US" altLang="en-US" sz="2000" b="0" i="0" u="none" strike="noStrike" kern="1200" cap="none" spc="0" normalizeH="0" baseline="0" noProof="0" dirty="0" smtClean="0">
                <a:ln>
                  <a:noFill/>
                </a:ln>
                <a:solidFill>
                  <a:schemeClr val="tx1"/>
                </a:solidFill>
                <a:uLnTx/>
                <a:uFillTx/>
                <a:cs typeface="B Nazanin" pitchFamily="2" charset="-78"/>
              </a:rPr>
              <a:t> </a:t>
            </a:r>
            <a:r>
              <a:rPr kumimoji="0" lang="ar-SA" altLang="en-US" sz="2000" b="0" i="0" u="none" strike="noStrike" kern="1200" cap="none" spc="0" normalizeH="0" baseline="0" noProof="0" dirty="0" smtClean="0">
                <a:ln>
                  <a:noFill/>
                </a:ln>
                <a:solidFill>
                  <a:schemeClr val="tx1"/>
                </a:solidFill>
                <a:uLnTx/>
                <a:uFillTx/>
                <a:cs typeface="B Nazanin" pitchFamily="2" charset="-78"/>
              </a:rPr>
              <a:t>آورده</a:t>
            </a:r>
            <a:r>
              <a:rPr kumimoji="0" lang="en-US" altLang="en-US" sz="2000" b="0" i="0" u="none" strike="noStrike" kern="1200" cap="none" spc="0" normalizeH="0" baseline="0" noProof="0" dirty="0" smtClean="0">
                <a:ln>
                  <a:noFill/>
                </a:ln>
                <a:solidFill>
                  <a:schemeClr val="tx1"/>
                </a:solidFill>
                <a:uLnTx/>
                <a:uFillTx/>
                <a:cs typeface="B Nazanin" pitchFamily="2" charset="-78"/>
              </a:rPr>
              <a:t> </a:t>
            </a:r>
            <a:r>
              <a:rPr kumimoji="0" lang="ar-SA" altLang="en-US" sz="2000" b="0" i="0" u="none" strike="noStrike" kern="1200" cap="none" spc="0" normalizeH="0" baseline="0" noProof="0" dirty="0" smtClean="0">
                <a:ln>
                  <a:noFill/>
                </a:ln>
                <a:solidFill>
                  <a:schemeClr val="tx1"/>
                </a:solidFill>
                <a:uLnTx/>
                <a:uFillTx/>
                <a:cs typeface="B Nazanin" pitchFamily="2" charset="-78"/>
              </a:rPr>
              <a:t>است</a:t>
            </a:r>
            <a:r>
              <a:rPr kumimoji="0" lang="en-US" altLang="en-US" sz="2000" b="0" i="0" u="none" strike="noStrike" kern="1200" cap="none" spc="0" normalizeH="0" baseline="0" noProof="0" dirty="0" smtClean="0">
                <a:ln>
                  <a:noFill/>
                </a:ln>
                <a:solidFill>
                  <a:schemeClr val="tx1"/>
                </a:solidFill>
                <a:uLnTx/>
                <a:uFillTx/>
                <a:cs typeface="B Nazanin" pitchFamily="2" charset="-78"/>
              </a:rPr>
              <a:t> .</a:t>
            </a: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pitchFamily="2" charset="2"/>
              <a:buNone/>
              <a:tabLst/>
              <a:defRPr/>
            </a:pPr>
            <a:r>
              <a:rPr kumimoji="0" lang="en-US" altLang="en-US" sz="2000" b="0" i="0" u="none" strike="noStrike" kern="1200" cap="none" spc="0" normalizeH="0" baseline="0" noProof="0" dirty="0" smtClean="0">
                <a:ln>
                  <a:noFill/>
                </a:ln>
                <a:solidFill>
                  <a:schemeClr val="tx1"/>
                </a:solidFill>
                <a:uLnTx/>
                <a:uFillTx/>
                <a:cs typeface="B Nazanin" pitchFamily="2" charset="-78"/>
              </a:rPr>
              <a:t>  * </a:t>
            </a:r>
            <a:r>
              <a:rPr kumimoji="0" lang="ar-SA" altLang="en-US" sz="2000" b="1" i="0" u="none" strike="noStrike" kern="1200" cap="none" spc="0" normalizeH="0" baseline="0" noProof="0" dirty="0" smtClean="0">
                <a:ln>
                  <a:noFill/>
                </a:ln>
                <a:solidFill>
                  <a:schemeClr val="tx1"/>
                </a:solidFill>
                <a:uLnTx/>
                <a:uFillTx/>
                <a:cs typeface="B Nazanin" pitchFamily="2" charset="-78"/>
              </a:rPr>
              <a:t>پيش بيني</a:t>
            </a:r>
            <a:r>
              <a:rPr kumimoji="0" lang="ar-SA" altLang="en-US" sz="2000" b="0" i="0" u="none" strike="noStrike" kern="1200" cap="none" spc="0" normalizeH="0" baseline="0" noProof="0" dirty="0" smtClean="0">
                <a:ln>
                  <a:noFill/>
                </a:ln>
                <a:solidFill>
                  <a:schemeClr val="tx1"/>
                </a:solidFill>
                <a:uLnTx/>
                <a:uFillTx/>
                <a:cs typeface="B Nazanin" pitchFamily="2" charset="-78"/>
              </a:rPr>
              <a:t> : توضيح</a:t>
            </a:r>
            <a:r>
              <a:rPr kumimoji="0" lang="en-US" altLang="en-US" sz="2000" b="0" i="0" u="none" strike="noStrike" kern="1200" cap="none" spc="0" normalizeH="0" baseline="0" noProof="0" dirty="0" smtClean="0">
                <a:ln>
                  <a:noFill/>
                </a:ln>
                <a:solidFill>
                  <a:schemeClr val="tx1"/>
                </a:solidFill>
                <a:uLnTx/>
                <a:uFillTx/>
                <a:cs typeface="B Nazanin" pitchFamily="2" charset="-78"/>
              </a:rPr>
              <a:t> </a:t>
            </a:r>
            <a:r>
              <a:rPr kumimoji="0" lang="ar-SA" altLang="en-US" sz="2000" b="0" i="0" u="none" strike="noStrike" kern="1200" cap="none" spc="0" normalizeH="0" baseline="0" noProof="0" dirty="0" smtClean="0">
                <a:ln>
                  <a:noFill/>
                </a:ln>
                <a:solidFill>
                  <a:schemeClr val="tx1"/>
                </a:solidFill>
                <a:uLnTx/>
                <a:uFillTx/>
                <a:cs typeface="B Nazanin" pitchFamily="2" charset="-78"/>
              </a:rPr>
              <a:t>وضعيت آينده </a:t>
            </a:r>
            <a:r>
              <a:rPr kumimoji="0" lang="fa-IR" altLang="en-US" sz="2000" b="0" i="0" u="none" strike="noStrike" kern="1200" cap="none" spc="0" normalizeH="0" baseline="0" noProof="0" dirty="0" smtClean="0">
                <a:ln>
                  <a:noFill/>
                </a:ln>
                <a:solidFill>
                  <a:schemeClr val="tx1"/>
                </a:solidFill>
                <a:uLnTx/>
                <a:uFillTx/>
                <a:cs typeface="B Nazanin" pitchFamily="2" charset="-78"/>
              </a:rPr>
              <a:t>و </a:t>
            </a:r>
            <a:r>
              <a:rPr kumimoji="0" lang="ar-SA" altLang="en-US" sz="2000" b="0" i="0" u="none" strike="noStrike" kern="1200" cap="none" spc="0" normalizeH="0" baseline="0" noProof="0" dirty="0" smtClean="0">
                <a:ln>
                  <a:noFill/>
                </a:ln>
                <a:solidFill>
                  <a:schemeClr val="tx1"/>
                </a:solidFill>
                <a:uLnTx/>
                <a:uFillTx/>
                <a:cs typeface="B Nazanin" pitchFamily="2" charset="-78"/>
              </a:rPr>
              <a:t>پيشرفت</a:t>
            </a:r>
            <a:r>
              <a:rPr kumimoji="0" lang="en-US" altLang="en-US" sz="2000" b="0" i="0" u="none" strike="noStrike" kern="1200" cap="none" spc="0" normalizeH="0" baseline="0" noProof="0" dirty="0" smtClean="0">
                <a:ln>
                  <a:noFill/>
                </a:ln>
                <a:solidFill>
                  <a:schemeClr val="tx1"/>
                </a:solidFill>
                <a:uLnTx/>
                <a:uFillTx/>
                <a:cs typeface="B Nazanin" pitchFamily="2" charset="-78"/>
              </a:rPr>
              <a:t> </a:t>
            </a:r>
            <a:r>
              <a:rPr kumimoji="0" lang="ar-SA" altLang="en-US" sz="2000" b="0" i="0" u="none" strike="noStrike" kern="1200" cap="none" spc="0" normalizeH="0" baseline="0" noProof="0" dirty="0" smtClean="0">
                <a:ln>
                  <a:noFill/>
                </a:ln>
                <a:solidFill>
                  <a:schemeClr val="tx1"/>
                </a:solidFill>
                <a:uLnTx/>
                <a:uFillTx/>
                <a:cs typeface="B Nazanin" pitchFamily="2" charset="-78"/>
              </a:rPr>
              <a:t>مورد انتظار</a:t>
            </a:r>
            <a:endParaRPr kumimoji="0" lang="en-US" altLang="en-US" sz="2400" b="0" i="0" u="none" strike="noStrike" kern="1200" cap="none" spc="0" normalizeH="0" baseline="0" noProof="0" dirty="0" smtClean="0">
              <a:ln>
                <a:noFill/>
              </a:ln>
              <a:solidFill>
                <a:schemeClr val="tx1"/>
              </a:solidFill>
              <a:uLnTx/>
              <a:uFillTx/>
              <a:cs typeface="B Nazanin" pitchFamily="2" charset="-78"/>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pitchFamily="2" charset="2"/>
              <a:buNone/>
              <a:tabLst/>
              <a:defRPr/>
            </a:pPr>
            <a:endParaRPr kumimoji="0" lang="en-US" altLang="en-US" sz="2400" b="0" i="0" u="none" strike="noStrike" kern="1200" cap="none" spc="0" normalizeH="0" baseline="0" noProof="0" dirty="0" smtClean="0">
              <a:ln>
                <a:noFill/>
              </a:ln>
              <a:solidFill>
                <a:schemeClr val="tx1"/>
              </a:solidFill>
              <a:uLnTx/>
              <a:uFillTx/>
              <a:cs typeface="B Nazanin" pitchFamily="2" charset="-78"/>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pitchFamily="2" charset="2"/>
              <a:buNone/>
              <a:tabLst/>
              <a:defRPr/>
            </a:pPr>
            <a:r>
              <a:rPr kumimoji="0" lang="en-US" altLang="en-US" sz="2400" b="0" i="0" u="none" strike="noStrike" kern="1200" cap="none" spc="0" normalizeH="0" baseline="0" noProof="0" dirty="0" smtClean="0">
                <a:ln>
                  <a:noFill/>
                </a:ln>
                <a:solidFill>
                  <a:schemeClr val="tx1"/>
                </a:solidFill>
                <a:uLnTx/>
                <a:uFillTx/>
                <a:cs typeface="B Nazanin" pitchFamily="2" charset="-78"/>
              </a:rPr>
              <a:t>  </a:t>
            </a:r>
            <a:r>
              <a:rPr kumimoji="0" lang="ar-SA" altLang="en-US" sz="2400" b="0" i="0" u="none" strike="noStrike" kern="1200" cap="none" spc="0" normalizeH="0" baseline="0" noProof="0" dirty="0" smtClean="0">
                <a:ln>
                  <a:noFill/>
                </a:ln>
                <a:solidFill>
                  <a:schemeClr val="tx1"/>
                </a:solidFill>
                <a:uLnTx/>
                <a:uFillTx/>
                <a:cs typeface="B Nazanin" pitchFamily="2" charset="-78"/>
              </a:rPr>
              <a:t>گزارش</a:t>
            </a:r>
            <a:r>
              <a:rPr kumimoji="0" lang="en-US" altLang="en-US" sz="2400" b="0" i="0" u="none" strike="noStrike" kern="1200" cap="none" spc="0" normalizeH="0" baseline="0" noProof="0" dirty="0" smtClean="0">
                <a:ln>
                  <a:noFill/>
                </a:ln>
                <a:solidFill>
                  <a:schemeClr val="tx1"/>
                </a:solidFill>
                <a:uLnTx/>
                <a:uFillTx/>
                <a:cs typeface="B Nazanin" pitchFamily="2" charset="-78"/>
              </a:rPr>
              <a:t>  </a:t>
            </a:r>
            <a:r>
              <a:rPr kumimoji="0" lang="ar-SA" altLang="en-US" sz="2400" b="0" i="0" u="none" strike="noStrike" kern="1200" cap="none" spc="0" normalizeH="0" baseline="0" noProof="0" dirty="0" smtClean="0">
                <a:ln>
                  <a:noFill/>
                </a:ln>
                <a:solidFill>
                  <a:schemeClr val="tx1"/>
                </a:solidFill>
                <a:uLnTx/>
                <a:uFillTx/>
                <a:cs typeface="B Nazanin" pitchFamily="2" charset="-78"/>
              </a:rPr>
              <a:t>عملكرد</a:t>
            </a:r>
            <a:r>
              <a:rPr kumimoji="0" lang="en-US" altLang="en-US" sz="2400" b="0" i="0" u="none" strike="noStrike" kern="1200" cap="none" spc="0" normalizeH="0" baseline="0" noProof="0" dirty="0" smtClean="0">
                <a:ln>
                  <a:noFill/>
                </a:ln>
                <a:solidFill>
                  <a:schemeClr val="tx1"/>
                </a:solidFill>
                <a:uLnTx/>
                <a:uFillTx/>
                <a:cs typeface="B Nazanin" pitchFamily="2" charset="-78"/>
              </a:rPr>
              <a:t> </a:t>
            </a:r>
            <a:r>
              <a:rPr kumimoji="0" lang="ar-SA" altLang="en-US" sz="2400" b="0" i="0" u="none" strike="noStrike" kern="1200" cap="none" spc="0" normalizeH="0" baseline="0" noProof="0" dirty="0" smtClean="0">
                <a:ln>
                  <a:noFill/>
                </a:ln>
                <a:solidFill>
                  <a:schemeClr val="tx1"/>
                </a:solidFill>
                <a:uLnTx/>
                <a:uFillTx/>
                <a:cs typeface="B Nazanin" pitchFamily="2" charset="-78"/>
              </a:rPr>
              <a:t>در</a:t>
            </a:r>
            <a:r>
              <a:rPr kumimoji="0" lang="en-US" altLang="en-US" sz="2400" b="0" i="0" u="none" strike="noStrike" kern="1200" cap="none" spc="0" normalizeH="0" baseline="0" noProof="0" dirty="0" smtClean="0">
                <a:ln>
                  <a:noFill/>
                </a:ln>
                <a:solidFill>
                  <a:schemeClr val="tx1"/>
                </a:solidFill>
                <a:uLnTx/>
                <a:uFillTx/>
                <a:cs typeface="B Nazanin" pitchFamily="2" charset="-78"/>
              </a:rPr>
              <a:t> </a:t>
            </a:r>
            <a:r>
              <a:rPr kumimoji="0" lang="ar-SA" altLang="en-US" sz="2400" b="0" i="0" u="none" strike="noStrike" kern="1200" cap="none" spc="0" normalizeH="0" baseline="0" noProof="0" dirty="0" smtClean="0">
                <a:ln>
                  <a:noFill/>
                </a:ln>
                <a:solidFill>
                  <a:schemeClr val="tx1"/>
                </a:solidFill>
                <a:uLnTx/>
                <a:uFillTx/>
                <a:cs typeface="B Nazanin" pitchFamily="2" charset="-78"/>
              </a:rPr>
              <a:t>برگيرنده اطلاعات</a:t>
            </a:r>
            <a:r>
              <a:rPr kumimoji="0" lang="en-US" altLang="en-US" sz="2400" b="0" i="0" u="none" strike="noStrike" kern="1200" cap="none" spc="0" normalizeH="0" baseline="0" noProof="0" dirty="0" smtClean="0">
                <a:ln>
                  <a:noFill/>
                </a:ln>
                <a:solidFill>
                  <a:schemeClr val="tx1"/>
                </a:solidFill>
                <a:uLnTx/>
                <a:uFillTx/>
                <a:cs typeface="B Nazanin" pitchFamily="2" charset="-78"/>
              </a:rPr>
              <a:t> </a:t>
            </a:r>
            <a:r>
              <a:rPr kumimoji="0" lang="ar-SA" altLang="en-US" sz="2400" b="0" i="0" u="none" strike="noStrike" kern="1200" cap="none" spc="0" normalizeH="0" baseline="0" noProof="0" dirty="0" smtClean="0">
                <a:ln>
                  <a:noFill/>
                </a:ln>
                <a:solidFill>
                  <a:schemeClr val="tx1"/>
                </a:solidFill>
                <a:uLnTx/>
                <a:uFillTx/>
                <a:cs typeface="B Nazanin" pitchFamily="2" charset="-78"/>
              </a:rPr>
              <a:t>لازم در خصوص</a:t>
            </a:r>
            <a:r>
              <a:rPr kumimoji="0" lang="en-US" altLang="en-US" sz="2400" b="0" i="0" u="none" strike="noStrike" kern="1200" cap="none" spc="0" normalizeH="0" baseline="0" noProof="0" dirty="0" smtClean="0">
                <a:ln>
                  <a:noFill/>
                </a:ln>
                <a:solidFill>
                  <a:schemeClr val="tx1"/>
                </a:solidFill>
                <a:uLnTx/>
                <a:uFillTx/>
                <a:cs typeface="B Nazanin" pitchFamily="2" charset="-78"/>
              </a:rPr>
              <a:t> </a:t>
            </a:r>
            <a:r>
              <a:rPr kumimoji="0" lang="ar-SA" altLang="en-US" sz="2400" b="0" i="0" u="none" strike="noStrike" kern="1200" cap="none" spc="0" normalizeH="0" baseline="0" noProof="0" dirty="0" smtClean="0">
                <a:ln>
                  <a:noFill/>
                </a:ln>
                <a:solidFill>
                  <a:schemeClr val="tx1"/>
                </a:solidFill>
                <a:uLnTx/>
                <a:uFillTx/>
                <a:cs typeface="B Nazanin" pitchFamily="2" charset="-78"/>
              </a:rPr>
              <a:t>محدوده</a:t>
            </a:r>
            <a:r>
              <a:rPr kumimoji="0" lang="en-US" altLang="en-US" sz="2400" b="0" i="0" u="none" strike="noStrike" kern="1200" cap="none" spc="0" normalizeH="0" baseline="0" noProof="0" dirty="0" smtClean="0">
                <a:ln>
                  <a:noFill/>
                </a:ln>
                <a:solidFill>
                  <a:schemeClr val="tx1"/>
                </a:solidFill>
                <a:uLnTx/>
                <a:uFillTx/>
                <a:cs typeface="B Nazanin" pitchFamily="2" charset="-78"/>
              </a:rPr>
              <a:t> ، </a:t>
            </a:r>
            <a:r>
              <a:rPr kumimoji="0" lang="ar-SA" altLang="en-US" sz="2400" b="0" i="0" u="none" strike="noStrike" kern="1200" cap="none" spc="0" normalizeH="0" baseline="0" noProof="0" dirty="0" smtClean="0">
                <a:ln>
                  <a:noFill/>
                </a:ln>
                <a:solidFill>
                  <a:schemeClr val="tx1"/>
                </a:solidFill>
                <a:uLnTx/>
                <a:uFillTx/>
                <a:cs typeface="B Nazanin" pitchFamily="2" charset="-78"/>
              </a:rPr>
              <a:t>زمانبندي</a:t>
            </a:r>
            <a:r>
              <a:rPr kumimoji="0" lang="en-US" altLang="en-US" sz="2400" b="0" i="0" u="none" strike="noStrike" kern="1200" cap="none" spc="0" normalizeH="0" baseline="0" noProof="0" dirty="0" smtClean="0">
                <a:ln>
                  <a:noFill/>
                </a:ln>
                <a:solidFill>
                  <a:schemeClr val="tx1"/>
                </a:solidFill>
                <a:uLnTx/>
                <a:uFillTx/>
                <a:cs typeface="B Nazanin" pitchFamily="2" charset="-78"/>
              </a:rPr>
              <a:t> ، </a:t>
            </a:r>
            <a:r>
              <a:rPr kumimoji="0" lang="ar-SA" altLang="en-US" sz="2400" b="0" i="0" u="none" strike="noStrike" kern="1200" cap="none" spc="0" normalizeH="0" baseline="0" noProof="0" dirty="0" smtClean="0">
                <a:ln>
                  <a:noFill/>
                </a:ln>
                <a:solidFill>
                  <a:schemeClr val="tx1"/>
                </a:solidFill>
                <a:uLnTx/>
                <a:uFillTx/>
                <a:cs typeface="B Nazanin" pitchFamily="2" charset="-78"/>
              </a:rPr>
              <a:t>هزينه</a:t>
            </a:r>
            <a:r>
              <a:rPr kumimoji="0" lang="en-US" altLang="en-US" sz="2400" b="0" i="0" u="none" strike="noStrike" kern="1200" cap="none" spc="0" normalizeH="0" baseline="0" noProof="0" dirty="0" smtClean="0">
                <a:ln>
                  <a:noFill/>
                </a:ln>
                <a:solidFill>
                  <a:schemeClr val="tx1"/>
                </a:solidFill>
                <a:uLnTx/>
                <a:uFillTx/>
                <a:cs typeface="B Nazanin" pitchFamily="2" charset="-78"/>
              </a:rPr>
              <a:t> </a:t>
            </a:r>
            <a:r>
              <a:rPr kumimoji="0" lang="ar-SA" altLang="en-US" sz="2400" b="0" i="0" u="none" strike="noStrike" kern="1200" cap="none" spc="0" normalizeH="0" baseline="0" noProof="0" dirty="0" smtClean="0">
                <a:ln>
                  <a:noFill/>
                </a:ln>
                <a:solidFill>
                  <a:schemeClr val="tx1"/>
                </a:solidFill>
                <a:uLnTx/>
                <a:uFillTx/>
                <a:cs typeface="B Nazanin" pitchFamily="2" charset="-78"/>
              </a:rPr>
              <a:t>و</a:t>
            </a:r>
            <a:r>
              <a:rPr kumimoji="0" lang="en-US" altLang="en-US" sz="2400" b="0" i="0" u="none" strike="noStrike" kern="1200" cap="none" spc="0" normalizeH="0" baseline="0" noProof="0" dirty="0" smtClean="0">
                <a:ln>
                  <a:noFill/>
                </a:ln>
                <a:solidFill>
                  <a:schemeClr val="tx1"/>
                </a:solidFill>
                <a:uLnTx/>
                <a:uFillTx/>
                <a:cs typeface="B Nazanin" pitchFamily="2" charset="-78"/>
              </a:rPr>
              <a:t> </a:t>
            </a:r>
            <a:r>
              <a:rPr kumimoji="0" lang="ar-SA" altLang="en-US" sz="2400" b="0" i="0" u="none" strike="noStrike" kern="1200" cap="none" spc="0" normalizeH="0" baseline="0" noProof="0" dirty="0" smtClean="0">
                <a:ln>
                  <a:noFill/>
                </a:ln>
                <a:solidFill>
                  <a:schemeClr val="tx1"/>
                </a:solidFill>
                <a:uLnTx/>
                <a:uFillTx/>
                <a:cs typeface="B Nazanin" pitchFamily="2" charset="-78"/>
              </a:rPr>
              <a:t>كيفيت</a:t>
            </a:r>
            <a:r>
              <a:rPr kumimoji="0" lang="en-US" altLang="en-US" sz="2400" b="0" i="0" u="none" strike="noStrike" kern="1200" cap="none" spc="0" normalizeH="0" baseline="0" noProof="0" dirty="0" smtClean="0">
                <a:ln>
                  <a:noFill/>
                </a:ln>
                <a:solidFill>
                  <a:schemeClr val="tx1"/>
                </a:solidFill>
                <a:uLnTx/>
                <a:uFillTx/>
                <a:cs typeface="B Nazanin" pitchFamily="2" charset="-78"/>
              </a:rPr>
              <a:t> </a:t>
            </a:r>
            <a:r>
              <a:rPr kumimoji="0" lang="ar-SA" altLang="en-US" sz="2400" b="0" i="0" u="none" strike="noStrike" kern="1200" cap="none" spc="0" normalizeH="0" baseline="0" noProof="0" dirty="0" smtClean="0">
                <a:ln>
                  <a:noFill/>
                </a:ln>
                <a:solidFill>
                  <a:schemeClr val="tx1"/>
                </a:solidFill>
                <a:uLnTx/>
                <a:uFillTx/>
                <a:cs typeface="B Nazanin" pitchFamily="2" charset="-78"/>
              </a:rPr>
              <a:t>است</a:t>
            </a:r>
            <a:r>
              <a:rPr kumimoji="0" lang="en-US" altLang="en-US" sz="2400" b="0" i="0" u="none" strike="noStrike" kern="1200" cap="none" spc="0" normalizeH="0" baseline="0" noProof="0" dirty="0" smtClean="0">
                <a:ln>
                  <a:noFill/>
                </a:ln>
                <a:solidFill>
                  <a:schemeClr val="tx1"/>
                </a:solidFill>
                <a:uLnTx/>
                <a:uFillTx/>
                <a:cs typeface="B Nazanin" pitchFamily="2" charset="-78"/>
              </a:rPr>
              <a:t> . </a:t>
            </a:r>
            <a:r>
              <a:rPr kumimoji="0" lang="ar-SA" altLang="en-US" sz="2400" b="0" i="0" u="none" strike="noStrike" kern="1200" cap="none" spc="0" normalizeH="0" baseline="0" noProof="0" dirty="0" smtClean="0">
                <a:ln>
                  <a:noFill/>
                </a:ln>
                <a:solidFill>
                  <a:schemeClr val="tx1"/>
                </a:solidFill>
                <a:uLnTx/>
                <a:uFillTx/>
                <a:cs typeface="B Nazanin" pitchFamily="2" charset="-78"/>
              </a:rPr>
              <a:t>پروژه</a:t>
            </a:r>
            <a:r>
              <a:rPr kumimoji="0" lang="en-US" altLang="en-US" sz="2400" b="0" i="0" u="none" strike="noStrike" kern="1200" cap="none" spc="0" normalizeH="0" baseline="0" noProof="0" dirty="0" smtClean="0">
                <a:ln>
                  <a:noFill/>
                </a:ln>
                <a:solidFill>
                  <a:schemeClr val="tx1"/>
                </a:solidFill>
                <a:uLnTx/>
                <a:uFillTx/>
                <a:cs typeface="B Nazanin" pitchFamily="2" charset="-78"/>
              </a:rPr>
              <a:t> </a:t>
            </a:r>
            <a:r>
              <a:rPr kumimoji="0" lang="ar-SA" altLang="en-US" sz="2400" b="0" i="0" u="none" strike="noStrike" kern="1200" cap="none" spc="0" normalizeH="0" baseline="0" noProof="0" dirty="0" smtClean="0">
                <a:ln>
                  <a:noFill/>
                </a:ln>
                <a:solidFill>
                  <a:schemeClr val="tx1"/>
                </a:solidFill>
                <a:uLnTx/>
                <a:uFillTx/>
                <a:cs typeface="B Nazanin" pitchFamily="2" charset="-78"/>
              </a:rPr>
              <a:t>هائي اطلا عات</a:t>
            </a:r>
            <a:r>
              <a:rPr kumimoji="0" lang="en-US" altLang="en-US" sz="2400" b="0" i="0" u="none" strike="noStrike" kern="1200" cap="none" spc="0" normalizeH="0" baseline="0" noProof="0" dirty="0" smtClean="0">
                <a:ln>
                  <a:noFill/>
                </a:ln>
                <a:solidFill>
                  <a:schemeClr val="tx1"/>
                </a:solidFill>
                <a:uLnTx/>
                <a:uFillTx/>
                <a:cs typeface="B Nazanin" pitchFamily="2" charset="-78"/>
              </a:rPr>
              <a:t> </a:t>
            </a:r>
            <a:r>
              <a:rPr kumimoji="0" lang="ar-SA" altLang="en-US" sz="2400" b="0" i="0" u="none" strike="noStrike" kern="1200" cap="none" spc="0" normalizeH="0" baseline="0" noProof="0" dirty="0" smtClean="0">
                <a:ln>
                  <a:noFill/>
                </a:ln>
                <a:solidFill>
                  <a:schemeClr val="tx1"/>
                </a:solidFill>
                <a:uLnTx/>
                <a:uFillTx/>
                <a:cs typeface="B Nazanin" pitchFamily="2" charset="-78"/>
              </a:rPr>
              <a:t>ريسك را نيز نياز دارند</a:t>
            </a:r>
            <a:r>
              <a:rPr kumimoji="0" lang="en-US" altLang="en-US" sz="2400" b="0" i="0" u="none" strike="noStrike" kern="1200" cap="none" spc="0" normalizeH="0" baseline="0" noProof="0" dirty="0" smtClean="0">
                <a:ln>
                  <a:noFill/>
                </a:ln>
                <a:solidFill>
                  <a:schemeClr val="tx1"/>
                </a:solidFill>
                <a:uLnTx/>
                <a:uFillTx/>
                <a:cs typeface="B Nazanin" pitchFamily="2" charset="-78"/>
              </a:rPr>
              <a:t> .</a:t>
            </a:r>
            <a:endParaRPr kumimoji="0" lang="en-US" altLang="en-US" sz="2400" b="0" i="0" u="none" strike="noStrike" kern="1200" cap="none" spc="0" normalizeH="0" baseline="0" noProof="0" dirty="0">
              <a:ln>
                <a:noFill/>
              </a:ln>
              <a:solidFill>
                <a:schemeClr val="tx1"/>
              </a:solidFill>
              <a:uLnTx/>
              <a:uFillTx/>
              <a:cs typeface="B Nazanin" pitchFamily="2" charset="-78"/>
            </a:endParaRP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1981200" y="0"/>
            <a:ext cx="4876800" cy="914400"/>
          </a:xfrm>
        </p:spPr>
        <p:txBody>
          <a:bodyPr/>
          <a:lstStyle/>
          <a:p>
            <a:pPr algn="r"/>
            <a:r>
              <a:rPr lang="ar-SA" altLang="en-US" sz="3600" b="1" u="sng" dirty="0">
                <a:solidFill>
                  <a:schemeClr val="accent2">
                    <a:lumMod val="50000"/>
                  </a:schemeClr>
                </a:solidFill>
                <a:cs typeface="B Nazanin" pitchFamily="2" charset="-78"/>
              </a:rPr>
              <a:t>ورودي</a:t>
            </a:r>
            <a:r>
              <a:rPr lang="fa-IR" altLang="en-US" sz="3600" b="1" u="sng" dirty="0">
                <a:solidFill>
                  <a:schemeClr val="accent2">
                    <a:lumMod val="50000"/>
                  </a:schemeClr>
                </a:solidFill>
                <a:cs typeface="B Nazanin" pitchFamily="2" charset="-78"/>
              </a:rPr>
              <a:t>های گزارش عملکرد</a:t>
            </a:r>
            <a:r>
              <a:rPr lang="en-US" altLang="en-US" sz="3600" b="1" u="sng" dirty="0">
                <a:solidFill>
                  <a:schemeClr val="accent2">
                    <a:lumMod val="50000"/>
                  </a:schemeClr>
                </a:solidFill>
                <a:cs typeface="B Nazanin" pitchFamily="2" charset="-78"/>
              </a:rPr>
              <a:t> </a:t>
            </a:r>
          </a:p>
        </p:txBody>
      </p:sp>
      <p:sp>
        <p:nvSpPr>
          <p:cNvPr id="5" name="Rectangle 3"/>
          <p:cNvSpPr txBox="1">
            <a:spLocks noChangeArrowheads="1"/>
          </p:cNvSpPr>
          <p:nvPr/>
        </p:nvSpPr>
        <p:spPr>
          <a:xfrm>
            <a:off x="0" y="1295400"/>
            <a:ext cx="8362950" cy="4114800"/>
          </a:xfrm>
          <a:prstGeom prst="rect">
            <a:avLst/>
          </a:prstGeom>
        </p:spPr>
        <p:txBody>
          <a:bodyPr vert="horz">
            <a:normAutofit/>
          </a:bodyPr>
          <a:lstStyle/>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pitchFamily="2" charset="2"/>
              <a:buNone/>
              <a:tabLst/>
              <a:defRPr/>
            </a:pPr>
            <a:r>
              <a:rPr kumimoji="0" lang="en-US" altLang="en-US" sz="2400" b="0" i="0" u="none" strike="noStrike" kern="1200" cap="none" spc="0" normalizeH="0" baseline="0" noProof="0" smtClean="0">
                <a:ln>
                  <a:noFill/>
                </a:ln>
                <a:solidFill>
                  <a:schemeClr val="tx1"/>
                </a:solidFill>
                <a:effectLst/>
                <a:uLnTx/>
                <a:uFillTx/>
                <a:cs typeface="B Nazanin" pitchFamily="2" charset="-78"/>
              </a:rPr>
              <a:t> 1. </a:t>
            </a:r>
            <a:r>
              <a:rPr kumimoji="0" lang="ar-SA" altLang="en-US" sz="2400" b="0" i="0" u="none" strike="noStrike" kern="1200" cap="none" spc="0" normalizeH="0" baseline="0" noProof="0" smtClean="0">
                <a:ln>
                  <a:noFill/>
                </a:ln>
                <a:solidFill>
                  <a:schemeClr val="tx1"/>
                </a:solidFill>
                <a:effectLst/>
                <a:uLnTx/>
                <a:uFillTx/>
                <a:cs typeface="B Nazanin" pitchFamily="2" charset="-78"/>
              </a:rPr>
              <a:t>برنامه پروژه</a:t>
            </a:r>
            <a:endParaRPr kumimoji="0" lang="en-US" altLang="en-US" sz="2400" b="0" i="0" u="none" strike="noStrike" kern="1200" cap="none" spc="0" normalizeH="0" baseline="0" noProof="0" smtClean="0">
              <a:ln>
                <a:noFill/>
              </a:ln>
              <a:solidFill>
                <a:schemeClr val="tx1"/>
              </a:solidFill>
              <a:effectLst/>
              <a:uLnTx/>
              <a:uFillTx/>
              <a:cs typeface="B Nazanin" pitchFamily="2" charset="-78"/>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pitchFamily="2" charset="2"/>
              <a:buNone/>
              <a:tabLst/>
              <a:defRPr/>
            </a:pPr>
            <a:endParaRPr kumimoji="0" lang="en-US" altLang="en-US" sz="2400" b="0" i="0" u="none" strike="noStrike" kern="1200" cap="none" spc="0" normalizeH="0" baseline="0" noProof="0" smtClean="0">
              <a:ln>
                <a:noFill/>
              </a:ln>
              <a:solidFill>
                <a:schemeClr val="tx1"/>
              </a:solidFill>
              <a:effectLst/>
              <a:uLnTx/>
              <a:uFillTx/>
              <a:cs typeface="B Nazanin" pitchFamily="2" charset="-78"/>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pitchFamily="2" charset="2"/>
              <a:buNone/>
              <a:tabLst/>
              <a:defRPr/>
            </a:pPr>
            <a:r>
              <a:rPr kumimoji="0" lang="en-US" altLang="en-US" sz="2400" b="0" i="0" u="none" strike="noStrike" kern="1200" cap="none" spc="0" normalizeH="0" baseline="0" noProof="0" smtClean="0">
                <a:ln>
                  <a:noFill/>
                </a:ln>
                <a:solidFill>
                  <a:schemeClr val="tx1"/>
                </a:solidFill>
                <a:effectLst/>
                <a:uLnTx/>
                <a:uFillTx/>
                <a:cs typeface="B Nazanin" pitchFamily="2" charset="-78"/>
              </a:rPr>
              <a:t> 2. </a:t>
            </a:r>
            <a:r>
              <a:rPr kumimoji="0" lang="ar-SA" altLang="en-US" sz="2400" b="0" i="0" u="none" strike="noStrike" kern="1200" cap="none" spc="0" normalizeH="0" baseline="0" noProof="0" smtClean="0">
                <a:ln>
                  <a:noFill/>
                </a:ln>
                <a:solidFill>
                  <a:schemeClr val="tx1"/>
                </a:solidFill>
                <a:effectLst/>
                <a:uLnTx/>
                <a:uFillTx/>
                <a:cs typeface="B Nazanin" pitchFamily="2" charset="-78"/>
              </a:rPr>
              <a:t>نتايج</a:t>
            </a:r>
            <a:r>
              <a:rPr kumimoji="0" lang="en-US" altLang="en-US" sz="2400" b="0" i="0" u="none" strike="noStrike" kern="1200" cap="none" spc="0" normalizeH="0" baseline="0" noProof="0" smtClean="0">
                <a:ln>
                  <a:noFill/>
                </a:ln>
                <a:solidFill>
                  <a:schemeClr val="tx1"/>
                </a:solidFill>
                <a:effectLst/>
                <a:uLnTx/>
                <a:uFillTx/>
                <a:cs typeface="B Nazanin" pitchFamily="2" charset="-78"/>
              </a:rPr>
              <a:t> </a:t>
            </a:r>
            <a:r>
              <a:rPr kumimoji="0" lang="ar-SA" altLang="en-US" sz="2400" b="0" i="0" u="none" strike="noStrike" kern="1200" cap="none" spc="0" normalizeH="0" baseline="0" noProof="0" smtClean="0">
                <a:ln>
                  <a:noFill/>
                </a:ln>
                <a:solidFill>
                  <a:schemeClr val="tx1"/>
                </a:solidFill>
                <a:effectLst/>
                <a:uLnTx/>
                <a:uFillTx/>
                <a:cs typeface="B Nazanin" pitchFamily="2" charset="-78"/>
              </a:rPr>
              <a:t>كار - كدام اقلام قابل تحويل كاملا يا</a:t>
            </a:r>
            <a:r>
              <a:rPr kumimoji="0" lang="en-US" altLang="en-US" sz="2400" b="0" i="0" u="none" strike="noStrike" kern="1200" cap="none" spc="0" normalizeH="0" baseline="0" noProof="0" smtClean="0">
                <a:ln>
                  <a:noFill/>
                </a:ln>
                <a:solidFill>
                  <a:schemeClr val="tx1"/>
                </a:solidFill>
                <a:effectLst/>
                <a:uLnTx/>
                <a:uFillTx/>
                <a:cs typeface="B Nazanin" pitchFamily="2" charset="-78"/>
              </a:rPr>
              <a:t> </a:t>
            </a:r>
            <a:r>
              <a:rPr kumimoji="0" lang="ar-SA" altLang="en-US" sz="2400" b="0" i="0" u="none" strike="noStrike" kern="1200" cap="none" spc="0" normalizeH="0" baseline="0" noProof="0" smtClean="0">
                <a:ln>
                  <a:noFill/>
                </a:ln>
                <a:solidFill>
                  <a:schemeClr val="tx1"/>
                </a:solidFill>
                <a:effectLst/>
                <a:uLnTx/>
                <a:uFillTx/>
                <a:cs typeface="B Nazanin" pitchFamily="2" charset="-78"/>
              </a:rPr>
              <a:t>تا</a:t>
            </a:r>
            <a:r>
              <a:rPr kumimoji="0" lang="en-US" altLang="en-US" sz="2400" b="0" i="0" u="none" strike="noStrike" kern="1200" cap="none" spc="0" normalizeH="0" baseline="0" noProof="0" smtClean="0">
                <a:ln>
                  <a:noFill/>
                </a:ln>
                <a:solidFill>
                  <a:schemeClr val="tx1"/>
                </a:solidFill>
                <a:effectLst/>
                <a:uLnTx/>
                <a:uFillTx/>
                <a:cs typeface="B Nazanin" pitchFamily="2" charset="-78"/>
              </a:rPr>
              <a:t> </a:t>
            </a:r>
            <a:r>
              <a:rPr kumimoji="0" lang="ar-SA" altLang="en-US" sz="2400" b="0" i="0" u="none" strike="noStrike" kern="1200" cap="none" spc="0" normalizeH="0" baseline="0" noProof="0" smtClean="0">
                <a:ln>
                  <a:noFill/>
                </a:ln>
                <a:solidFill>
                  <a:schemeClr val="tx1"/>
                </a:solidFill>
                <a:effectLst/>
                <a:uLnTx/>
                <a:uFillTx/>
                <a:cs typeface="B Nazanin" pitchFamily="2" charset="-78"/>
              </a:rPr>
              <a:t>حدودي تكميل شده اند ؟</a:t>
            </a:r>
            <a:r>
              <a:rPr kumimoji="0" lang="en-US" altLang="en-US" sz="2400" b="0" i="0" u="none" strike="noStrike" kern="1200" cap="none" spc="0" normalizeH="0" baseline="0" noProof="0" smtClean="0">
                <a:ln>
                  <a:noFill/>
                </a:ln>
                <a:solidFill>
                  <a:schemeClr val="tx1"/>
                </a:solidFill>
                <a:effectLst/>
                <a:uLnTx/>
                <a:uFillTx/>
                <a:cs typeface="B Nazanin" pitchFamily="2" charset="-78"/>
              </a:rPr>
              <a:t> </a:t>
            </a: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pitchFamily="2" charset="2"/>
              <a:buNone/>
              <a:tabLst/>
              <a:defRPr/>
            </a:pPr>
            <a:r>
              <a:rPr kumimoji="0" lang="en-US" altLang="en-US" sz="2400" b="0" i="0" u="none" strike="noStrike" kern="1200" cap="none" spc="0" normalizeH="0" baseline="0" noProof="0" smtClean="0">
                <a:ln>
                  <a:noFill/>
                </a:ln>
                <a:solidFill>
                  <a:schemeClr val="tx1"/>
                </a:solidFill>
                <a:effectLst/>
                <a:uLnTx/>
                <a:uFillTx/>
                <a:cs typeface="B Nazanin" pitchFamily="2" charset="-78"/>
              </a:rPr>
              <a:t>                    </a:t>
            </a:r>
            <a:r>
              <a:rPr kumimoji="0" lang="ar-SA" altLang="en-US" sz="2400" b="0" i="0" u="none" strike="noStrike" kern="1200" cap="none" spc="0" normalizeH="0" baseline="0" noProof="0" smtClean="0">
                <a:ln>
                  <a:noFill/>
                </a:ln>
                <a:solidFill>
                  <a:schemeClr val="tx1"/>
                </a:solidFill>
                <a:effectLst/>
                <a:uLnTx/>
                <a:uFillTx/>
                <a:cs typeface="B Nazanin" pitchFamily="2" charset="-78"/>
              </a:rPr>
              <a:t>كدام</a:t>
            </a:r>
            <a:r>
              <a:rPr kumimoji="0" lang="en-US" altLang="en-US" sz="2400" b="0" i="0" u="none" strike="noStrike" kern="1200" cap="none" spc="0" normalizeH="0" baseline="0" noProof="0" smtClean="0">
                <a:ln>
                  <a:noFill/>
                </a:ln>
                <a:solidFill>
                  <a:schemeClr val="tx1"/>
                </a:solidFill>
                <a:effectLst/>
                <a:uLnTx/>
                <a:uFillTx/>
                <a:cs typeface="B Nazanin" pitchFamily="2" charset="-78"/>
              </a:rPr>
              <a:t> </a:t>
            </a:r>
            <a:r>
              <a:rPr kumimoji="0" lang="ar-SA" altLang="en-US" sz="2400" b="0" i="0" u="none" strike="noStrike" kern="1200" cap="none" spc="0" normalizeH="0" baseline="0" noProof="0" smtClean="0">
                <a:ln>
                  <a:noFill/>
                </a:ln>
                <a:solidFill>
                  <a:schemeClr val="tx1"/>
                </a:solidFill>
                <a:effectLst/>
                <a:uLnTx/>
                <a:uFillTx/>
                <a:cs typeface="B Nazanin" pitchFamily="2" charset="-78"/>
              </a:rPr>
              <a:t>هزينه ها</a:t>
            </a:r>
            <a:r>
              <a:rPr kumimoji="0" lang="en-US" altLang="en-US" sz="2400" b="0" i="0" u="none" strike="noStrike" kern="1200" cap="none" spc="0" normalizeH="0" baseline="0" noProof="0" smtClean="0">
                <a:ln>
                  <a:noFill/>
                </a:ln>
                <a:solidFill>
                  <a:schemeClr val="tx1"/>
                </a:solidFill>
                <a:effectLst/>
                <a:uLnTx/>
                <a:uFillTx/>
                <a:cs typeface="B Nazanin" pitchFamily="2" charset="-78"/>
              </a:rPr>
              <a:t> </a:t>
            </a:r>
            <a:r>
              <a:rPr kumimoji="0" lang="ar-SA" altLang="en-US" sz="2400" b="0" i="0" u="none" strike="noStrike" kern="1200" cap="none" spc="0" normalizeH="0" baseline="0" noProof="0" smtClean="0">
                <a:ln>
                  <a:noFill/>
                </a:ln>
                <a:solidFill>
                  <a:schemeClr val="tx1"/>
                </a:solidFill>
                <a:effectLst/>
                <a:uLnTx/>
                <a:uFillTx/>
                <a:cs typeface="B Nazanin" pitchFamily="2" charset="-78"/>
              </a:rPr>
              <a:t>صرف شده يا اعتبار</a:t>
            </a:r>
            <a:r>
              <a:rPr kumimoji="0" lang="en-US" altLang="en-US" sz="2400" b="0" i="0" u="none" strike="noStrike" kern="1200" cap="none" spc="0" normalizeH="0" baseline="0" noProof="0" smtClean="0">
                <a:ln>
                  <a:noFill/>
                </a:ln>
                <a:solidFill>
                  <a:schemeClr val="tx1"/>
                </a:solidFill>
                <a:effectLst/>
                <a:uLnTx/>
                <a:uFillTx/>
                <a:cs typeface="B Nazanin" pitchFamily="2" charset="-78"/>
              </a:rPr>
              <a:t> </a:t>
            </a:r>
            <a:r>
              <a:rPr kumimoji="0" lang="ar-SA" altLang="en-US" sz="2400" b="0" i="0" u="none" strike="noStrike" kern="1200" cap="none" spc="0" normalizeH="0" baseline="0" noProof="0" smtClean="0">
                <a:ln>
                  <a:noFill/>
                </a:ln>
                <a:solidFill>
                  <a:schemeClr val="tx1"/>
                </a:solidFill>
                <a:effectLst/>
                <a:uLnTx/>
                <a:uFillTx/>
                <a:cs typeface="B Nazanin" pitchFamily="2" charset="-78"/>
              </a:rPr>
              <a:t>آنها</a:t>
            </a:r>
            <a:r>
              <a:rPr kumimoji="0" lang="en-US" altLang="en-US" sz="2400" b="0" i="0" u="none" strike="noStrike" kern="1200" cap="none" spc="0" normalizeH="0" baseline="0" noProof="0" smtClean="0">
                <a:ln>
                  <a:noFill/>
                </a:ln>
                <a:solidFill>
                  <a:schemeClr val="tx1"/>
                </a:solidFill>
                <a:effectLst/>
                <a:uLnTx/>
                <a:uFillTx/>
                <a:cs typeface="B Nazanin" pitchFamily="2" charset="-78"/>
              </a:rPr>
              <a:t> </a:t>
            </a:r>
            <a:r>
              <a:rPr kumimoji="0" lang="ar-SA" altLang="en-US" sz="2400" b="0" i="0" u="none" strike="noStrike" kern="1200" cap="none" spc="0" normalizeH="0" baseline="0" noProof="0" smtClean="0">
                <a:ln>
                  <a:noFill/>
                </a:ln>
                <a:solidFill>
                  <a:schemeClr val="tx1"/>
                </a:solidFill>
                <a:effectLst/>
                <a:uLnTx/>
                <a:uFillTx/>
                <a:cs typeface="B Nazanin" pitchFamily="2" charset="-78"/>
              </a:rPr>
              <a:t>تامين شده است ؟</a:t>
            </a:r>
            <a:endParaRPr kumimoji="0" lang="en-US" altLang="en-US" sz="2400" b="0" i="0" u="none" strike="noStrike" kern="1200" cap="none" spc="0" normalizeH="0" baseline="0" noProof="0" smtClean="0">
              <a:ln>
                <a:noFill/>
              </a:ln>
              <a:solidFill>
                <a:schemeClr val="tx1"/>
              </a:solidFill>
              <a:effectLst/>
              <a:uLnTx/>
              <a:uFillTx/>
              <a:cs typeface="B Nazanin" pitchFamily="2" charset="-78"/>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pitchFamily="2" charset="2"/>
              <a:buNone/>
              <a:tabLst/>
              <a:defRPr/>
            </a:pPr>
            <a:r>
              <a:rPr kumimoji="0" lang="en-US" altLang="en-US" sz="2400" b="0" i="0" u="none" strike="noStrike" kern="1200" cap="none" spc="0" normalizeH="0" baseline="0" noProof="0" smtClean="0">
                <a:ln>
                  <a:noFill/>
                </a:ln>
                <a:solidFill>
                  <a:schemeClr val="tx1"/>
                </a:solidFill>
                <a:effectLst/>
                <a:uLnTx/>
                <a:uFillTx/>
                <a:cs typeface="B Nazanin" pitchFamily="2" charset="-78"/>
              </a:rPr>
              <a:t>                          </a:t>
            </a:r>
            <a:r>
              <a:rPr kumimoji="0" lang="ar-SA" altLang="en-US" sz="2000" b="1" i="1" u="none" strike="noStrike" kern="1200" cap="none" spc="0" normalizeH="0" baseline="0" noProof="0" smtClean="0">
                <a:ln>
                  <a:noFill/>
                </a:ln>
                <a:solidFill>
                  <a:schemeClr val="tx1"/>
                </a:solidFill>
                <a:effectLst/>
                <a:uLnTx/>
                <a:uFillTx/>
                <a:cs typeface="B Nazanin" pitchFamily="2" charset="-78"/>
              </a:rPr>
              <a:t>اطلاعات</a:t>
            </a:r>
            <a:r>
              <a:rPr kumimoji="0" lang="en-US" altLang="en-US" sz="2000" b="1" i="1" u="none" strike="noStrike" kern="1200" cap="none" spc="0" normalizeH="0" baseline="0" noProof="0" smtClean="0">
                <a:ln>
                  <a:noFill/>
                </a:ln>
                <a:solidFill>
                  <a:schemeClr val="tx1"/>
                </a:solidFill>
                <a:effectLst/>
                <a:uLnTx/>
                <a:uFillTx/>
                <a:cs typeface="B Nazanin" pitchFamily="2" charset="-78"/>
              </a:rPr>
              <a:t> </a:t>
            </a:r>
            <a:r>
              <a:rPr kumimoji="0" lang="ar-SA" altLang="en-US" sz="2000" b="1" i="1" u="none" strike="noStrike" kern="1200" cap="none" spc="0" normalizeH="0" baseline="0" noProof="0" smtClean="0">
                <a:ln>
                  <a:noFill/>
                </a:ln>
                <a:solidFill>
                  <a:schemeClr val="tx1"/>
                </a:solidFill>
                <a:effectLst/>
                <a:uLnTx/>
                <a:uFillTx/>
                <a:cs typeface="B Nazanin" pitchFamily="2" charset="-78"/>
              </a:rPr>
              <a:t>دقيق لازمه</a:t>
            </a:r>
            <a:r>
              <a:rPr kumimoji="0" lang="en-US" altLang="en-US" sz="2000" b="1" i="1" u="none" strike="noStrike" kern="1200" cap="none" spc="0" normalizeH="0" baseline="0" noProof="0" smtClean="0">
                <a:ln>
                  <a:noFill/>
                </a:ln>
                <a:solidFill>
                  <a:schemeClr val="tx1"/>
                </a:solidFill>
                <a:effectLst/>
                <a:uLnTx/>
                <a:uFillTx/>
                <a:cs typeface="B Nazanin" pitchFamily="2" charset="-78"/>
              </a:rPr>
              <a:t> </a:t>
            </a:r>
            <a:r>
              <a:rPr kumimoji="0" lang="ar-SA" altLang="en-US" sz="2000" b="1" i="1" u="none" strike="noStrike" kern="1200" cap="none" spc="0" normalizeH="0" baseline="0" noProof="0" smtClean="0">
                <a:ln>
                  <a:noFill/>
                </a:ln>
                <a:solidFill>
                  <a:schemeClr val="tx1"/>
                </a:solidFill>
                <a:effectLst/>
                <a:uLnTx/>
                <a:uFillTx/>
                <a:cs typeface="B Nazanin" pitchFamily="2" charset="-78"/>
              </a:rPr>
              <a:t>كنترل</a:t>
            </a:r>
            <a:r>
              <a:rPr kumimoji="0" lang="en-US" altLang="en-US" sz="2000" b="1" i="1" u="none" strike="noStrike" kern="1200" cap="none" spc="0" normalizeH="0" baseline="0" noProof="0" smtClean="0">
                <a:ln>
                  <a:noFill/>
                </a:ln>
                <a:solidFill>
                  <a:schemeClr val="tx1"/>
                </a:solidFill>
                <a:effectLst/>
                <a:uLnTx/>
                <a:uFillTx/>
                <a:cs typeface="B Nazanin" pitchFamily="2" charset="-78"/>
              </a:rPr>
              <a:t> </a:t>
            </a:r>
            <a:r>
              <a:rPr kumimoji="0" lang="ar-SA" altLang="en-US" sz="2000" b="1" i="1" u="none" strike="noStrike" kern="1200" cap="none" spc="0" normalizeH="0" baseline="0" noProof="0" smtClean="0">
                <a:ln>
                  <a:noFill/>
                </a:ln>
                <a:solidFill>
                  <a:schemeClr val="tx1"/>
                </a:solidFill>
                <a:effectLst/>
                <a:uLnTx/>
                <a:uFillTx/>
                <a:cs typeface="B Nazanin" pitchFamily="2" charset="-78"/>
              </a:rPr>
              <a:t>صحيح است</a:t>
            </a:r>
            <a:r>
              <a:rPr kumimoji="0" lang="en-US" altLang="en-US" sz="2000" b="1" i="1" u="none" strike="noStrike" kern="1200" cap="none" spc="0" normalizeH="0" baseline="0" noProof="0" smtClean="0">
                <a:ln>
                  <a:noFill/>
                </a:ln>
                <a:solidFill>
                  <a:schemeClr val="tx1"/>
                </a:solidFill>
                <a:effectLst/>
                <a:uLnTx/>
                <a:uFillTx/>
                <a:cs typeface="B Nazanin" pitchFamily="2" charset="-78"/>
              </a:rPr>
              <a:t> .</a:t>
            </a: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pitchFamily="2" charset="2"/>
              <a:buNone/>
              <a:tabLst/>
              <a:defRPr/>
            </a:pPr>
            <a:endParaRPr kumimoji="0" lang="en-US" altLang="en-US" sz="2000" b="1" i="1" u="none" strike="noStrike" kern="1200" cap="none" spc="0" normalizeH="0" baseline="0" noProof="0" smtClean="0">
              <a:ln>
                <a:noFill/>
              </a:ln>
              <a:solidFill>
                <a:schemeClr val="tx1"/>
              </a:solidFill>
              <a:effectLst/>
              <a:uLnTx/>
              <a:uFillTx/>
              <a:cs typeface="B Nazanin" pitchFamily="2" charset="-78"/>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pitchFamily="2" charset="2"/>
              <a:buNone/>
              <a:tabLst/>
              <a:defRPr/>
            </a:pPr>
            <a:r>
              <a:rPr kumimoji="0" lang="en-US" altLang="en-US" sz="2000" b="1" i="1" u="none" strike="noStrike" kern="1200" cap="none" spc="0" normalizeH="0" baseline="0" noProof="0" smtClean="0">
                <a:ln>
                  <a:noFill/>
                </a:ln>
                <a:solidFill>
                  <a:schemeClr val="tx1"/>
                </a:solidFill>
                <a:effectLst/>
                <a:uLnTx/>
                <a:uFillTx/>
                <a:cs typeface="B Nazanin" pitchFamily="2" charset="-78"/>
              </a:rPr>
              <a:t> </a:t>
            </a:r>
            <a:r>
              <a:rPr kumimoji="0" lang="en-US" altLang="en-US" sz="2400" b="0" i="0" u="none" strike="noStrike" kern="1200" cap="none" spc="0" normalizeH="0" baseline="0" noProof="0" smtClean="0">
                <a:ln>
                  <a:noFill/>
                </a:ln>
                <a:solidFill>
                  <a:schemeClr val="tx1"/>
                </a:solidFill>
                <a:effectLst/>
                <a:uLnTx/>
                <a:uFillTx/>
                <a:cs typeface="B Nazanin" pitchFamily="2" charset="-78"/>
              </a:rPr>
              <a:t> 3. </a:t>
            </a:r>
            <a:r>
              <a:rPr kumimoji="0" lang="ar-SA" altLang="en-US" sz="2400" b="0" i="0" u="none" strike="noStrike" kern="1200" cap="none" spc="0" normalizeH="0" baseline="0" noProof="0" smtClean="0">
                <a:ln>
                  <a:noFill/>
                </a:ln>
                <a:solidFill>
                  <a:schemeClr val="tx1"/>
                </a:solidFill>
                <a:effectLst/>
                <a:uLnTx/>
                <a:uFillTx/>
                <a:cs typeface="B Nazanin" pitchFamily="2" charset="-78"/>
              </a:rPr>
              <a:t>پرونده هاي ديگر پروژه</a:t>
            </a:r>
            <a:r>
              <a:rPr kumimoji="0" lang="en-US" altLang="en-US" sz="2400" b="0" i="0" u="none" strike="noStrike" kern="1200" cap="none" spc="0" normalizeH="0" baseline="0" noProof="0" smtClean="0">
                <a:ln>
                  <a:noFill/>
                </a:ln>
                <a:solidFill>
                  <a:schemeClr val="tx1"/>
                </a:solidFill>
                <a:effectLst/>
                <a:uLnTx/>
                <a:uFillTx/>
                <a:cs typeface="B Nazanin" pitchFamily="2" charset="-78"/>
              </a:rPr>
              <a:t> </a:t>
            </a:r>
            <a:endParaRPr kumimoji="0" lang="en-US" altLang="en-US" sz="2400" b="0" i="0" u="none" strike="noStrike" kern="1200" cap="none" spc="0" normalizeH="0" baseline="0" noProof="0" dirty="0">
              <a:ln>
                <a:noFill/>
              </a:ln>
              <a:solidFill>
                <a:schemeClr val="tx1"/>
              </a:solidFill>
              <a:effectLst/>
              <a:uLnTx/>
              <a:uFillTx/>
              <a:cs typeface="B Nazanin" pitchFamily="2" charset="-78"/>
            </a:endParaRP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1600200" y="0"/>
            <a:ext cx="5334000" cy="1066800"/>
          </a:xfrm>
          <a:prstGeom prst="rect">
            <a:avLst/>
          </a:prstGeom>
          <a:noFill/>
          <a:ln w="9525">
            <a:noFill/>
            <a:miter lim="800000"/>
            <a:headEnd/>
            <a:tailEnd/>
          </a:ln>
          <a:effectLst/>
        </p:spPr>
        <p:txBody>
          <a:bodyPr anchor="ctr"/>
          <a:lstStyle/>
          <a:p>
            <a:pPr algn="r"/>
            <a:r>
              <a:rPr lang="fa-IR" altLang="en-US" sz="3200" b="1" u="sng" dirty="0">
                <a:solidFill>
                  <a:schemeClr val="accent2">
                    <a:lumMod val="50000"/>
                  </a:schemeClr>
                </a:solidFill>
                <a:cs typeface="B Nazanin" pitchFamily="2" charset="-78"/>
              </a:rPr>
              <a:t>ویژگیهای یک گزارش عملکرد کارآمد</a:t>
            </a:r>
            <a:r>
              <a:rPr lang="en-US" altLang="en-US" sz="3200" b="1" u="sng" dirty="0">
                <a:solidFill>
                  <a:schemeClr val="accent2">
                    <a:lumMod val="50000"/>
                  </a:schemeClr>
                </a:solidFill>
                <a:cs typeface="B Nazanin" pitchFamily="2" charset="-78"/>
              </a:rPr>
              <a:t> </a:t>
            </a:r>
          </a:p>
        </p:txBody>
      </p:sp>
      <p:sp>
        <p:nvSpPr>
          <p:cNvPr id="5" name="Rectangle 5"/>
          <p:cNvSpPr>
            <a:spLocks noChangeArrowheads="1"/>
          </p:cNvSpPr>
          <p:nvPr/>
        </p:nvSpPr>
        <p:spPr bwMode="auto">
          <a:xfrm>
            <a:off x="228600" y="1219200"/>
            <a:ext cx="8229600" cy="5181600"/>
          </a:xfrm>
          <a:prstGeom prst="rect">
            <a:avLst/>
          </a:prstGeom>
          <a:noFill/>
          <a:ln w="9525">
            <a:noFill/>
            <a:miter lim="800000"/>
            <a:headEnd/>
            <a:tailEnd/>
          </a:ln>
          <a:effectLst/>
        </p:spPr>
        <p:txBody>
          <a:bodyPr/>
          <a:lstStyle/>
          <a:p>
            <a:pPr marL="609600" indent="-609600" algn="r" rtl="1">
              <a:spcBef>
                <a:spcPct val="20000"/>
              </a:spcBef>
              <a:buClr>
                <a:schemeClr val="hlink"/>
              </a:buClr>
              <a:buSzPct val="65000"/>
              <a:buFont typeface="Wingdings" pitchFamily="2" charset="2"/>
              <a:buChar char="n"/>
            </a:pPr>
            <a:r>
              <a:rPr lang="en-US" altLang="en-US" sz="2400" dirty="0">
                <a:cs typeface="B Nazanin" pitchFamily="2" charset="-78"/>
              </a:rPr>
              <a:t>  </a:t>
            </a:r>
            <a:r>
              <a:rPr lang="fa-IR" altLang="en-US" sz="2400" dirty="0">
                <a:cs typeface="B Nazanin" pitchFamily="2" charset="-78"/>
              </a:rPr>
              <a:t>صحت اطلاعات</a:t>
            </a:r>
          </a:p>
          <a:p>
            <a:pPr marL="609600" indent="-609600" algn="r" rtl="1">
              <a:spcBef>
                <a:spcPct val="20000"/>
              </a:spcBef>
              <a:buClr>
                <a:schemeClr val="hlink"/>
              </a:buClr>
              <a:buSzPct val="65000"/>
              <a:buFont typeface="Wingdings" pitchFamily="2" charset="2"/>
              <a:buChar char="n"/>
            </a:pPr>
            <a:r>
              <a:rPr lang="fa-IR" altLang="en-US" sz="2400" dirty="0">
                <a:cs typeface="B Nazanin" pitchFamily="2" charset="-78"/>
              </a:rPr>
              <a:t>جامعیت اطلاعاتی</a:t>
            </a:r>
          </a:p>
          <a:p>
            <a:pPr marL="609600" indent="-609600" algn="r" rtl="1">
              <a:spcBef>
                <a:spcPct val="20000"/>
              </a:spcBef>
              <a:buClr>
                <a:schemeClr val="hlink"/>
              </a:buClr>
              <a:buSzPct val="65000"/>
              <a:buFont typeface="Wingdings" pitchFamily="2" charset="2"/>
              <a:buChar char="n"/>
            </a:pPr>
            <a:r>
              <a:rPr lang="fa-IR" altLang="en-US" sz="2400" dirty="0">
                <a:cs typeface="B Nazanin" pitchFamily="2" charset="-78"/>
              </a:rPr>
              <a:t>به هنگام بودن</a:t>
            </a:r>
          </a:p>
          <a:p>
            <a:pPr marL="609600" indent="-609600" algn="r" rtl="1">
              <a:spcBef>
                <a:spcPct val="20000"/>
              </a:spcBef>
              <a:buClr>
                <a:schemeClr val="hlink"/>
              </a:buClr>
              <a:buSzPct val="65000"/>
              <a:buFont typeface="Wingdings" pitchFamily="2" charset="2"/>
              <a:buChar char="n"/>
            </a:pPr>
            <a:r>
              <a:rPr lang="fa-IR" altLang="en-US" sz="2400" dirty="0">
                <a:cs typeface="B Nazanin" pitchFamily="2" charset="-78"/>
              </a:rPr>
              <a:t>سازماندهی ، ساختار و نحوه ارائه مطلوب</a:t>
            </a:r>
          </a:p>
          <a:p>
            <a:pPr marL="609600" indent="-609600" algn="r" rtl="1">
              <a:spcBef>
                <a:spcPct val="20000"/>
              </a:spcBef>
              <a:buClr>
                <a:schemeClr val="hlink"/>
              </a:buClr>
              <a:buSzPct val="65000"/>
              <a:buFont typeface="Wingdings" pitchFamily="2" charset="2"/>
              <a:buChar char="n"/>
            </a:pPr>
            <a:r>
              <a:rPr lang="fa-IR" altLang="en-US" sz="2400" dirty="0">
                <a:cs typeface="B Nazanin" pitchFamily="2" charset="-78"/>
              </a:rPr>
              <a:t>اخطار دهندگی</a:t>
            </a:r>
          </a:p>
          <a:p>
            <a:pPr marL="609600" indent="-609600" algn="r" rtl="1">
              <a:spcBef>
                <a:spcPct val="20000"/>
              </a:spcBef>
              <a:buClr>
                <a:schemeClr val="hlink"/>
              </a:buClr>
              <a:buSzPct val="65000"/>
              <a:buFont typeface="Wingdings" pitchFamily="2" charset="2"/>
              <a:buChar char="n"/>
            </a:pPr>
            <a:r>
              <a:rPr lang="fa-IR" altLang="en-US" sz="2400" dirty="0">
                <a:cs typeface="B Nazanin" pitchFamily="2" charset="-78"/>
              </a:rPr>
              <a:t>صلاحیت تهیه کنندگان و فرایند گزارشگیری</a:t>
            </a:r>
          </a:p>
          <a:p>
            <a:pPr marL="609600" indent="-609600" algn="r" rtl="1">
              <a:spcBef>
                <a:spcPct val="20000"/>
              </a:spcBef>
              <a:buClr>
                <a:schemeClr val="hlink"/>
              </a:buClr>
              <a:buSzPct val="65000"/>
              <a:buFont typeface="Wingdings" pitchFamily="2" charset="2"/>
              <a:buChar char="n"/>
            </a:pPr>
            <a:r>
              <a:rPr lang="fa-IR" altLang="en-US" sz="2400" dirty="0">
                <a:cs typeface="B Nazanin" pitchFamily="2" charset="-78"/>
              </a:rPr>
              <a:t>تناسب اطلاعاتی</a:t>
            </a:r>
          </a:p>
          <a:p>
            <a:pPr marL="609600" indent="-609600" algn="r" rtl="1">
              <a:spcBef>
                <a:spcPct val="20000"/>
              </a:spcBef>
              <a:buClr>
                <a:schemeClr val="hlink"/>
              </a:buClr>
              <a:buSzPct val="65000"/>
              <a:buFont typeface="Wingdings" pitchFamily="2" charset="2"/>
              <a:buChar char="n"/>
            </a:pPr>
            <a:r>
              <a:rPr lang="fa-IR" altLang="en-US" sz="2400" dirty="0">
                <a:cs typeface="B Nazanin" pitchFamily="2" charset="-78"/>
              </a:rPr>
              <a:t>تعادل تاثیر گذاری</a:t>
            </a:r>
          </a:p>
          <a:p>
            <a:pPr marL="609600" indent="-609600" algn="r" rtl="1">
              <a:spcBef>
                <a:spcPct val="20000"/>
              </a:spcBef>
              <a:buClr>
                <a:schemeClr val="hlink"/>
              </a:buClr>
              <a:buSzPct val="65000"/>
              <a:buFont typeface="Wingdings" pitchFamily="2" charset="2"/>
              <a:buNone/>
            </a:pPr>
            <a:r>
              <a:rPr lang="fa-IR" altLang="en-US" sz="2400" dirty="0">
                <a:cs typeface="B Nazanin" pitchFamily="2" charset="-78"/>
              </a:rPr>
              <a:t>   </a:t>
            </a:r>
            <a:r>
              <a:rPr lang="fa-IR" altLang="en-US" b="1" dirty="0">
                <a:cs typeface="B Nazanin" pitchFamily="2" charset="-78"/>
              </a:rPr>
              <a:t>علاوه بر خصوصیات فوق ، در ارتباط با گزارشات عملکرد پاسخگویی به دو سئوال زیر الزامی است :</a:t>
            </a:r>
          </a:p>
          <a:p>
            <a:pPr marL="609600" indent="-609600" algn="r" rtl="1">
              <a:spcBef>
                <a:spcPct val="20000"/>
              </a:spcBef>
              <a:buClr>
                <a:schemeClr val="hlink"/>
              </a:buClr>
              <a:buSzPct val="65000"/>
              <a:buFont typeface="Wingdings" pitchFamily="2" charset="2"/>
              <a:buAutoNum type="arabicPeriod"/>
            </a:pPr>
            <a:r>
              <a:rPr lang="fa-IR" altLang="en-US" b="1" dirty="0">
                <a:cs typeface="B Nazanin" pitchFamily="2" charset="-78"/>
              </a:rPr>
              <a:t>دوره زمانی گزارشگیری چقدر باشد ؟</a:t>
            </a:r>
          </a:p>
          <a:p>
            <a:pPr marL="609600" indent="-609600" algn="r" rtl="1">
              <a:spcBef>
                <a:spcPct val="20000"/>
              </a:spcBef>
              <a:buClr>
                <a:schemeClr val="hlink"/>
              </a:buClr>
              <a:buSzPct val="65000"/>
              <a:buFont typeface="Wingdings" pitchFamily="2" charset="2"/>
              <a:buAutoNum type="arabicPeriod"/>
            </a:pPr>
            <a:r>
              <a:rPr lang="fa-IR" altLang="en-US" b="1" dirty="0">
                <a:cs typeface="B Nazanin" pitchFamily="2" charset="-78"/>
              </a:rPr>
              <a:t>سطح گزارشگیری در چه سطحی باشد ( تعیین میزان نیاز به تجزیه ساختار شکست کار ) ؟</a:t>
            </a:r>
            <a:endParaRPr lang="en-US" altLang="en-US" b="1" dirty="0">
              <a:cs typeface="B Nazanin" pitchFamily="2" charset="-78"/>
            </a:endParaRP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1447800" y="0"/>
            <a:ext cx="5943600" cy="762000"/>
          </a:xfrm>
          <a:prstGeom prst="rect">
            <a:avLst/>
          </a:prstGeom>
          <a:noFill/>
          <a:ln w="9525">
            <a:noFill/>
            <a:miter lim="800000"/>
            <a:headEnd/>
            <a:tailEnd/>
          </a:ln>
          <a:effectLst/>
        </p:spPr>
        <p:txBody>
          <a:bodyPr anchor="ctr"/>
          <a:lstStyle/>
          <a:p>
            <a:pPr algn="r"/>
            <a:r>
              <a:rPr lang="fa-IR" altLang="en-US" sz="2400" b="1" u="sng" dirty="0">
                <a:solidFill>
                  <a:schemeClr val="accent2">
                    <a:lumMod val="50000"/>
                  </a:schemeClr>
                </a:solidFill>
                <a:cs typeface="B Traffic" pitchFamily="2" charset="-78"/>
              </a:rPr>
              <a:t>عوامل موثر بر تعیین دوره زمانی گزارشگیری :</a:t>
            </a:r>
            <a:r>
              <a:rPr lang="en-US" altLang="en-US" sz="2400" b="1" u="sng" dirty="0">
                <a:solidFill>
                  <a:schemeClr val="accent2">
                    <a:lumMod val="50000"/>
                  </a:schemeClr>
                </a:solidFill>
                <a:cs typeface="B Traffic" pitchFamily="2" charset="-78"/>
              </a:rPr>
              <a:t> </a:t>
            </a:r>
          </a:p>
        </p:txBody>
      </p:sp>
      <p:sp>
        <p:nvSpPr>
          <p:cNvPr id="5" name="Rectangle 5"/>
          <p:cNvSpPr>
            <a:spLocks noChangeArrowheads="1"/>
          </p:cNvSpPr>
          <p:nvPr/>
        </p:nvSpPr>
        <p:spPr bwMode="auto">
          <a:xfrm>
            <a:off x="304800" y="990600"/>
            <a:ext cx="8229600" cy="4114800"/>
          </a:xfrm>
          <a:prstGeom prst="rect">
            <a:avLst/>
          </a:prstGeom>
          <a:noFill/>
          <a:ln w="9525">
            <a:noFill/>
            <a:miter lim="800000"/>
            <a:headEnd/>
            <a:tailEnd/>
          </a:ln>
          <a:effectLst/>
        </p:spPr>
        <p:txBody>
          <a:bodyPr/>
          <a:lstStyle/>
          <a:p>
            <a:pPr marL="609600" indent="-609600" algn="r" rtl="1">
              <a:spcBef>
                <a:spcPct val="20000"/>
              </a:spcBef>
              <a:buClr>
                <a:schemeClr val="hlink"/>
              </a:buClr>
              <a:buSzPct val="65000"/>
              <a:buFont typeface="Wingdings" pitchFamily="2" charset="2"/>
              <a:buChar char="n"/>
            </a:pPr>
            <a:r>
              <a:rPr lang="en-US" altLang="en-US" sz="2400" dirty="0">
                <a:cs typeface="B Traffic" pitchFamily="2" charset="-78"/>
              </a:rPr>
              <a:t>  </a:t>
            </a:r>
            <a:r>
              <a:rPr lang="fa-IR" altLang="en-US" sz="2400" dirty="0">
                <a:cs typeface="B Traffic" pitchFamily="2" charset="-78"/>
              </a:rPr>
              <a:t>حجم کار در هر دوره</a:t>
            </a:r>
          </a:p>
          <a:p>
            <a:pPr marL="609600" indent="-609600" algn="r" rtl="1">
              <a:spcBef>
                <a:spcPct val="20000"/>
              </a:spcBef>
              <a:buClr>
                <a:schemeClr val="hlink"/>
              </a:buClr>
              <a:buSzPct val="65000"/>
              <a:buFont typeface="Wingdings" pitchFamily="2" charset="2"/>
              <a:buChar char="n"/>
            </a:pPr>
            <a:r>
              <a:rPr lang="fa-IR" altLang="en-US" sz="2400" dirty="0">
                <a:cs typeface="B Traffic" pitchFamily="2" charset="-78"/>
              </a:rPr>
              <a:t>قابلیت جبران</a:t>
            </a:r>
          </a:p>
          <a:p>
            <a:pPr marL="609600" indent="-609600" algn="r" rtl="1">
              <a:spcBef>
                <a:spcPct val="20000"/>
              </a:spcBef>
              <a:buClr>
                <a:schemeClr val="hlink"/>
              </a:buClr>
              <a:buSzPct val="65000"/>
              <a:buFont typeface="Wingdings" pitchFamily="2" charset="2"/>
              <a:buChar char="n"/>
            </a:pPr>
            <a:r>
              <a:rPr lang="fa-IR" altLang="en-US" sz="2400" dirty="0">
                <a:cs typeface="B Traffic" pitchFamily="2" charset="-78"/>
              </a:rPr>
              <a:t>شاخص بحرانیت</a:t>
            </a:r>
          </a:p>
          <a:p>
            <a:pPr marL="609600" indent="-609600" algn="r" rtl="1">
              <a:spcBef>
                <a:spcPct val="20000"/>
              </a:spcBef>
              <a:buClr>
                <a:schemeClr val="hlink"/>
              </a:buClr>
              <a:buSzPct val="65000"/>
              <a:buFont typeface="Wingdings" pitchFamily="2" charset="2"/>
              <a:buChar char="n"/>
            </a:pPr>
            <a:r>
              <a:rPr lang="fa-IR" altLang="en-US" sz="2400" dirty="0">
                <a:cs typeface="B Traffic" pitchFamily="2" charset="-78"/>
              </a:rPr>
              <a:t>عملکرد پروژه</a:t>
            </a:r>
          </a:p>
          <a:p>
            <a:pPr marL="609600" indent="-609600" algn="r" rtl="1">
              <a:spcBef>
                <a:spcPct val="20000"/>
              </a:spcBef>
              <a:buClr>
                <a:schemeClr val="hlink"/>
              </a:buClr>
              <a:buSzPct val="65000"/>
              <a:buFont typeface="Wingdings" pitchFamily="2" charset="2"/>
              <a:buChar char="n"/>
            </a:pPr>
            <a:r>
              <a:rPr lang="fa-IR" altLang="en-US" sz="2400" dirty="0">
                <a:cs typeface="B Traffic" pitchFamily="2" charset="-78"/>
              </a:rPr>
              <a:t>برنامه پذیری تیم پروژه</a:t>
            </a:r>
          </a:p>
          <a:p>
            <a:pPr marL="609600" indent="-609600" algn="r" rtl="1">
              <a:spcBef>
                <a:spcPct val="20000"/>
              </a:spcBef>
              <a:buClr>
                <a:schemeClr val="hlink"/>
              </a:buClr>
              <a:buSzPct val="65000"/>
              <a:buFont typeface="Wingdings" pitchFamily="2" charset="2"/>
              <a:buChar char="n"/>
            </a:pPr>
            <a:r>
              <a:rPr lang="fa-IR" altLang="en-US" sz="2400" dirty="0">
                <a:cs typeface="B Traffic" pitchFamily="2" charset="-78"/>
              </a:rPr>
              <a:t>نقاط استراتژیک کنترل</a:t>
            </a:r>
          </a:p>
          <a:p>
            <a:pPr marL="609600" indent="-609600" algn="r" rtl="1">
              <a:spcBef>
                <a:spcPct val="20000"/>
              </a:spcBef>
              <a:buClr>
                <a:schemeClr val="hlink"/>
              </a:buClr>
              <a:buSzPct val="65000"/>
              <a:buFont typeface="Wingdings" pitchFamily="2" charset="2"/>
              <a:buChar char="n"/>
            </a:pPr>
            <a:r>
              <a:rPr lang="fa-IR" altLang="en-US" sz="2400" dirty="0">
                <a:cs typeface="B Traffic" pitchFamily="2" charset="-78"/>
              </a:rPr>
              <a:t>استفاده کنندگان از گزارش</a:t>
            </a:r>
          </a:p>
          <a:p>
            <a:pPr marL="609600" indent="-609600" algn="r" rtl="1">
              <a:spcBef>
                <a:spcPct val="20000"/>
              </a:spcBef>
              <a:buClr>
                <a:schemeClr val="hlink"/>
              </a:buClr>
              <a:buSzPct val="65000"/>
              <a:buFont typeface="Wingdings" pitchFamily="2" charset="2"/>
              <a:buChar char="n"/>
            </a:pPr>
            <a:r>
              <a:rPr lang="fa-IR" altLang="en-US" sz="2400" dirty="0">
                <a:cs typeface="B Traffic" pitchFamily="2" charset="-78"/>
              </a:rPr>
              <a:t>محدودیتها</a:t>
            </a:r>
          </a:p>
          <a:p>
            <a:pPr marL="609600" indent="-609600" algn="r" rtl="1">
              <a:spcBef>
                <a:spcPct val="20000"/>
              </a:spcBef>
              <a:buClr>
                <a:schemeClr val="hlink"/>
              </a:buClr>
              <a:buSzPct val="65000"/>
              <a:buFont typeface="Wingdings" pitchFamily="2" charset="2"/>
              <a:buNone/>
            </a:pPr>
            <a:r>
              <a:rPr lang="fa-IR" altLang="en-US" sz="2400" dirty="0">
                <a:cs typeface="B Traffic" pitchFamily="2" charset="-78"/>
              </a:rPr>
              <a:t>   </a:t>
            </a:r>
            <a:endParaRPr lang="en-US" altLang="en-US" dirty="0">
              <a:cs typeface="B Traffic" pitchFamily="2" charset="-78"/>
            </a:endParaRP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1447800" y="0"/>
            <a:ext cx="5867400" cy="609600"/>
          </a:xfrm>
        </p:spPr>
        <p:txBody>
          <a:bodyPr>
            <a:normAutofit/>
          </a:bodyPr>
          <a:lstStyle/>
          <a:p>
            <a:pPr algn="ctr" rtl="1"/>
            <a:r>
              <a:rPr lang="en-US" altLang="en-US" sz="3200" b="1" dirty="0">
                <a:cs typeface="B Traffic" pitchFamily="2" charset="-78"/>
              </a:rPr>
              <a:t> </a:t>
            </a:r>
            <a:r>
              <a:rPr lang="ar-SA" altLang="en-US" sz="3200" b="1" dirty="0">
                <a:cs typeface="B Traffic" pitchFamily="2" charset="-78"/>
              </a:rPr>
              <a:t>محاسبه</a:t>
            </a:r>
            <a:r>
              <a:rPr lang="en-US" altLang="en-US" sz="3200" b="1" dirty="0">
                <a:cs typeface="B Traffic" pitchFamily="2" charset="-78"/>
              </a:rPr>
              <a:t> </a:t>
            </a:r>
            <a:r>
              <a:rPr lang="ar-SA" altLang="en-US" sz="3200" b="1" dirty="0">
                <a:cs typeface="B Traffic" pitchFamily="2" charset="-78"/>
              </a:rPr>
              <a:t>پيشرفت فعاليتهاي پروژه</a:t>
            </a:r>
            <a:r>
              <a:rPr lang="en-US" altLang="en-US" sz="3200" b="1" dirty="0">
                <a:cs typeface="B Traffic" pitchFamily="2" charset="-78"/>
              </a:rPr>
              <a:t> :</a:t>
            </a:r>
          </a:p>
        </p:txBody>
      </p:sp>
      <p:sp>
        <p:nvSpPr>
          <p:cNvPr id="5" name="Rectangle 3"/>
          <p:cNvSpPr txBox="1">
            <a:spLocks noChangeArrowheads="1"/>
          </p:cNvSpPr>
          <p:nvPr/>
        </p:nvSpPr>
        <p:spPr>
          <a:xfrm>
            <a:off x="381000" y="914400"/>
            <a:ext cx="8229600" cy="3276600"/>
          </a:xfrm>
          <a:prstGeom prst="rect">
            <a:avLst/>
          </a:prstGeom>
        </p:spPr>
        <p:txBody>
          <a:bodyPr vert="horz">
            <a:normAutofit fontScale="92500" lnSpcReduction="20000"/>
          </a:bodyPr>
          <a:lstStyle/>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pitchFamily="2" charset="2"/>
              <a:buNone/>
              <a:tabLst/>
              <a:defRPr/>
            </a:pPr>
            <a:r>
              <a:rPr kumimoji="0" lang="en-US" altLang="en-US" sz="2800" b="1" i="0" u="none" strike="noStrike" kern="1200" cap="none" spc="0" normalizeH="0" baseline="0" noProof="0" dirty="0" smtClean="0">
                <a:ln>
                  <a:noFill/>
                </a:ln>
                <a:solidFill>
                  <a:schemeClr val="tx1"/>
                </a:solidFill>
                <a:effectLst/>
                <a:uLnTx/>
                <a:uFillTx/>
                <a:latin typeface="+mn-lt"/>
                <a:ea typeface="+mn-ea"/>
                <a:cs typeface="B Traffic" pitchFamily="2" charset="-78"/>
              </a:rPr>
              <a:t> </a:t>
            </a:r>
            <a:r>
              <a:rPr kumimoji="0" lang="en-US" altLang="en-US" sz="2400" b="1" i="0" u="none" strike="noStrike" kern="1200" cap="none" spc="0" normalizeH="0" baseline="0" noProof="0" dirty="0" smtClean="0">
                <a:ln>
                  <a:noFill/>
                </a:ln>
                <a:solidFill>
                  <a:schemeClr val="tx1"/>
                </a:solidFill>
                <a:effectLst/>
                <a:uLnTx/>
                <a:uFillTx/>
                <a:latin typeface="+mn-lt"/>
                <a:ea typeface="+mn-ea"/>
                <a:cs typeface="B Traffic" pitchFamily="2" charset="-78"/>
              </a:rPr>
              <a:t>1. </a:t>
            </a:r>
            <a:r>
              <a:rPr kumimoji="0" lang="ar-SA" altLang="en-US" sz="2400" b="1" i="0" u="none" strike="noStrike" kern="1200" cap="none" spc="0" normalizeH="0" baseline="0" noProof="0" smtClean="0">
                <a:ln>
                  <a:noFill/>
                </a:ln>
                <a:solidFill>
                  <a:schemeClr val="tx1"/>
                </a:solidFill>
                <a:effectLst/>
                <a:uLnTx/>
                <a:uFillTx/>
                <a:latin typeface="+mn-lt"/>
                <a:ea typeface="+mn-ea"/>
                <a:cs typeface="B Traffic" pitchFamily="2" charset="-78"/>
              </a:rPr>
              <a:t>تعيين روش</a:t>
            </a:r>
            <a:r>
              <a:rPr kumimoji="0" lang="en-US" altLang="en-US" sz="2400" b="1" i="0" u="none" strike="noStrike" kern="1200" cap="none" spc="0" normalizeH="0" baseline="0" noProof="0" dirty="0" smtClean="0">
                <a:ln>
                  <a:noFill/>
                </a:ln>
                <a:solidFill>
                  <a:schemeClr val="tx1"/>
                </a:solidFill>
                <a:effectLst/>
                <a:uLnTx/>
                <a:uFillTx/>
                <a:latin typeface="+mn-lt"/>
                <a:ea typeface="+mn-ea"/>
                <a:cs typeface="B Traffic" pitchFamily="2" charset="-78"/>
              </a:rPr>
              <a:t> </a:t>
            </a:r>
            <a:r>
              <a:rPr kumimoji="0" lang="ar-SA" altLang="en-US" sz="2400" b="1" i="0" u="none" strike="noStrike" kern="1200" cap="none" spc="0" normalizeH="0" baseline="0" noProof="0" smtClean="0">
                <a:ln>
                  <a:noFill/>
                </a:ln>
                <a:solidFill>
                  <a:schemeClr val="tx1"/>
                </a:solidFill>
                <a:effectLst/>
                <a:uLnTx/>
                <a:uFillTx/>
                <a:latin typeface="+mn-lt"/>
                <a:ea typeface="+mn-ea"/>
                <a:cs typeface="B Traffic" pitchFamily="2" charset="-78"/>
              </a:rPr>
              <a:t>اندازه</a:t>
            </a:r>
            <a:r>
              <a:rPr kumimoji="0" lang="en-US" altLang="en-US" sz="2400" b="1" i="0" u="none" strike="noStrike" kern="1200" cap="none" spc="0" normalizeH="0" baseline="0" noProof="0" dirty="0" smtClean="0">
                <a:ln>
                  <a:noFill/>
                </a:ln>
                <a:solidFill>
                  <a:schemeClr val="tx1"/>
                </a:solidFill>
                <a:effectLst/>
                <a:uLnTx/>
                <a:uFillTx/>
                <a:latin typeface="+mn-lt"/>
                <a:ea typeface="+mn-ea"/>
                <a:cs typeface="B Traffic" pitchFamily="2" charset="-78"/>
              </a:rPr>
              <a:t> </a:t>
            </a:r>
            <a:r>
              <a:rPr kumimoji="0" lang="ar-SA" altLang="en-US" sz="2400" b="1" i="0" u="none" strike="noStrike" kern="1200" cap="none" spc="0" normalizeH="0" baseline="0" noProof="0" smtClean="0">
                <a:ln>
                  <a:noFill/>
                </a:ln>
                <a:solidFill>
                  <a:schemeClr val="tx1"/>
                </a:solidFill>
                <a:effectLst/>
                <a:uLnTx/>
                <a:uFillTx/>
                <a:latin typeface="+mn-lt"/>
                <a:ea typeface="+mn-ea"/>
                <a:cs typeface="B Traffic" pitchFamily="2" charset="-78"/>
              </a:rPr>
              <a:t>گيري</a:t>
            </a:r>
            <a:r>
              <a:rPr kumimoji="0" lang="en-US" altLang="en-US" sz="2400" b="1" i="0" u="none" strike="noStrike" kern="1200" cap="none" spc="0" normalizeH="0" baseline="0" noProof="0" dirty="0" smtClean="0">
                <a:ln>
                  <a:noFill/>
                </a:ln>
                <a:solidFill>
                  <a:schemeClr val="tx1"/>
                </a:solidFill>
                <a:effectLst/>
                <a:uLnTx/>
                <a:uFillTx/>
                <a:latin typeface="+mn-lt"/>
                <a:ea typeface="+mn-ea"/>
                <a:cs typeface="B Traffic" pitchFamily="2" charset="-78"/>
              </a:rPr>
              <a:t> </a:t>
            </a:r>
            <a:r>
              <a:rPr kumimoji="0" lang="ar-SA" altLang="en-US" sz="2400" b="1" i="0" u="none" strike="noStrike" kern="1200" cap="none" spc="0" normalizeH="0" baseline="0" noProof="0" smtClean="0">
                <a:ln>
                  <a:noFill/>
                </a:ln>
                <a:solidFill>
                  <a:schemeClr val="tx1"/>
                </a:solidFill>
                <a:effectLst/>
                <a:uLnTx/>
                <a:uFillTx/>
                <a:latin typeface="+mn-lt"/>
                <a:ea typeface="+mn-ea"/>
                <a:cs typeface="B Traffic" pitchFamily="2" charset="-78"/>
              </a:rPr>
              <a:t>پيشرفت</a:t>
            </a:r>
            <a:r>
              <a:rPr kumimoji="0" lang="en-US" altLang="en-US" sz="2400" b="1" i="0" u="none" strike="noStrike" kern="1200" cap="none" spc="0" normalizeH="0" baseline="0" noProof="0" dirty="0" smtClean="0">
                <a:ln>
                  <a:noFill/>
                </a:ln>
                <a:solidFill>
                  <a:schemeClr val="tx1"/>
                </a:solidFill>
                <a:effectLst/>
                <a:uLnTx/>
                <a:uFillTx/>
                <a:latin typeface="+mn-lt"/>
                <a:ea typeface="+mn-ea"/>
                <a:cs typeface="B Traffic" pitchFamily="2" charset="-78"/>
              </a:rPr>
              <a:t> </a:t>
            </a:r>
            <a:r>
              <a:rPr kumimoji="0" lang="ar-SA" altLang="en-US" sz="2400" b="1" i="0" u="none" strike="noStrike" kern="1200" cap="none" spc="0" normalizeH="0" baseline="0" noProof="0" smtClean="0">
                <a:ln>
                  <a:noFill/>
                </a:ln>
                <a:solidFill>
                  <a:schemeClr val="tx1"/>
                </a:solidFill>
                <a:effectLst/>
                <a:uLnTx/>
                <a:uFillTx/>
                <a:latin typeface="+mn-lt"/>
                <a:ea typeface="+mn-ea"/>
                <a:cs typeface="B Traffic" pitchFamily="2" charset="-78"/>
              </a:rPr>
              <a:t>هر</a:t>
            </a:r>
            <a:r>
              <a:rPr kumimoji="0" lang="en-US" altLang="en-US" sz="2400" b="1" i="0" u="none" strike="noStrike" kern="1200" cap="none" spc="0" normalizeH="0" baseline="0" noProof="0" dirty="0" smtClean="0">
                <a:ln>
                  <a:noFill/>
                </a:ln>
                <a:solidFill>
                  <a:schemeClr val="tx1"/>
                </a:solidFill>
                <a:effectLst/>
                <a:uLnTx/>
                <a:uFillTx/>
                <a:latin typeface="+mn-lt"/>
                <a:ea typeface="+mn-ea"/>
                <a:cs typeface="B Traffic" pitchFamily="2" charset="-78"/>
              </a:rPr>
              <a:t> </a:t>
            </a:r>
            <a:r>
              <a:rPr kumimoji="0" lang="ar-SA" altLang="en-US" sz="2400" b="1" i="0" u="none" strike="noStrike" kern="1200" cap="none" spc="0" normalizeH="0" baseline="0" noProof="0" smtClean="0">
                <a:ln>
                  <a:noFill/>
                </a:ln>
                <a:solidFill>
                  <a:schemeClr val="tx1"/>
                </a:solidFill>
                <a:effectLst/>
                <a:uLnTx/>
                <a:uFillTx/>
                <a:latin typeface="+mn-lt"/>
                <a:ea typeface="+mn-ea"/>
                <a:cs typeface="B Traffic" pitchFamily="2" charset="-78"/>
              </a:rPr>
              <a:t>فعاليت</a:t>
            </a:r>
            <a:endParaRPr kumimoji="0" lang="en-US" altLang="en-US" sz="2400" b="1" i="0" u="none" strike="noStrike" kern="1200" cap="none" spc="0" normalizeH="0" baseline="0" noProof="0" dirty="0" smtClean="0">
              <a:ln>
                <a:noFill/>
              </a:ln>
              <a:solidFill>
                <a:schemeClr val="tx1"/>
              </a:solidFill>
              <a:effectLst/>
              <a:uLnTx/>
              <a:uFillTx/>
              <a:latin typeface="+mn-lt"/>
              <a:ea typeface="+mn-ea"/>
              <a:cs typeface="B Traffic" pitchFamily="2" charset="-78"/>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pitchFamily="2" charset="2"/>
              <a:buNone/>
              <a:tabLst/>
              <a:defRPr/>
            </a:pPr>
            <a:r>
              <a:rPr kumimoji="0" lang="en-US" altLang="en-US" sz="2400" b="1" i="0" u="none" strike="noStrike" kern="1200" cap="none" spc="0" normalizeH="0" baseline="0" noProof="0" dirty="0" smtClean="0">
                <a:ln>
                  <a:noFill/>
                </a:ln>
                <a:solidFill>
                  <a:schemeClr val="tx1"/>
                </a:solidFill>
                <a:effectLst/>
                <a:uLnTx/>
                <a:uFillTx/>
                <a:latin typeface="+mn-lt"/>
                <a:ea typeface="+mn-ea"/>
                <a:cs typeface="B Traffic" pitchFamily="2" charset="-78"/>
              </a:rPr>
              <a:t>      </a:t>
            </a: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pitchFamily="2" charset="2"/>
              <a:buNone/>
              <a:tabLst/>
              <a:defRPr/>
            </a:pPr>
            <a:r>
              <a:rPr kumimoji="0" lang="en-US" altLang="en-US" sz="2400" b="1" i="0" u="none" strike="noStrike" kern="1200" cap="none" spc="0" normalizeH="0" baseline="0" noProof="0" dirty="0" smtClean="0">
                <a:ln>
                  <a:noFill/>
                </a:ln>
                <a:solidFill>
                  <a:schemeClr val="tx1"/>
                </a:solidFill>
                <a:effectLst/>
                <a:uLnTx/>
                <a:uFillTx/>
                <a:latin typeface="+mn-lt"/>
                <a:ea typeface="+mn-ea"/>
                <a:cs typeface="B Traffic" pitchFamily="2" charset="-78"/>
              </a:rPr>
              <a:t>      *</a:t>
            </a:r>
            <a:r>
              <a:rPr kumimoji="0" lang="en-US" altLang="en-US" sz="2400" b="0" i="0" u="none" strike="noStrike" kern="1200" cap="none" spc="0" normalizeH="0" baseline="0" noProof="0" dirty="0" smtClean="0">
                <a:ln>
                  <a:noFill/>
                </a:ln>
                <a:solidFill>
                  <a:schemeClr val="tx1"/>
                </a:solidFill>
                <a:effectLst/>
                <a:uLnTx/>
                <a:uFillTx/>
                <a:latin typeface="+mn-lt"/>
                <a:ea typeface="+mn-ea"/>
                <a:cs typeface="B Traffic" pitchFamily="2" charset="-78"/>
              </a:rPr>
              <a:t>  </a:t>
            </a:r>
            <a:r>
              <a:rPr kumimoji="0" lang="ar-SA" altLang="en-US" sz="2400" b="0" i="0" u="none" strike="noStrike" kern="1200" cap="none" spc="0" normalizeH="0" baseline="0" noProof="0" smtClean="0">
                <a:ln>
                  <a:noFill/>
                </a:ln>
                <a:solidFill>
                  <a:schemeClr val="tx1"/>
                </a:solidFill>
                <a:effectLst/>
                <a:uLnTx/>
                <a:uFillTx/>
                <a:latin typeface="+mn-lt"/>
                <a:ea typeface="+mn-ea"/>
                <a:cs typeface="B Traffic" pitchFamily="2" charset="-78"/>
              </a:rPr>
              <a:t>بر اساس مراحل</a:t>
            </a:r>
            <a:r>
              <a:rPr kumimoji="0" lang="en-US" altLang="en-US" sz="2400" b="0" i="0" u="none" strike="noStrike" kern="1200" cap="none" spc="0" normalizeH="0" baseline="0" noProof="0" dirty="0" smtClean="0">
                <a:ln>
                  <a:noFill/>
                </a:ln>
                <a:solidFill>
                  <a:schemeClr val="tx1"/>
                </a:solidFill>
                <a:effectLst/>
                <a:uLnTx/>
                <a:uFillTx/>
                <a:latin typeface="+mn-lt"/>
                <a:ea typeface="+mn-ea"/>
                <a:cs typeface="B Traffic" pitchFamily="2" charset="-78"/>
              </a:rPr>
              <a:t> </a:t>
            </a:r>
            <a:r>
              <a:rPr kumimoji="0" lang="ar-SA" altLang="en-US" sz="2400" b="0" i="0" u="none" strike="noStrike" kern="1200" cap="none" spc="0" normalizeH="0" baseline="0" noProof="0" smtClean="0">
                <a:ln>
                  <a:noFill/>
                </a:ln>
                <a:solidFill>
                  <a:schemeClr val="tx1"/>
                </a:solidFill>
                <a:effectLst/>
                <a:uLnTx/>
                <a:uFillTx/>
                <a:latin typeface="+mn-lt"/>
                <a:ea typeface="+mn-ea"/>
                <a:cs typeface="B Traffic" pitchFamily="2" charset="-78"/>
              </a:rPr>
              <a:t>پيشرفت فعاليت</a:t>
            </a:r>
            <a:r>
              <a:rPr kumimoji="0" lang="en-US" altLang="en-US" sz="2400" b="0" i="0" u="none" strike="noStrike" kern="1200" cap="none" spc="0" normalizeH="0" baseline="0" noProof="0" dirty="0" smtClean="0">
                <a:ln>
                  <a:noFill/>
                </a:ln>
                <a:solidFill>
                  <a:schemeClr val="tx1"/>
                </a:solidFill>
                <a:effectLst/>
                <a:uLnTx/>
                <a:uFillTx/>
                <a:latin typeface="+mn-lt"/>
                <a:ea typeface="+mn-ea"/>
                <a:cs typeface="B Traffic" pitchFamily="2" charset="-78"/>
              </a:rPr>
              <a:t> </a:t>
            </a:r>
            <a:r>
              <a:rPr kumimoji="0" lang="en-US" altLang="en-US" sz="2400"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rPr>
              <a:t>( </a:t>
            </a:r>
            <a:r>
              <a:rPr kumimoji="0" lang="en-US" altLang="ar-SA" sz="2400"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rPr>
              <a:t>Milestone )</a:t>
            </a: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pitchFamily="2" charset="2"/>
              <a:buNone/>
              <a:tabLst/>
              <a:defRPr/>
            </a:pPr>
            <a:r>
              <a:rPr kumimoji="0" lang="en-US" altLang="ar-SA" sz="2400"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rPr>
              <a:t>    *  </a:t>
            </a:r>
            <a:r>
              <a:rPr kumimoji="0" lang="ar-SA" altLang="en-US" sz="2400" b="0" i="0" u="none" strike="noStrike" kern="1200" cap="none" spc="0" normalizeH="0" baseline="0" noProof="0" smtClean="0">
                <a:ln>
                  <a:noFill/>
                </a:ln>
                <a:solidFill>
                  <a:schemeClr val="tx1"/>
                </a:solidFill>
                <a:effectLst/>
                <a:uLnTx/>
                <a:uFillTx/>
                <a:latin typeface="Hanzel Thin" pitchFamily="34" charset="0"/>
                <a:ea typeface="+mn-ea"/>
                <a:cs typeface="B Traffic" pitchFamily="2" charset="-78"/>
              </a:rPr>
              <a:t>بر اساس زمان</a:t>
            </a:r>
            <a:endParaRPr kumimoji="0" lang="en-US" altLang="en-US" sz="2400"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pitchFamily="2" charset="2"/>
              <a:buNone/>
              <a:tabLst/>
              <a:defRPr/>
            </a:pPr>
            <a:r>
              <a:rPr kumimoji="0" lang="en-US" altLang="en-US" sz="2400"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rPr>
              <a:t>    * </a:t>
            </a:r>
            <a:r>
              <a:rPr kumimoji="0" lang="ar-SA" altLang="en-US" sz="2400" b="0" i="0" u="none" strike="noStrike" kern="1200" cap="none" spc="0" normalizeH="0" baseline="0" noProof="0" smtClean="0">
                <a:ln>
                  <a:noFill/>
                </a:ln>
                <a:solidFill>
                  <a:schemeClr val="tx1"/>
                </a:solidFill>
                <a:effectLst/>
                <a:uLnTx/>
                <a:uFillTx/>
                <a:latin typeface="Hanzel Thin" pitchFamily="34" charset="0"/>
                <a:ea typeface="+mn-ea"/>
                <a:cs typeface="B Traffic" pitchFamily="2" charset="-78"/>
              </a:rPr>
              <a:t>بر اساس</a:t>
            </a:r>
            <a:r>
              <a:rPr kumimoji="0" lang="en-US" altLang="en-US" sz="2400"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rPr>
              <a:t> </a:t>
            </a:r>
            <a:r>
              <a:rPr kumimoji="0" lang="ar-SA" altLang="en-US" sz="2400" b="0" i="0" u="none" strike="noStrike" kern="1200" cap="none" spc="0" normalizeH="0" baseline="0" noProof="0" smtClean="0">
                <a:ln>
                  <a:noFill/>
                </a:ln>
                <a:solidFill>
                  <a:schemeClr val="tx1"/>
                </a:solidFill>
                <a:effectLst/>
                <a:uLnTx/>
                <a:uFillTx/>
                <a:latin typeface="Hanzel Thin" pitchFamily="34" charset="0"/>
                <a:ea typeface="+mn-ea"/>
                <a:cs typeface="B Traffic" pitchFamily="2" charset="-78"/>
              </a:rPr>
              <a:t>هزينه ها</a:t>
            </a:r>
            <a:endParaRPr kumimoji="0" lang="en-US" altLang="en-US" sz="2400"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pitchFamily="2" charset="2"/>
              <a:buNone/>
              <a:tabLst/>
              <a:defRPr/>
            </a:pPr>
            <a:r>
              <a:rPr kumimoji="0" lang="en-US" altLang="en-US" sz="2400"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rPr>
              <a:t>    * </a:t>
            </a:r>
            <a:r>
              <a:rPr kumimoji="0" lang="ar-SA" altLang="en-US" sz="2400" b="0" i="0" u="none" strike="noStrike" kern="1200" cap="none" spc="0" normalizeH="0" baseline="0" noProof="0" smtClean="0">
                <a:ln>
                  <a:noFill/>
                </a:ln>
                <a:solidFill>
                  <a:schemeClr val="tx1"/>
                </a:solidFill>
                <a:effectLst/>
                <a:uLnTx/>
                <a:uFillTx/>
                <a:latin typeface="Hanzel Thin" pitchFamily="34" charset="0"/>
                <a:ea typeface="+mn-ea"/>
                <a:cs typeface="B Traffic" pitchFamily="2" charset="-78"/>
              </a:rPr>
              <a:t>بر اساس</a:t>
            </a:r>
            <a:r>
              <a:rPr kumimoji="0" lang="en-US" altLang="en-US" sz="2400"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rPr>
              <a:t> </a:t>
            </a:r>
            <a:r>
              <a:rPr kumimoji="0" lang="ar-SA" altLang="en-US" sz="2400" b="0" i="0" u="none" strike="noStrike" kern="1200" cap="none" spc="0" normalizeH="0" baseline="0" noProof="0" smtClean="0">
                <a:ln>
                  <a:noFill/>
                </a:ln>
                <a:solidFill>
                  <a:schemeClr val="tx1"/>
                </a:solidFill>
                <a:effectLst/>
                <a:uLnTx/>
                <a:uFillTx/>
                <a:latin typeface="Hanzel Thin" pitchFamily="34" charset="0"/>
                <a:ea typeface="+mn-ea"/>
                <a:cs typeface="B Traffic" pitchFamily="2" charset="-78"/>
              </a:rPr>
              <a:t>شاخصهاي فيزيكي فعاليت</a:t>
            </a:r>
            <a:endParaRPr kumimoji="0" lang="en-US" altLang="en-US" sz="2400"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pitchFamily="2" charset="2"/>
              <a:buNone/>
              <a:tabLst/>
              <a:defRPr/>
            </a:pPr>
            <a:r>
              <a:rPr kumimoji="0" lang="en-US" altLang="en-US" sz="2400"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rPr>
              <a:t>    * </a:t>
            </a:r>
            <a:r>
              <a:rPr kumimoji="0" lang="ar-SA" altLang="en-US" sz="2400" b="0" i="0" u="none" strike="noStrike" kern="1200" cap="none" spc="0" normalizeH="0" baseline="0" noProof="0" smtClean="0">
                <a:ln>
                  <a:noFill/>
                </a:ln>
                <a:solidFill>
                  <a:schemeClr val="tx1"/>
                </a:solidFill>
                <a:effectLst/>
                <a:uLnTx/>
                <a:uFillTx/>
                <a:latin typeface="Hanzel Thin" pitchFamily="34" charset="0"/>
                <a:ea typeface="+mn-ea"/>
                <a:cs typeface="B Traffic" pitchFamily="2" charset="-78"/>
              </a:rPr>
              <a:t>بر اساس وضعيتها ( 100 - 50 - 0 در صد</a:t>
            </a:r>
            <a:r>
              <a:rPr kumimoji="0" lang="en-US" altLang="en-US" sz="2400"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rPr>
              <a:t> </a:t>
            </a:r>
            <a:r>
              <a:rPr kumimoji="0" lang="fa-IR" altLang="en-US" sz="2400" b="0" i="0" u="none" strike="noStrike" kern="1200" cap="none" spc="0" normalizeH="0" baseline="0" noProof="0" smtClean="0">
                <a:ln>
                  <a:noFill/>
                </a:ln>
                <a:solidFill>
                  <a:schemeClr val="tx1"/>
                </a:solidFill>
                <a:effectLst/>
                <a:uLnTx/>
                <a:uFillTx/>
                <a:latin typeface="Hanzel Thin" pitchFamily="34" charset="0"/>
                <a:ea typeface="+mn-ea"/>
                <a:cs typeface="B Traffic" pitchFamily="2" charset="-78"/>
              </a:rPr>
              <a:t>)</a:t>
            </a:r>
            <a:endParaRPr kumimoji="0" lang="en-US" altLang="en-US" sz="2400"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pitchFamily="2" charset="2"/>
              <a:buNone/>
              <a:tabLst/>
              <a:defRPr/>
            </a:pPr>
            <a:r>
              <a:rPr kumimoji="0" lang="en-US" altLang="en-US" sz="2400"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rPr>
              <a:t> </a:t>
            </a: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pitchFamily="2" charset="2"/>
              <a:buNone/>
              <a:tabLst/>
              <a:defRPr/>
            </a:pPr>
            <a:r>
              <a:rPr kumimoji="0" lang="en-US" altLang="en-US" sz="2400" b="0"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rPr>
              <a:t>    </a:t>
            </a:r>
            <a:endParaRPr kumimoji="0" lang="en-US" altLang="en-US" sz="2400" b="1" i="0" u="none" strike="noStrike" kern="1200" cap="none" spc="0" normalizeH="0" baseline="0" noProof="0" dirty="0" smtClean="0">
              <a:ln>
                <a:noFill/>
              </a:ln>
              <a:solidFill>
                <a:schemeClr val="tx1"/>
              </a:solidFill>
              <a:effectLst/>
              <a:uLnTx/>
              <a:uFillTx/>
              <a:latin typeface="Hanzel Thin" pitchFamily="34" charset="0"/>
              <a:ea typeface="+mn-ea"/>
              <a:cs typeface="B Traffic" pitchFamily="2" charset="-78"/>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pitchFamily="2" charset="2"/>
              <a:buNone/>
              <a:tabLst/>
              <a:defRPr/>
            </a:pPr>
            <a:endParaRPr kumimoji="0" lang="en-US" altLang="ar-SA" sz="2800" b="1" i="0" u="none" strike="noStrike" kern="1200" cap="none" spc="0" normalizeH="0" baseline="0" noProof="0" dirty="0">
              <a:ln>
                <a:noFill/>
              </a:ln>
              <a:solidFill>
                <a:schemeClr val="tx1"/>
              </a:solidFill>
              <a:effectLst/>
              <a:uLnTx/>
              <a:uFillTx/>
              <a:latin typeface="+mn-lt"/>
              <a:ea typeface="+mn-ea"/>
              <a:cs typeface="B Traffic" pitchFamily="2" charset="-78"/>
            </a:endParaRPr>
          </a:p>
        </p:txBody>
      </p:sp>
      <p:sp>
        <p:nvSpPr>
          <p:cNvPr id="6" name="Rectangle 3"/>
          <p:cNvSpPr txBox="1">
            <a:spLocks noChangeArrowheads="1"/>
          </p:cNvSpPr>
          <p:nvPr/>
        </p:nvSpPr>
        <p:spPr>
          <a:xfrm>
            <a:off x="914400" y="3581400"/>
            <a:ext cx="7772400" cy="3276600"/>
          </a:xfrm>
          <a:prstGeom prst="rect">
            <a:avLst/>
          </a:prstGeom>
        </p:spPr>
        <p:txBody>
          <a:bodyPr vert="horz">
            <a:noAutofit/>
          </a:bodyPr>
          <a:lstStyle/>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pitchFamily="2" charset="2"/>
              <a:buNone/>
              <a:tabLst/>
              <a:defRPr/>
            </a:pPr>
            <a:r>
              <a:rPr kumimoji="0" lang="en-US" altLang="en-US" sz="2400" b="1" i="0" u="none" strike="noStrike" kern="1200" cap="none" spc="0" normalizeH="0" baseline="0" noProof="0" dirty="0" smtClean="0">
                <a:ln>
                  <a:noFill/>
                </a:ln>
                <a:solidFill>
                  <a:schemeClr val="tx1"/>
                </a:solidFill>
                <a:effectLst/>
                <a:uLnTx/>
                <a:uFillTx/>
                <a:cs typeface="B Nazanin" pitchFamily="2" charset="-78"/>
              </a:rPr>
              <a:t> 2. </a:t>
            </a:r>
            <a:r>
              <a:rPr kumimoji="0" lang="ar-SA" altLang="en-US" sz="2400" b="1" i="0" u="none" strike="noStrike" kern="1200" cap="none" spc="0" normalizeH="0" baseline="0" noProof="0" dirty="0" smtClean="0">
                <a:ln>
                  <a:noFill/>
                </a:ln>
                <a:solidFill>
                  <a:schemeClr val="tx1"/>
                </a:solidFill>
                <a:effectLst/>
                <a:uLnTx/>
                <a:uFillTx/>
                <a:cs typeface="B Nazanin" pitchFamily="2" charset="-78"/>
              </a:rPr>
              <a:t>تعيين روش</a:t>
            </a:r>
            <a:r>
              <a:rPr kumimoji="0" lang="en-US" altLang="en-US" sz="24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400" b="1" i="0" u="none" strike="noStrike" kern="1200" cap="none" spc="0" normalizeH="0" baseline="0" noProof="0" dirty="0" smtClean="0">
                <a:ln>
                  <a:noFill/>
                </a:ln>
                <a:solidFill>
                  <a:schemeClr val="tx1"/>
                </a:solidFill>
                <a:effectLst/>
                <a:uLnTx/>
                <a:uFillTx/>
                <a:cs typeface="B Nazanin" pitchFamily="2" charset="-78"/>
              </a:rPr>
              <a:t>اندازه</a:t>
            </a:r>
            <a:r>
              <a:rPr kumimoji="0" lang="en-US" altLang="en-US" sz="24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400" b="1" i="0" u="none" strike="noStrike" kern="1200" cap="none" spc="0" normalizeH="0" baseline="0" noProof="0" dirty="0" smtClean="0">
                <a:ln>
                  <a:noFill/>
                </a:ln>
                <a:solidFill>
                  <a:schemeClr val="tx1"/>
                </a:solidFill>
                <a:effectLst/>
                <a:uLnTx/>
                <a:uFillTx/>
                <a:cs typeface="B Nazanin" pitchFamily="2" charset="-78"/>
              </a:rPr>
              <a:t>گيري وزن هر</a:t>
            </a:r>
            <a:r>
              <a:rPr kumimoji="0" lang="en-US" altLang="en-US" sz="24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400" b="1" i="0" u="none" strike="noStrike" kern="1200" cap="none" spc="0" normalizeH="0" baseline="0" noProof="0" dirty="0" smtClean="0">
                <a:ln>
                  <a:noFill/>
                </a:ln>
                <a:solidFill>
                  <a:schemeClr val="tx1"/>
                </a:solidFill>
                <a:effectLst/>
                <a:uLnTx/>
                <a:uFillTx/>
                <a:cs typeface="B Nazanin" pitchFamily="2" charset="-78"/>
              </a:rPr>
              <a:t>فعاليت</a:t>
            </a:r>
            <a:endParaRPr kumimoji="0" lang="en-US" altLang="en-US" sz="2400" b="1" i="0" u="none" strike="noStrike" kern="1200" cap="none" spc="0" normalizeH="0" baseline="0" noProof="0" dirty="0" smtClean="0">
              <a:ln>
                <a:noFill/>
              </a:ln>
              <a:solidFill>
                <a:schemeClr val="tx1"/>
              </a:solidFill>
              <a:effectLst/>
              <a:uLnTx/>
              <a:uFillTx/>
              <a:cs typeface="B Nazanin" pitchFamily="2" charset="-78"/>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pitchFamily="2" charset="2"/>
              <a:buNone/>
              <a:tabLst/>
              <a:defRPr/>
            </a:pP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pitchFamily="2" charset="2"/>
              <a:buNone/>
              <a:tabLst/>
              <a:defRPr/>
            </a:pP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وزن هر</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فعاليت</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 </a:t>
            </a: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نسبت</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اهميت يك فعاليت</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به</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ديگر فعاليت هاي پروژه</a:t>
            </a:r>
            <a:endParaRPr kumimoji="0" lang="en-US" altLang="en-US" sz="2000" b="1" i="0" u="none" strike="noStrike" kern="1200" cap="none" spc="0" normalizeH="0" baseline="0" noProof="0" dirty="0" smtClean="0">
              <a:ln>
                <a:noFill/>
              </a:ln>
              <a:solidFill>
                <a:schemeClr val="tx1"/>
              </a:solidFill>
              <a:effectLst/>
              <a:uLnTx/>
              <a:uFillTx/>
              <a:cs typeface="B Nazanin" pitchFamily="2" charset="-78"/>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pitchFamily="2" charset="2"/>
              <a:buNone/>
              <a:tabLst/>
              <a:defRPr/>
            </a:pP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 </a:t>
            </a: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بر اساس نسبت حجم</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فعاليت</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محاسبه مي</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شود</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r>
              <a:rPr kumimoji="0" lang="fa-IR" altLang="en-US" sz="2000" b="1" i="0" u="none" strike="noStrike" kern="1200" cap="none" spc="0" normalizeH="0" baseline="0" noProof="0" dirty="0" smtClean="0">
                <a:ln>
                  <a:noFill/>
                </a:ln>
                <a:solidFill>
                  <a:schemeClr val="tx1"/>
                </a:solidFill>
                <a:effectLst/>
                <a:uLnTx/>
                <a:uFillTx/>
                <a:cs typeface="B Nazanin" pitchFamily="2" charset="-78"/>
              </a:rPr>
              <a:t>(</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نفر</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 </a:t>
            </a: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ساعت</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r>
              <a:rPr kumimoji="0" lang="fa-IR" altLang="en-US" sz="2000" b="1" i="0" u="none" strike="noStrike" kern="1200" cap="none" spc="0" normalizeH="0" baseline="0" noProof="0" dirty="0" smtClean="0">
                <a:ln>
                  <a:noFill/>
                </a:ln>
                <a:solidFill>
                  <a:schemeClr val="tx1"/>
                </a:solidFill>
                <a:effectLst/>
                <a:uLnTx/>
                <a:uFillTx/>
                <a:cs typeface="B Nazanin" pitchFamily="2" charset="-78"/>
              </a:rPr>
              <a:t>)</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pitchFamily="2" charset="2"/>
              <a:buNone/>
              <a:tabLst/>
              <a:defRPr/>
            </a:pP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 </a:t>
            </a: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براساس</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نسبت</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هزينه فعاليت</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محاسبه مي</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r>
              <a:rPr kumimoji="0" lang="ar-SA" altLang="en-US" sz="2000" b="1" i="0" u="none" strike="noStrike" kern="1200" cap="none" spc="0" normalizeH="0" baseline="0" noProof="0" dirty="0" smtClean="0">
                <a:ln>
                  <a:noFill/>
                </a:ln>
                <a:solidFill>
                  <a:schemeClr val="tx1"/>
                </a:solidFill>
                <a:effectLst/>
                <a:uLnTx/>
                <a:uFillTx/>
                <a:cs typeface="B Nazanin" pitchFamily="2" charset="-78"/>
              </a:rPr>
              <a:t>شود</a:t>
            </a: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pitchFamily="2" charset="2"/>
              <a:buNone/>
              <a:tabLst/>
              <a:defRPr/>
            </a:pPr>
            <a:r>
              <a:rPr kumimoji="0" lang="en-US" altLang="en-US" sz="2000" b="1" i="0" u="none" strike="noStrike" kern="1200" cap="none" spc="0" normalizeH="0" baseline="0" noProof="0" dirty="0" smtClean="0">
                <a:ln>
                  <a:noFill/>
                </a:ln>
                <a:solidFill>
                  <a:schemeClr val="tx1"/>
                </a:solidFill>
                <a:effectLst/>
                <a:uLnTx/>
                <a:uFillTx/>
                <a:cs typeface="B Nazanin" pitchFamily="2" charset="-78"/>
              </a:rPr>
              <a:t>  </a:t>
            </a:r>
            <a:endParaRPr kumimoji="0" lang="en-US" altLang="en-US" sz="2000" b="1" i="0" u="none" strike="noStrike" kern="1200" cap="none" spc="0" normalizeH="0" baseline="0" noProof="0" dirty="0" smtClean="0">
              <a:ln>
                <a:noFill/>
              </a:ln>
              <a:solidFill>
                <a:schemeClr val="tx1"/>
              </a:solidFill>
              <a:effectLst/>
              <a:uLnTx/>
              <a:uFillTx/>
              <a:latin typeface="Hanzel Thin" pitchFamily="34" charset="0"/>
              <a:cs typeface="B Nazanin" pitchFamily="2" charset="-78"/>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pitchFamily="2" charset="2"/>
              <a:buNone/>
              <a:tabLst/>
              <a:defRPr/>
            </a:pPr>
            <a:r>
              <a:rPr kumimoji="0" lang="en-US" altLang="en-US" sz="2400" b="1" i="0" u="none" strike="noStrike" kern="1200" cap="none" spc="0" normalizeH="0" baseline="0" noProof="0" dirty="0" smtClean="0">
                <a:ln>
                  <a:noFill/>
                </a:ln>
                <a:solidFill>
                  <a:schemeClr val="tx1"/>
                </a:solidFill>
                <a:effectLst/>
                <a:uLnTx/>
                <a:uFillTx/>
                <a:cs typeface="B Nazanin" pitchFamily="2" charset="-78"/>
              </a:rPr>
              <a:t>     </a:t>
            </a:r>
            <a:endParaRPr kumimoji="0" lang="en-US" altLang="ar-SA" sz="2400" b="1" i="0" u="none" strike="noStrike" kern="1200" cap="none" spc="0" normalizeH="0" baseline="0" noProof="0" dirty="0" smtClean="0">
              <a:ln>
                <a:noFill/>
              </a:ln>
              <a:solidFill>
                <a:schemeClr val="tx1"/>
              </a:solidFill>
              <a:effectLst/>
              <a:uLnTx/>
              <a:uFillTx/>
              <a:cs typeface="B Nazanin" pitchFamily="2" charset="-78"/>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pitchFamily="2" charset="2"/>
              <a:buNone/>
              <a:tabLst/>
              <a:defRPr/>
            </a:pPr>
            <a:r>
              <a:rPr kumimoji="0" lang="en-US" altLang="en-US" sz="2400" b="1" i="0" u="none" strike="noStrike" kern="1200" cap="none" spc="0" normalizeH="0" baseline="0" noProof="0" dirty="0" smtClean="0">
                <a:ln>
                  <a:noFill/>
                </a:ln>
                <a:solidFill>
                  <a:schemeClr val="tx1"/>
                </a:solidFill>
                <a:effectLst/>
                <a:uLnTx/>
                <a:uFillTx/>
                <a:cs typeface="B Nazanin" pitchFamily="2" charset="-78"/>
              </a:rPr>
              <a:t> </a:t>
            </a:r>
            <a:endParaRPr kumimoji="0" lang="en-US" altLang="en-US" sz="2400" b="1" i="0" u="none" strike="noStrike" kern="1200" cap="none" spc="0" normalizeH="0" baseline="0" noProof="0" dirty="0">
              <a:ln>
                <a:noFill/>
              </a:ln>
              <a:solidFill>
                <a:schemeClr val="tx1"/>
              </a:solidFill>
              <a:effectLst/>
              <a:uLnTx/>
              <a:uFillTx/>
              <a:cs typeface="B Nazanin" pitchFamily="2" charset="-78"/>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152400"/>
            <a:ext cx="6553200" cy="715962"/>
          </a:xfrm>
          <a:solidFill>
            <a:schemeClr val="accent3">
              <a:lumMod val="50000"/>
            </a:schemeClr>
          </a:solidFill>
        </p:spPr>
        <p:txBody>
          <a:bodyPr/>
          <a:lstStyle/>
          <a:p>
            <a:pPr algn="r" rtl="1"/>
            <a:r>
              <a:rPr lang="ar-SA" b="1" dirty="0" smtClean="0">
                <a:solidFill>
                  <a:schemeClr val="bg1"/>
                </a:solidFill>
                <a:cs typeface="B Nazanin" pitchFamily="2" charset="-78"/>
              </a:rPr>
              <a:t>1 - ساختار فيزيكي اقلام قابل تحويل (</a:t>
            </a:r>
            <a:r>
              <a:rPr lang="en-US" sz="2400" b="1" dirty="0" smtClean="0">
                <a:solidFill>
                  <a:schemeClr val="bg1"/>
                </a:solidFill>
                <a:cs typeface="B Nazanin" pitchFamily="2" charset="-78"/>
              </a:rPr>
              <a:t>PCWBS</a:t>
            </a:r>
            <a:r>
              <a:rPr lang="ar-SA" b="1" dirty="0" smtClean="0">
                <a:solidFill>
                  <a:schemeClr val="bg1"/>
                </a:solidFill>
                <a:cs typeface="B Nazanin" pitchFamily="2" charset="-78"/>
              </a:rPr>
              <a:t>):</a:t>
            </a:r>
            <a:endParaRPr lang="en-US" dirty="0">
              <a:solidFill>
                <a:schemeClr val="bg1"/>
              </a:solidFill>
              <a:cs typeface="B Nazanin" pitchFamily="2" charset="-78"/>
            </a:endParaRPr>
          </a:p>
        </p:txBody>
      </p:sp>
      <p:sp>
        <p:nvSpPr>
          <p:cNvPr id="4" name="TextBox 3"/>
          <p:cNvSpPr txBox="1"/>
          <p:nvPr/>
        </p:nvSpPr>
        <p:spPr>
          <a:xfrm>
            <a:off x="457200" y="990600"/>
            <a:ext cx="7543800" cy="2031325"/>
          </a:xfrm>
          <a:prstGeom prst="rect">
            <a:avLst/>
          </a:prstGeom>
          <a:noFill/>
        </p:spPr>
        <p:txBody>
          <a:bodyPr wrap="square" rtlCol="0">
            <a:spAutoFit/>
          </a:bodyPr>
          <a:lstStyle/>
          <a:p>
            <a:pPr algn="ctr" rtl="1"/>
            <a:r>
              <a:rPr lang="ar-SA" b="1" dirty="0" smtClean="0">
                <a:cs typeface="B Nazanin" pitchFamily="2" charset="-78"/>
              </a:rPr>
              <a:t>ساختار فيزيكي تقسيم كار پروژه (</a:t>
            </a:r>
            <a:r>
              <a:rPr lang="en-US" sz="1600" b="1" dirty="0" smtClean="0">
                <a:cs typeface="B Nazanin" pitchFamily="2" charset="-78"/>
              </a:rPr>
              <a:t>PCWBS</a:t>
            </a:r>
            <a:r>
              <a:rPr lang="ar-SA" b="1" dirty="0" smtClean="0">
                <a:cs typeface="B Nazanin" pitchFamily="2" charset="-78"/>
              </a:rPr>
              <a:t>), تجزيه سلسله مراتبي و سطح به سطح يك پروژه به اقلام قابل تحويل (</a:t>
            </a:r>
            <a:r>
              <a:rPr lang="en-US" sz="1600" b="1" dirty="0" smtClean="0">
                <a:cs typeface="B Nazanin" pitchFamily="2" charset="-78"/>
              </a:rPr>
              <a:t>Deliverables</a:t>
            </a:r>
            <a:r>
              <a:rPr lang="ar-SA" b="1" dirty="0" smtClean="0">
                <a:cs typeface="B Nazanin" pitchFamily="2" charset="-78"/>
              </a:rPr>
              <a:t>) است و</a:t>
            </a:r>
            <a:endParaRPr lang="fa-IR" b="1" dirty="0" smtClean="0">
              <a:cs typeface="B Nazanin" pitchFamily="2" charset="-78"/>
            </a:endParaRPr>
          </a:p>
          <a:p>
            <a:pPr algn="ctr" rtl="1"/>
            <a:endParaRPr lang="fa-IR" b="1" dirty="0" smtClean="0">
              <a:cs typeface="B Nazanin" pitchFamily="2" charset="-78"/>
            </a:endParaRPr>
          </a:p>
          <a:p>
            <a:pPr algn="ctr" rtl="1"/>
            <a:r>
              <a:rPr lang="ar-SA" b="1" dirty="0" smtClean="0">
                <a:cs typeface="B Nazanin" pitchFamily="2" charset="-78"/>
              </a:rPr>
              <a:t> اقلام قابل تحويل , خروجيهايي هستند كه در انتهاي پروژه تحويل مي‌گردند كه مي‌توانند محصولات , تجهيزات , ماشين‌آلات ، تسهيلات ، سخت‌افزار , نرم‌افزار , دستورالعملها و مدارك يا مجموعه‌اي از آنها باشند. </a:t>
            </a:r>
            <a:endParaRPr lang="en-US" b="1" dirty="0" smtClean="0">
              <a:cs typeface="B Nazanin" pitchFamily="2" charset="-78"/>
            </a:endParaRPr>
          </a:p>
          <a:p>
            <a:pPr algn="ctr" rtl="1"/>
            <a:endParaRPr lang="en-US" b="1" dirty="0">
              <a:cs typeface="B Nazanin" pitchFamily="2" charset="-78"/>
            </a:endParaRPr>
          </a:p>
        </p:txBody>
      </p:sp>
      <p:sp>
        <p:nvSpPr>
          <p:cNvPr id="5" name="TextBox 4"/>
          <p:cNvSpPr txBox="1"/>
          <p:nvPr/>
        </p:nvSpPr>
        <p:spPr>
          <a:xfrm>
            <a:off x="228600" y="2971800"/>
            <a:ext cx="7924800" cy="2954655"/>
          </a:xfrm>
          <a:prstGeom prst="rect">
            <a:avLst/>
          </a:prstGeom>
          <a:noFill/>
        </p:spPr>
        <p:txBody>
          <a:bodyPr wrap="square" rtlCol="0">
            <a:spAutoFit/>
          </a:bodyPr>
          <a:lstStyle/>
          <a:p>
            <a:pPr algn="ctr" rtl="1"/>
            <a:r>
              <a:rPr lang="ar-SA" sz="2400" b="1" u="sng" dirty="0" smtClean="0">
                <a:solidFill>
                  <a:schemeClr val="accent3">
                    <a:lumMod val="50000"/>
                  </a:schemeClr>
                </a:solidFill>
                <a:cs typeface="B Nazanin" pitchFamily="2" charset="-78"/>
              </a:rPr>
              <a:t>هدف از تهیه این ساختار عبارت است از : </a:t>
            </a:r>
            <a:endParaRPr lang="en-US" sz="2400" u="sng" dirty="0" smtClean="0">
              <a:solidFill>
                <a:schemeClr val="accent3">
                  <a:lumMod val="50000"/>
                </a:schemeClr>
              </a:solidFill>
              <a:cs typeface="B Nazanin" pitchFamily="2" charset="-78"/>
            </a:endParaRPr>
          </a:p>
          <a:p>
            <a:pPr lvl="0" algn="ctr" rtl="1"/>
            <a:r>
              <a:rPr lang="ar-SA" b="1" dirty="0" smtClean="0">
                <a:cs typeface="B Nazanin" pitchFamily="2" charset="-78"/>
              </a:rPr>
              <a:t>شكستن محدوده كار به اجزاء كوچكتر و قابل‌مديريت كه اين اجزاء قابل پيش‌بيني , برنامه‌ريزي . قابل‌ تخصيص به فرد يا افراد مسئول و يا دپارتمان ، جهت تشكيل مي‌باشند.</a:t>
            </a:r>
            <a:endParaRPr lang="en-US" dirty="0" smtClean="0">
              <a:cs typeface="B Nazanin" pitchFamily="2" charset="-78"/>
            </a:endParaRPr>
          </a:p>
          <a:p>
            <a:pPr algn="ctr" rtl="1"/>
            <a:r>
              <a:rPr lang="en-US" b="1" dirty="0" smtClean="0">
                <a:cs typeface="B Nazanin" pitchFamily="2" charset="-78"/>
              </a:rPr>
              <a:t> </a:t>
            </a:r>
            <a:endParaRPr lang="en-US" dirty="0" smtClean="0">
              <a:cs typeface="B Nazanin" pitchFamily="2" charset="-78"/>
            </a:endParaRPr>
          </a:p>
          <a:p>
            <a:pPr lvl="0" algn="ctr" rtl="1"/>
            <a:r>
              <a:rPr lang="ar-SA" b="1" dirty="0" smtClean="0">
                <a:cs typeface="B Nazanin" pitchFamily="2" charset="-78"/>
              </a:rPr>
              <a:t>ايجاد همزباني بين صاحبان ، پيمانكاران , مشاورين و دست‌اندركاران پروژه .</a:t>
            </a:r>
            <a:endParaRPr lang="en-US" dirty="0" smtClean="0">
              <a:cs typeface="B Nazanin" pitchFamily="2" charset="-78"/>
            </a:endParaRPr>
          </a:p>
          <a:p>
            <a:pPr algn="ctr" rtl="1"/>
            <a:r>
              <a:rPr lang="fa-IR" b="1" dirty="0" smtClean="0">
                <a:cs typeface="B Nazanin" pitchFamily="2" charset="-78"/>
              </a:rPr>
              <a:t> </a:t>
            </a:r>
            <a:endParaRPr lang="en-US" dirty="0" smtClean="0">
              <a:cs typeface="B Nazanin" pitchFamily="2" charset="-78"/>
            </a:endParaRPr>
          </a:p>
          <a:p>
            <a:pPr lvl="0" algn="ctr" rtl="1"/>
            <a:r>
              <a:rPr lang="ar-SA" b="1" dirty="0" smtClean="0">
                <a:cs typeface="B Nazanin" pitchFamily="2" charset="-78"/>
              </a:rPr>
              <a:t>به حداقل رساندن احتمال ناديده گرفته شدن بخشي از پروژه .</a:t>
            </a:r>
            <a:endParaRPr lang="en-US" dirty="0" smtClean="0">
              <a:cs typeface="B Nazanin" pitchFamily="2" charset="-78"/>
            </a:endParaRPr>
          </a:p>
          <a:p>
            <a:pPr algn="ctr" rtl="1"/>
            <a:r>
              <a:rPr lang="fa-IR" b="1" dirty="0" smtClean="0">
                <a:cs typeface="B Nazanin" pitchFamily="2" charset="-78"/>
              </a:rPr>
              <a:t> </a:t>
            </a:r>
            <a:endParaRPr lang="en-US" dirty="0" smtClean="0">
              <a:cs typeface="B Nazanin" pitchFamily="2" charset="-78"/>
            </a:endParaRPr>
          </a:p>
          <a:p>
            <a:pPr lvl="0" algn="ctr" rtl="1"/>
            <a:r>
              <a:rPr lang="ar-SA" b="1" dirty="0" smtClean="0">
                <a:cs typeface="B Nazanin" pitchFamily="2" charset="-78"/>
              </a:rPr>
              <a:t>احراز اطمينان از بررسي تمامي اقلامي كه بدون تكرار شدن در انتهاي پروژه مي‌بايست تحويل گردند .</a:t>
            </a:r>
            <a:endParaRPr lang="en-US" dirty="0" smtClean="0">
              <a:cs typeface="B Nazanin" pitchFamily="2" charset="-78"/>
            </a:endParaRPr>
          </a:p>
          <a:p>
            <a:pPr algn="ctr"/>
            <a:endParaRPr lang="en-US" dirty="0">
              <a:cs typeface="B Nazanin" pitchFamily="2" charset="-78"/>
            </a:endParaRP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1828800" y="304800"/>
            <a:ext cx="4953000" cy="533400"/>
          </a:xfrm>
        </p:spPr>
        <p:txBody>
          <a:bodyPr>
            <a:normAutofit fontScale="90000"/>
          </a:bodyPr>
          <a:lstStyle/>
          <a:p>
            <a:pPr algn="ctr" rtl="1"/>
            <a:r>
              <a:rPr lang="fa-IR" altLang="en-US" sz="3600" b="1" u="sng" dirty="0">
                <a:solidFill>
                  <a:schemeClr val="accent2">
                    <a:lumMod val="50000"/>
                  </a:schemeClr>
                </a:solidFill>
                <a:cs typeface="B Nazanin" pitchFamily="2" charset="-78"/>
              </a:rPr>
              <a:t>خروجی </a:t>
            </a:r>
            <a:r>
              <a:rPr lang="ar-SA" altLang="en-US" sz="3600" b="1" u="sng" dirty="0">
                <a:solidFill>
                  <a:schemeClr val="accent2">
                    <a:lumMod val="50000"/>
                  </a:schemeClr>
                </a:solidFill>
                <a:cs typeface="B Nazanin" pitchFamily="2" charset="-78"/>
              </a:rPr>
              <a:t>گزارش عملكرد</a:t>
            </a:r>
            <a:endParaRPr lang="en-US" altLang="en-US" sz="3600" b="1" u="sng" dirty="0">
              <a:solidFill>
                <a:schemeClr val="accent2">
                  <a:lumMod val="50000"/>
                </a:schemeClr>
              </a:solidFill>
              <a:cs typeface="B Nazanin" pitchFamily="2" charset="-78"/>
            </a:endParaRPr>
          </a:p>
        </p:txBody>
      </p:sp>
      <p:sp>
        <p:nvSpPr>
          <p:cNvPr id="5" name="Rectangle 6"/>
          <p:cNvSpPr txBox="1">
            <a:spLocks noChangeArrowheads="1"/>
          </p:cNvSpPr>
          <p:nvPr/>
        </p:nvSpPr>
        <p:spPr>
          <a:xfrm>
            <a:off x="4419600" y="1295400"/>
            <a:ext cx="4038600" cy="4114800"/>
          </a:xfrm>
          <a:prstGeom prst="rect">
            <a:avLst/>
          </a:prstGeom>
        </p:spPr>
        <p:txBody>
          <a:bodyPr/>
          <a:lstStyle/>
          <a:p>
            <a:pPr marL="274320" marR="0" lvl="0" indent="-274320" algn="r" defTabSz="914400" rtl="0" eaLnBrk="1" fontAlgn="auto" latinLnBrk="0" hangingPunct="1">
              <a:lnSpc>
                <a:spcPct val="90000"/>
              </a:lnSpc>
              <a:spcBef>
                <a:spcPts val="600"/>
              </a:spcBef>
              <a:spcAft>
                <a:spcPts val="0"/>
              </a:spcAft>
              <a:buClr>
                <a:schemeClr val="accent1"/>
              </a:buClr>
              <a:buSzPct val="70000"/>
              <a:buFont typeface="Wingdings" pitchFamily="2" charset="2"/>
              <a:buNone/>
              <a:tabLst/>
              <a:defRPr/>
            </a:pPr>
            <a:r>
              <a:rPr kumimoji="0" lang="fa-IR" sz="2400" b="0" i="0" u="none" strike="noStrike" kern="1200" cap="none" spc="0" normalizeH="0" baseline="0" noProof="0" dirty="0" smtClean="0">
                <a:ln>
                  <a:noFill/>
                </a:ln>
                <a:solidFill>
                  <a:schemeClr val="tx1"/>
                </a:solidFill>
                <a:effectLst/>
                <a:uLnTx/>
                <a:uFillTx/>
                <a:cs typeface="B Nazanin" pitchFamily="2" charset="-78"/>
              </a:rPr>
              <a:t>* وضعیت پیشرفت پروژه</a:t>
            </a:r>
          </a:p>
          <a:p>
            <a:pPr marL="274320" marR="0" lvl="0" indent="-274320" algn="r" defTabSz="914400" rtl="0" eaLnBrk="1" fontAlgn="auto" latinLnBrk="0" hangingPunct="1">
              <a:lnSpc>
                <a:spcPct val="90000"/>
              </a:lnSpc>
              <a:spcBef>
                <a:spcPts val="600"/>
              </a:spcBef>
              <a:spcAft>
                <a:spcPts val="0"/>
              </a:spcAft>
              <a:buClr>
                <a:schemeClr val="accent1"/>
              </a:buClr>
              <a:buSzPct val="70000"/>
              <a:buFont typeface="Wingdings" pitchFamily="2" charset="2"/>
              <a:buNone/>
              <a:tabLst/>
              <a:defRPr/>
            </a:pPr>
            <a:r>
              <a:rPr kumimoji="0" lang="fa-IR" sz="2400" b="0" i="0" u="none" strike="noStrike" kern="1200" cap="none" spc="0" normalizeH="0" baseline="0" noProof="0" dirty="0" smtClean="0">
                <a:ln>
                  <a:noFill/>
                </a:ln>
                <a:solidFill>
                  <a:schemeClr val="tx1"/>
                </a:solidFill>
                <a:effectLst/>
                <a:uLnTx/>
                <a:uFillTx/>
                <a:cs typeface="B Nazanin" pitchFamily="2" charset="-78"/>
              </a:rPr>
              <a:t>      - منحنی های </a:t>
            </a:r>
          </a:p>
          <a:p>
            <a:pPr marL="274320" marR="0" lvl="0" indent="-274320" algn="r" defTabSz="914400" rtl="0" eaLnBrk="1" fontAlgn="auto" latinLnBrk="0" hangingPunct="1">
              <a:lnSpc>
                <a:spcPct val="90000"/>
              </a:lnSpc>
              <a:spcBef>
                <a:spcPts val="600"/>
              </a:spcBef>
              <a:spcAft>
                <a:spcPts val="0"/>
              </a:spcAft>
              <a:buClr>
                <a:schemeClr val="accent1"/>
              </a:buClr>
              <a:buSzPct val="70000"/>
              <a:buFont typeface="Wingdings" pitchFamily="2" charset="2"/>
              <a:buNone/>
              <a:tabLst/>
              <a:defRPr/>
            </a:pPr>
            <a:r>
              <a:rPr kumimoji="0" lang="fa-IR" sz="2400" b="0" i="0" u="none" strike="noStrike" kern="1200" cap="none" spc="0" normalizeH="0" baseline="0" noProof="0" dirty="0" smtClean="0">
                <a:ln>
                  <a:noFill/>
                </a:ln>
                <a:solidFill>
                  <a:schemeClr val="tx1"/>
                </a:solidFill>
                <a:effectLst/>
                <a:uLnTx/>
                <a:uFillTx/>
                <a:cs typeface="B Nazanin" pitchFamily="2" charset="-78"/>
              </a:rPr>
              <a:t>      - جداول پیشرفت  </a:t>
            </a:r>
          </a:p>
          <a:p>
            <a:pPr marL="274320" marR="0" lvl="0" indent="-274320" algn="r" defTabSz="914400" rtl="0" eaLnBrk="1" fontAlgn="auto" latinLnBrk="0" hangingPunct="1">
              <a:lnSpc>
                <a:spcPct val="90000"/>
              </a:lnSpc>
              <a:spcBef>
                <a:spcPts val="600"/>
              </a:spcBef>
              <a:spcAft>
                <a:spcPts val="0"/>
              </a:spcAft>
              <a:buClr>
                <a:schemeClr val="accent1"/>
              </a:buClr>
              <a:buSzPct val="70000"/>
              <a:buFontTx/>
              <a:buChar char="•"/>
              <a:tabLst/>
              <a:defRPr/>
            </a:pPr>
            <a:r>
              <a:rPr kumimoji="0" lang="fa-IR" sz="2400" b="0" i="0" u="none" strike="noStrike" kern="1200" cap="none" spc="0" normalizeH="0" baseline="0" noProof="0" dirty="0" smtClean="0">
                <a:ln>
                  <a:noFill/>
                </a:ln>
                <a:solidFill>
                  <a:schemeClr val="tx1"/>
                </a:solidFill>
                <a:effectLst/>
                <a:uLnTx/>
                <a:uFillTx/>
                <a:cs typeface="B Nazanin" pitchFamily="2" charset="-78"/>
              </a:rPr>
              <a:t>* خلاصه گزارش مدیریت</a:t>
            </a:r>
          </a:p>
          <a:p>
            <a:pPr marL="274320" marR="0" lvl="0" indent="-274320" algn="r" defTabSz="914400" rtl="0" eaLnBrk="1" fontAlgn="auto" latinLnBrk="0" hangingPunct="1">
              <a:lnSpc>
                <a:spcPct val="90000"/>
              </a:lnSpc>
              <a:spcBef>
                <a:spcPts val="600"/>
              </a:spcBef>
              <a:spcAft>
                <a:spcPts val="0"/>
              </a:spcAft>
              <a:buClr>
                <a:schemeClr val="accent1"/>
              </a:buClr>
              <a:buSzPct val="70000"/>
              <a:buFontTx/>
              <a:buChar char="•"/>
              <a:tabLst/>
              <a:defRPr/>
            </a:pPr>
            <a:r>
              <a:rPr kumimoji="0" lang="fa-IR" sz="2400" b="0" i="0" u="none" strike="noStrike" kern="1200" cap="none" spc="0" normalizeH="0" baseline="0" noProof="0" dirty="0" smtClean="0">
                <a:ln>
                  <a:noFill/>
                </a:ln>
                <a:solidFill>
                  <a:schemeClr val="tx1"/>
                </a:solidFill>
                <a:effectLst/>
                <a:uLnTx/>
                <a:uFillTx/>
                <a:cs typeface="B Nazanin" pitchFamily="2" charset="-78"/>
              </a:rPr>
              <a:t>*  تحلیل هزینه پروژه بر اساس    مدیریت ارزش حاصله</a:t>
            </a:r>
          </a:p>
          <a:p>
            <a:pPr marL="274320" marR="0" lvl="0" indent="-274320" algn="r" defTabSz="914400" rtl="0" eaLnBrk="1" fontAlgn="auto" latinLnBrk="0" hangingPunct="1">
              <a:lnSpc>
                <a:spcPct val="90000"/>
              </a:lnSpc>
              <a:spcBef>
                <a:spcPts val="600"/>
              </a:spcBef>
              <a:spcAft>
                <a:spcPts val="0"/>
              </a:spcAft>
              <a:buClr>
                <a:schemeClr val="accent1"/>
              </a:buClr>
              <a:buSzPct val="70000"/>
              <a:buFontTx/>
              <a:buChar char="•"/>
              <a:tabLst/>
              <a:defRPr/>
            </a:pPr>
            <a:r>
              <a:rPr kumimoji="0" lang="fa-IR" sz="2400" b="0" i="0" u="none" strike="noStrike" kern="1200" cap="none" spc="0" normalizeH="0" baseline="0" noProof="0" dirty="0" smtClean="0">
                <a:ln>
                  <a:noFill/>
                </a:ln>
                <a:solidFill>
                  <a:schemeClr val="tx1"/>
                </a:solidFill>
                <a:effectLst/>
                <a:uLnTx/>
                <a:uFillTx/>
                <a:cs typeface="B Nazanin" pitchFamily="2" charset="-78"/>
              </a:rPr>
              <a:t>* تحلیل وضعیت منابع پروژه</a:t>
            </a:r>
          </a:p>
          <a:p>
            <a:pPr marL="274320" marR="0" lvl="0" indent="-274320" algn="r" defTabSz="914400" rtl="0" eaLnBrk="1" fontAlgn="auto" latinLnBrk="0" hangingPunct="1">
              <a:lnSpc>
                <a:spcPct val="90000"/>
              </a:lnSpc>
              <a:spcBef>
                <a:spcPts val="600"/>
              </a:spcBef>
              <a:spcAft>
                <a:spcPts val="0"/>
              </a:spcAft>
              <a:buClr>
                <a:schemeClr val="accent1"/>
              </a:buClr>
              <a:buSzPct val="70000"/>
              <a:buFontTx/>
              <a:buChar char="•"/>
              <a:tabLst/>
              <a:defRPr/>
            </a:pPr>
            <a:r>
              <a:rPr kumimoji="0" lang="fa-IR" sz="2400" b="0" i="0" u="none" strike="noStrike" kern="1200" cap="none" spc="0" normalizeH="0" baseline="0" noProof="0" dirty="0" smtClean="0">
                <a:ln>
                  <a:noFill/>
                </a:ln>
                <a:solidFill>
                  <a:schemeClr val="tx1"/>
                </a:solidFill>
                <a:effectLst/>
                <a:uLnTx/>
                <a:uFillTx/>
                <a:cs typeface="B Nazanin" pitchFamily="2" charset="-78"/>
              </a:rPr>
              <a:t>* تحلیل وضعیت پیمانکاران فرعی</a:t>
            </a:r>
          </a:p>
          <a:p>
            <a:pPr marL="274320" marR="0" lvl="0" indent="-274320" algn="r" defTabSz="914400" rtl="0" eaLnBrk="1" fontAlgn="auto" latinLnBrk="0" hangingPunct="1">
              <a:lnSpc>
                <a:spcPct val="90000"/>
              </a:lnSpc>
              <a:spcBef>
                <a:spcPts val="600"/>
              </a:spcBef>
              <a:spcAft>
                <a:spcPts val="0"/>
              </a:spcAft>
              <a:buClr>
                <a:schemeClr val="accent1"/>
              </a:buClr>
              <a:buSzPct val="70000"/>
              <a:buFontTx/>
              <a:buChar char="•"/>
              <a:tabLst/>
              <a:defRPr/>
            </a:pPr>
            <a:r>
              <a:rPr kumimoji="0" lang="fa-IR" sz="2400" b="0" i="0" u="none" strike="noStrike" kern="1200" cap="none" spc="0" normalizeH="0" baseline="0" noProof="0" dirty="0" smtClean="0">
                <a:ln>
                  <a:noFill/>
                </a:ln>
                <a:solidFill>
                  <a:schemeClr val="tx1"/>
                </a:solidFill>
                <a:effectLst/>
                <a:uLnTx/>
                <a:uFillTx/>
                <a:cs typeface="B Nazanin" pitchFamily="2" charset="-78"/>
              </a:rPr>
              <a:t>* گزارش تصویری از پیشرفت مراحل پروژه        </a:t>
            </a:r>
            <a:endParaRPr kumimoji="0" lang="en-US" sz="2400" b="0" i="0" u="none" strike="noStrike" kern="1200" cap="none" spc="0" normalizeH="0" baseline="0" noProof="0" dirty="0">
              <a:ln>
                <a:noFill/>
              </a:ln>
              <a:solidFill>
                <a:schemeClr val="tx1"/>
              </a:solidFill>
              <a:effectLst/>
              <a:uLnTx/>
              <a:uFillTx/>
              <a:cs typeface="B Nazanin" pitchFamily="2" charset="-78"/>
            </a:endParaRPr>
          </a:p>
        </p:txBody>
      </p:sp>
      <p:sp>
        <p:nvSpPr>
          <p:cNvPr id="6" name="Rectangle 5"/>
          <p:cNvSpPr txBox="1">
            <a:spLocks noChangeArrowheads="1"/>
          </p:cNvSpPr>
          <p:nvPr/>
        </p:nvSpPr>
        <p:spPr>
          <a:xfrm>
            <a:off x="228600" y="1219200"/>
            <a:ext cx="4038600" cy="4114800"/>
          </a:xfrm>
          <a:prstGeom prst="rect">
            <a:avLst/>
          </a:prstGeom>
        </p:spPr>
        <p:txBody>
          <a:bodyPr vert="horz">
            <a:normAutofit/>
          </a:bodyPr>
          <a:lstStyle/>
          <a:p>
            <a:pPr marL="274320" marR="0" lvl="0" indent="-274320" algn="r" defTabSz="914400" rtl="0" eaLnBrk="1" fontAlgn="auto" latinLnBrk="0" hangingPunct="1">
              <a:lnSpc>
                <a:spcPct val="90000"/>
              </a:lnSpc>
              <a:spcBef>
                <a:spcPts val="600"/>
              </a:spcBef>
              <a:spcAft>
                <a:spcPts val="0"/>
              </a:spcAft>
              <a:buClr>
                <a:schemeClr val="accent1"/>
              </a:buClr>
              <a:buSzPct val="70000"/>
              <a:buFont typeface="Wingdings" pitchFamily="2" charset="2"/>
              <a:buNone/>
              <a:tabLst/>
              <a:defRPr/>
            </a:pPr>
            <a:r>
              <a:rPr kumimoji="0" lang="fa-IR" sz="2400" b="0" i="0" u="none" strike="noStrike" kern="1200" cap="none" spc="0" normalizeH="0" baseline="0" noProof="0" smtClean="0">
                <a:ln>
                  <a:noFill/>
                </a:ln>
                <a:solidFill>
                  <a:schemeClr val="tx1"/>
                </a:solidFill>
                <a:effectLst/>
                <a:uLnTx/>
                <a:uFillTx/>
                <a:cs typeface="B Nazanin" pitchFamily="2" charset="-78"/>
              </a:rPr>
              <a:t>* تحلیل موانع و مشکلات پروژه</a:t>
            </a:r>
          </a:p>
          <a:p>
            <a:pPr marL="274320" marR="0" lvl="0" indent="-274320" algn="r" defTabSz="914400" rtl="0" eaLnBrk="1" fontAlgn="auto" latinLnBrk="0" hangingPunct="1">
              <a:lnSpc>
                <a:spcPct val="90000"/>
              </a:lnSpc>
              <a:spcBef>
                <a:spcPts val="600"/>
              </a:spcBef>
              <a:spcAft>
                <a:spcPts val="0"/>
              </a:spcAft>
              <a:buClr>
                <a:schemeClr val="accent1"/>
              </a:buClr>
              <a:buSzPct val="70000"/>
              <a:buFontTx/>
              <a:buChar char="•"/>
              <a:tabLst/>
              <a:defRPr/>
            </a:pPr>
            <a:r>
              <a:rPr kumimoji="0" lang="fa-IR" sz="2400" b="0" i="0" u="none" strike="noStrike" kern="1200" cap="none" spc="0" normalizeH="0" baseline="0" noProof="0" smtClean="0">
                <a:ln>
                  <a:noFill/>
                </a:ln>
                <a:solidFill>
                  <a:schemeClr val="tx1"/>
                </a:solidFill>
                <a:effectLst/>
                <a:uLnTx/>
                <a:uFillTx/>
                <a:cs typeface="B Nazanin" pitchFamily="2" charset="-78"/>
              </a:rPr>
              <a:t>* راه حل های ممکن برای رفع موانع و مشکلات</a:t>
            </a:r>
          </a:p>
          <a:p>
            <a:pPr marL="274320" marR="0" lvl="0" indent="-274320" algn="r" defTabSz="914400" rtl="0" eaLnBrk="1" fontAlgn="auto" latinLnBrk="0" hangingPunct="1">
              <a:lnSpc>
                <a:spcPct val="90000"/>
              </a:lnSpc>
              <a:spcBef>
                <a:spcPts val="600"/>
              </a:spcBef>
              <a:spcAft>
                <a:spcPts val="0"/>
              </a:spcAft>
              <a:buClr>
                <a:schemeClr val="accent1"/>
              </a:buClr>
              <a:buSzPct val="70000"/>
              <a:buFontTx/>
              <a:buChar char="•"/>
              <a:tabLst/>
              <a:defRPr/>
            </a:pPr>
            <a:r>
              <a:rPr kumimoji="0" lang="en-US" sz="2400" b="0" i="0" u="none" strike="noStrike" kern="1200" cap="none" spc="0" normalizeH="0" baseline="0" noProof="0" smtClean="0">
                <a:ln>
                  <a:noFill/>
                </a:ln>
                <a:solidFill>
                  <a:schemeClr val="tx1"/>
                </a:solidFill>
                <a:effectLst/>
                <a:uLnTx/>
                <a:uFillTx/>
                <a:cs typeface="B Nazanin" pitchFamily="2" charset="-78"/>
              </a:rPr>
              <a:t> </a:t>
            </a:r>
            <a:r>
              <a:rPr kumimoji="0" lang="fa-IR" sz="2400" b="0" i="0" u="none" strike="noStrike" kern="1200" cap="none" spc="0" normalizeH="0" baseline="0" noProof="0" smtClean="0">
                <a:ln>
                  <a:noFill/>
                </a:ln>
                <a:solidFill>
                  <a:schemeClr val="tx1"/>
                </a:solidFill>
                <a:effectLst/>
                <a:uLnTx/>
                <a:uFillTx/>
                <a:cs typeface="B Nazanin" pitchFamily="2" charset="-78"/>
              </a:rPr>
              <a:t>پیش بینی روند</a:t>
            </a:r>
            <a:r>
              <a:rPr kumimoji="0" lang="en-US" sz="2400" b="0" i="0" u="none" strike="noStrike" kern="1200" cap="none" spc="0" normalizeH="0" baseline="0" noProof="0" smtClean="0">
                <a:ln>
                  <a:noFill/>
                </a:ln>
                <a:solidFill>
                  <a:schemeClr val="tx1"/>
                </a:solidFill>
                <a:effectLst/>
                <a:uLnTx/>
                <a:uFillTx/>
                <a:cs typeface="B Nazanin" pitchFamily="2" charset="-78"/>
              </a:rPr>
              <a:t>* </a:t>
            </a:r>
            <a:endParaRPr kumimoji="0" lang="fa-IR" sz="2400" b="0" i="0" u="none" strike="noStrike" kern="1200" cap="none" spc="0" normalizeH="0" baseline="0" noProof="0" smtClean="0">
              <a:ln>
                <a:noFill/>
              </a:ln>
              <a:solidFill>
                <a:schemeClr val="tx1"/>
              </a:solidFill>
              <a:effectLst/>
              <a:uLnTx/>
              <a:uFillTx/>
              <a:cs typeface="B Nazanin" pitchFamily="2" charset="-78"/>
            </a:endParaRPr>
          </a:p>
          <a:p>
            <a:pPr marL="274320" marR="0" lvl="0" indent="-274320" algn="r" defTabSz="914400" rtl="0" eaLnBrk="1" fontAlgn="auto" latinLnBrk="0" hangingPunct="1">
              <a:lnSpc>
                <a:spcPct val="90000"/>
              </a:lnSpc>
              <a:spcBef>
                <a:spcPts val="600"/>
              </a:spcBef>
              <a:spcAft>
                <a:spcPts val="0"/>
              </a:spcAft>
              <a:buClr>
                <a:schemeClr val="accent1"/>
              </a:buClr>
              <a:buSzPct val="70000"/>
              <a:buFontTx/>
              <a:buChar char="•"/>
              <a:tabLst/>
              <a:defRPr/>
            </a:pPr>
            <a:r>
              <a:rPr kumimoji="0" lang="fa-IR" sz="2400" b="0" i="0" u="none" strike="noStrike" kern="1200" cap="none" spc="0" normalizeH="0" baseline="0" noProof="0" smtClean="0">
                <a:ln>
                  <a:noFill/>
                </a:ln>
                <a:solidFill>
                  <a:schemeClr val="tx1"/>
                </a:solidFill>
                <a:effectLst/>
                <a:uLnTx/>
                <a:uFillTx/>
                <a:cs typeface="B Nazanin" pitchFamily="2" charset="-78"/>
              </a:rPr>
              <a:t>* تقاضای تغییرات</a:t>
            </a:r>
            <a:endParaRPr kumimoji="0" lang="en-US" sz="2400" b="0" i="0" u="none" strike="noStrike" kern="1200" cap="none" spc="0" normalizeH="0" baseline="0" noProof="0" dirty="0">
              <a:ln>
                <a:noFill/>
              </a:ln>
              <a:solidFill>
                <a:schemeClr val="tx1"/>
              </a:solidFill>
              <a:effectLst/>
              <a:uLnTx/>
              <a:uFillTx/>
              <a:cs typeface="B Nazanin" pitchFamily="2" charset="-78"/>
            </a:endParaRPr>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0" name="Object 2"/>
          <p:cNvGraphicFramePr>
            <a:graphicFrameLocks noChangeAspect="1"/>
          </p:cNvGraphicFramePr>
          <p:nvPr/>
        </p:nvGraphicFramePr>
        <p:xfrm>
          <a:off x="381000" y="228600"/>
          <a:ext cx="8191500" cy="5791200"/>
        </p:xfrm>
        <a:graphic>
          <a:graphicData uri="http://schemas.openxmlformats.org/presentationml/2006/ole">
            <mc:AlternateContent xmlns:mc="http://schemas.openxmlformats.org/markup-compatibility/2006">
              <mc:Choice xmlns:v="urn:schemas-microsoft-com:vml" Requires="v">
                <p:oleObj spid="_x0000_s2063" name="Worksheet" r:id="rId3" imgW="8191631" imgH="5676944" progId="Excel.Sheet.8">
                  <p:embed/>
                </p:oleObj>
              </mc:Choice>
              <mc:Fallback>
                <p:oleObj name="Worksheet" r:id="rId3" imgW="8191631" imgH="5676944" progId="Excel.Sheet.8">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228600"/>
                        <a:ext cx="8191500" cy="579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1905000" y="0"/>
            <a:ext cx="5105400" cy="838200"/>
          </a:xfrm>
        </p:spPr>
        <p:txBody>
          <a:bodyPr>
            <a:normAutofit/>
          </a:bodyPr>
          <a:lstStyle/>
          <a:p>
            <a:pPr algn="r"/>
            <a:r>
              <a:rPr lang="en-US" altLang="en-US" sz="2800" b="1" u="sng" dirty="0">
                <a:solidFill>
                  <a:schemeClr val="accent2">
                    <a:lumMod val="50000"/>
                  </a:schemeClr>
                </a:solidFill>
                <a:cs typeface="B Nazanin" pitchFamily="2" charset="-78"/>
              </a:rPr>
              <a:t> </a:t>
            </a:r>
            <a:r>
              <a:rPr lang="fa-IR" altLang="en-US" sz="2800" b="1" u="sng" dirty="0">
                <a:solidFill>
                  <a:schemeClr val="accent2">
                    <a:lumMod val="50000"/>
                  </a:schemeClr>
                </a:solidFill>
                <a:cs typeface="B Nazanin" pitchFamily="2" charset="-78"/>
              </a:rPr>
              <a:t>هدایت و</a:t>
            </a:r>
            <a:r>
              <a:rPr lang="ar-SA" altLang="en-US" sz="2800" b="1" u="sng" dirty="0">
                <a:solidFill>
                  <a:schemeClr val="accent2">
                    <a:lumMod val="50000"/>
                  </a:schemeClr>
                </a:solidFill>
                <a:cs typeface="B Nazanin" pitchFamily="2" charset="-78"/>
              </a:rPr>
              <a:t>هماهنگي فعاليتهاي پروژه</a:t>
            </a:r>
            <a:endParaRPr lang="en-US" altLang="en-US" sz="2800" b="1" u="sng" dirty="0">
              <a:solidFill>
                <a:schemeClr val="accent2">
                  <a:lumMod val="50000"/>
                </a:schemeClr>
              </a:solidFill>
              <a:cs typeface="B Nazanin" pitchFamily="2" charset="-78"/>
            </a:endParaRPr>
          </a:p>
        </p:txBody>
      </p:sp>
      <p:sp>
        <p:nvSpPr>
          <p:cNvPr id="5" name="Rectangle 3"/>
          <p:cNvSpPr txBox="1">
            <a:spLocks noChangeArrowheads="1"/>
          </p:cNvSpPr>
          <p:nvPr/>
        </p:nvSpPr>
        <p:spPr>
          <a:xfrm>
            <a:off x="3581400" y="1066800"/>
            <a:ext cx="4343400" cy="4114800"/>
          </a:xfrm>
          <a:prstGeom prst="rect">
            <a:avLst/>
          </a:prstGeom>
        </p:spPr>
        <p:txBody>
          <a:bodyPr vert="horz">
            <a:normAutofit/>
          </a:bodyPr>
          <a:lstStyle/>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altLang="en-US" sz="2400" b="0" i="0" u="none" strike="noStrike" kern="1200" cap="none" spc="0" normalizeH="0" baseline="0" noProof="0" smtClean="0">
                <a:ln>
                  <a:noFill/>
                </a:ln>
                <a:solidFill>
                  <a:schemeClr val="tx1"/>
                </a:solidFill>
                <a:effectLst/>
                <a:uLnTx/>
                <a:uFillTx/>
                <a:cs typeface="B Nazanin" pitchFamily="2" charset="-78"/>
              </a:rPr>
              <a:t>تغيير</a:t>
            </a:r>
            <a:r>
              <a:rPr kumimoji="0" lang="en-US" altLang="en-US" sz="2400" b="0" i="0" u="none" strike="noStrike" kern="1200" cap="none" spc="0" normalizeH="0" baseline="0" noProof="0" smtClean="0">
                <a:ln>
                  <a:noFill/>
                </a:ln>
                <a:solidFill>
                  <a:schemeClr val="tx1"/>
                </a:solidFill>
                <a:effectLst/>
                <a:uLnTx/>
                <a:uFillTx/>
                <a:cs typeface="B Nazanin" pitchFamily="2" charset="-78"/>
              </a:rPr>
              <a:t> </a:t>
            </a:r>
            <a:r>
              <a:rPr kumimoji="0" lang="ar-SA" altLang="en-US" sz="2400" b="0" i="0" u="none" strike="noStrike" kern="1200" cap="none" spc="0" normalizeH="0" baseline="0" noProof="0" smtClean="0">
                <a:ln>
                  <a:noFill/>
                </a:ln>
                <a:solidFill>
                  <a:schemeClr val="tx1"/>
                </a:solidFill>
                <a:effectLst/>
                <a:uLnTx/>
                <a:uFillTx/>
                <a:cs typeface="B Nazanin" pitchFamily="2" charset="-78"/>
              </a:rPr>
              <a:t>ساختار سازماني</a:t>
            </a:r>
            <a:endParaRPr kumimoji="0" lang="en-US" altLang="en-US" sz="2400" b="0" i="0" u="none" strike="noStrike" kern="1200" cap="none" spc="0" normalizeH="0" baseline="0" noProof="0" smtClean="0">
              <a:ln>
                <a:noFill/>
              </a:ln>
              <a:solidFill>
                <a:schemeClr val="tx1"/>
              </a:solidFill>
              <a:effectLst/>
              <a:uLnTx/>
              <a:uFillTx/>
              <a:cs typeface="B Nazanin" pitchFamily="2" charset="-78"/>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altLang="en-US" sz="2400" b="0" i="0" u="none" strike="noStrike" kern="1200" cap="none" spc="0" normalizeH="0" baseline="0" noProof="0" smtClean="0">
                <a:ln>
                  <a:noFill/>
                </a:ln>
                <a:solidFill>
                  <a:schemeClr val="tx1"/>
                </a:solidFill>
                <a:effectLst/>
                <a:uLnTx/>
                <a:uFillTx/>
                <a:cs typeface="B Nazanin" pitchFamily="2" charset="-78"/>
              </a:rPr>
              <a:t>شيوه هاي انگيزشي</a:t>
            </a:r>
            <a:endParaRPr kumimoji="0" lang="en-US" altLang="en-US" sz="2400" b="0" i="0" u="none" strike="noStrike" kern="1200" cap="none" spc="0" normalizeH="0" baseline="0" noProof="0" smtClean="0">
              <a:ln>
                <a:noFill/>
              </a:ln>
              <a:solidFill>
                <a:schemeClr val="tx1"/>
              </a:solidFill>
              <a:effectLst/>
              <a:uLnTx/>
              <a:uFillTx/>
              <a:cs typeface="B Nazanin" pitchFamily="2" charset="-78"/>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altLang="en-US" sz="2400" b="0" i="0" u="none" strike="noStrike" kern="1200" cap="none" spc="0" normalizeH="0" baseline="0" noProof="0" smtClean="0">
                <a:ln>
                  <a:noFill/>
                </a:ln>
                <a:solidFill>
                  <a:schemeClr val="tx1"/>
                </a:solidFill>
                <a:effectLst/>
                <a:uLnTx/>
                <a:uFillTx/>
                <a:cs typeface="B Nazanin" pitchFamily="2" charset="-78"/>
              </a:rPr>
              <a:t>افزايش</a:t>
            </a:r>
            <a:r>
              <a:rPr kumimoji="0" lang="en-US" altLang="en-US" sz="2400" b="0" i="0" u="none" strike="noStrike" kern="1200" cap="none" spc="0" normalizeH="0" baseline="0" noProof="0" smtClean="0">
                <a:ln>
                  <a:noFill/>
                </a:ln>
                <a:solidFill>
                  <a:schemeClr val="tx1"/>
                </a:solidFill>
                <a:effectLst/>
                <a:uLnTx/>
                <a:uFillTx/>
                <a:cs typeface="B Nazanin" pitchFamily="2" charset="-78"/>
              </a:rPr>
              <a:t> </a:t>
            </a:r>
            <a:r>
              <a:rPr kumimoji="0" lang="ar-SA" altLang="en-US" sz="2400" b="0" i="0" u="none" strike="noStrike" kern="1200" cap="none" spc="0" normalizeH="0" baseline="0" noProof="0" smtClean="0">
                <a:ln>
                  <a:noFill/>
                </a:ln>
                <a:solidFill>
                  <a:schemeClr val="tx1"/>
                </a:solidFill>
                <a:effectLst/>
                <a:uLnTx/>
                <a:uFillTx/>
                <a:cs typeface="B Nazanin" pitchFamily="2" charset="-78"/>
              </a:rPr>
              <a:t>منابع</a:t>
            </a:r>
            <a:r>
              <a:rPr kumimoji="0" lang="en-US" altLang="en-US" sz="2400" b="0" i="0" u="none" strike="noStrike" kern="1200" cap="none" spc="0" normalizeH="0" baseline="0" noProof="0" smtClean="0">
                <a:ln>
                  <a:noFill/>
                </a:ln>
                <a:solidFill>
                  <a:schemeClr val="tx1"/>
                </a:solidFill>
                <a:effectLst/>
                <a:uLnTx/>
                <a:uFillTx/>
                <a:cs typeface="B Nazanin" pitchFamily="2" charset="-78"/>
              </a:rPr>
              <a:t> </a:t>
            </a:r>
            <a:r>
              <a:rPr kumimoji="0" lang="ar-SA" altLang="en-US" sz="2400" b="0" i="0" u="none" strike="noStrike" kern="1200" cap="none" spc="0" normalizeH="0" baseline="0" noProof="0" smtClean="0">
                <a:ln>
                  <a:noFill/>
                </a:ln>
                <a:solidFill>
                  <a:schemeClr val="tx1"/>
                </a:solidFill>
                <a:effectLst/>
                <a:uLnTx/>
                <a:uFillTx/>
                <a:cs typeface="B Nazanin" pitchFamily="2" charset="-78"/>
              </a:rPr>
              <a:t>پروژه</a:t>
            </a:r>
            <a:endParaRPr kumimoji="0" lang="en-US" altLang="en-US" sz="2400" b="0" i="0" u="none" strike="noStrike" kern="1200" cap="none" spc="0" normalizeH="0" baseline="0" noProof="0" smtClean="0">
              <a:ln>
                <a:noFill/>
              </a:ln>
              <a:solidFill>
                <a:schemeClr val="tx1"/>
              </a:solidFill>
              <a:effectLst/>
              <a:uLnTx/>
              <a:uFillTx/>
              <a:cs typeface="B Nazanin" pitchFamily="2" charset="-78"/>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altLang="en-US" sz="2400" b="0" i="0" u="none" strike="noStrike" kern="1200" cap="none" spc="0" normalizeH="0" baseline="0" noProof="0" smtClean="0">
                <a:ln>
                  <a:noFill/>
                </a:ln>
                <a:solidFill>
                  <a:schemeClr val="tx1"/>
                </a:solidFill>
                <a:effectLst/>
                <a:uLnTx/>
                <a:uFillTx/>
                <a:cs typeface="B Nazanin" pitchFamily="2" charset="-78"/>
              </a:rPr>
              <a:t>جريمه هاي</a:t>
            </a:r>
            <a:r>
              <a:rPr kumimoji="0" lang="en-US" altLang="en-US" sz="2400" b="0" i="0" u="none" strike="noStrike" kern="1200" cap="none" spc="0" normalizeH="0" baseline="0" noProof="0" smtClean="0">
                <a:ln>
                  <a:noFill/>
                </a:ln>
                <a:solidFill>
                  <a:schemeClr val="tx1"/>
                </a:solidFill>
                <a:effectLst/>
                <a:uLnTx/>
                <a:uFillTx/>
                <a:cs typeface="B Nazanin" pitchFamily="2" charset="-78"/>
              </a:rPr>
              <a:t> </a:t>
            </a:r>
            <a:r>
              <a:rPr kumimoji="0" lang="ar-SA" altLang="en-US" sz="2400" b="0" i="0" u="none" strike="noStrike" kern="1200" cap="none" spc="0" normalizeH="0" baseline="0" noProof="0" smtClean="0">
                <a:ln>
                  <a:noFill/>
                </a:ln>
                <a:solidFill>
                  <a:schemeClr val="tx1"/>
                </a:solidFill>
                <a:effectLst/>
                <a:uLnTx/>
                <a:uFillTx/>
                <a:cs typeface="B Nazanin" pitchFamily="2" charset="-78"/>
              </a:rPr>
              <a:t>قرار</a:t>
            </a:r>
            <a:r>
              <a:rPr kumimoji="0" lang="en-US" altLang="en-US" sz="2400" b="0" i="0" u="none" strike="noStrike" kern="1200" cap="none" spc="0" normalizeH="0" baseline="0" noProof="0" smtClean="0">
                <a:ln>
                  <a:noFill/>
                </a:ln>
                <a:solidFill>
                  <a:schemeClr val="tx1"/>
                </a:solidFill>
                <a:effectLst/>
                <a:uLnTx/>
                <a:uFillTx/>
                <a:cs typeface="B Nazanin" pitchFamily="2" charset="-78"/>
              </a:rPr>
              <a:t> </a:t>
            </a:r>
            <a:r>
              <a:rPr kumimoji="0" lang="ar-SA" altLang="en-US" sz="2400" b="0" i="0" u="none" strike="noStrike" kern="1200" cap="none" spc="0" normalizeH="0" baseline="0" noProof="0" smtClean="0">
                <a:ln>
                  <a:noFill/>
                </a:ln>
                <a:solidFill>
                  <a:schemeClr val="tx1"/>
                </a:solidFill>
                <a:effectLst/>
                <a:uLnTx/>
                <a:uFillTx/>
                <a:cs typeface="B Nazanin" pitchFamily="2" charset="-78"/>
              </a:rPr>
              <a:t>دادي</a:t>
            </a:r>
            <a:endParaRPr kumimoji="0" lang="en-US" altLang="en-US" sz="2400" b="0" i="0" u="none" strike="noStrike" kern="1200" cap="none" spc="0" normalizeH="0" baseline="0" noProof="0" smtClean="0">
              <a:ln>
                <a:noFill/>
              </a:ln>
              <a:solidFill>
                <a:schemeClr val="tx1"/>
              </a:solidFill>
              <a:effectLst/>
              <a:uLnTx/>
              <a:uFillTx/>
              <a:cs typeface="B Nazanin" pitchFamily="2" charset="-78"/>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altLang="en-US" sz="2400" b="0" i="0" u="none" strike="noStrike" kern="1200" cap="none" spc="0" normalizeH="0" baseline="0" noProof="0" smtClean="0">
                <a:ln>
                  <a:noFill/>
                </a:ln>
                <a:solidFill>
                  <a:schemeClr val="tx1"/>
                </a:solidFill>
                <a:effectLst/>
                <a:uLnTx/>
                <a:uFillTx/>
                <a:cs typeface="B Nazanin" pitchFamily="2" charset="-78"/>
              </a:rPr>
              <a:t>تشكيل جلسات مرتب</a:t>
            </a:r>
            <a:endParaRPr kumimoji="0" lang="en-US" altLang="en-US" sz="2400" b="0" i="0" u="none" strike="noStrike" kern="1200" cap="none" spc="0" normalizeH="0" baseline="0" noProof="0" smtClean="0">
              <a:ln>
                <a:noFill/>
              </a:ln>
              <a:solidFill>
                <a:schemeClr val="tx1"/>
              </a:solidFill>
              <a:effectLst/>
              <a:uLnTx/>
              <a:uFillTx/>
              <a:cs typeface="B Nazanin" pitchFamily="2" charset="-78"/>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altLang="en-US" sz="2400" b="0" i="0" u="none" strike="noStrike" kern="1200" cap="none" spc="0" normalizeH="0" baseline="0" noProof="0" smtClean="0">
                <a:ln>
                  <a:noFill/>
                </a:ln>
                <a:solidFill>
                  <a:schemeClr val="tx1"/>
                </a:solidFill>
                <a:effectLst/>
                <a:uLnTx/>
                <a:uFillTx/>
                <a:cs typeface="B Nazanin" pitchFamily="2" charset="-78"/>
              </a:rPr>
              <a:t>مديريت</a:t>
            </a:r>
            <a:r>
              <a:rPr kumimoji="0" lang="en-US" altLang="en-US" sz="2400" b="0" i="0" u="none" strike="noStrike" kern="1200" cap="none" spc="0" normalizeH="0" baseline="0" noProof="0" smtClean="0">
                <a:ln>
                  <a:noFill/>
                </a:ln>
                <a:solidFill>
                  <a:schemeClr val="tx1"/>
                </a:solidFill>
                <a:effectLst/>
                <a:uLnTx/>
                <a:uFillTx/>
                <a:cs typeface="B Nazanin" pitchFamily="2" charset="-78"/>
              </a:rPr>
              <a:t> </a:t>
            </a:r>
            <a:r>
              <a:rPr kumimoji="0" lang="ar-SA" altLang="en-US" sz="2400" b="0" i="0" u="none" strike="noStrike" kern="1200" cap="none" spc="0" normalizeH="0" baseline="0" noProof="0" smtClean="0">
                <a:ln>
                  <a:noFill/>
                </a:ln>
                <a:solidFill>
                  <a:schemeClr val="tx1"/>
                </a:solidFill>
                <a:effectLst/>
                <a:uLnTx/>
                <a:uFillTx/>
                <a:cs typeface="B Nazanin" pitchFamily="2" charset="-78"/>
              </a:rPr>
              <a:t>زمان</a:t>
            </a:r>
            <a:endParaRPr kumimoji="0" lang="en-US" altLang="en-US" sz="2400" b="0" i="0" u="none" strike="noStrike" kern="1200" cap="none" spc="0" normalizeH="0" baseline="0" noProof="0" smtClean="0">
              <a:ln>
                <a:noFill/>
              </a:ln>
              <a:solidFill>
                <a:schemeClr val="tx1"/>
              </a:solidFill>
              <a:effectLst/>
              <a:uLnTx/>
              <a:uFillTx/>
              <a:cs typeface="B Nazanin" pitchFamily="2" charset="-78"/>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altLang="en-US" sz="2400" b="0" i="0" u="none" strike="noStrike" kern="1200" cap="none" spc="0" normalizeH="0" baseline="0" noProof="0" smtClean="0">
                <a:ln>
                  <a:noFill/>
                </a:ln>
                <a:solidFill>
                  <a:schemeClr val="tx1"/>
                </a:solidFill>
                <a:effectLst/>
                <a:uLnTx/>
                <a:uFillTx/>
                <a:cs typeface="B Nazanin" pitchFamily="2" charset="-78"/>
              </a:rPr>
              <a:t>بازرسي از وضعيت پروژه</a:t>
            </a:r>
            <a:endParaRPr kumimoji="0" lang="en-US" altLang="en-US" sz="2400" b="0" i="0" u="none" strike="noStrike" kern="1200" cap="none" spc="0" normalizeH="0" baseline="0" noProof="0" smtClean="0">
              <a:ln>
                <a:noFill/>
              </a:ln>
              <a:solidFill>
                <a:schemeClr val="tx1"/>
              </a:solidFill>
              <a:effectLst/>
              <a:uLnTx/>
              <a:uFillTx/>
              <a:cs typeface="B Nazanin" pitchFamily="2" charset="-78"/>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a:buChar char=""/>
              <a:tabLst/>
              <a:defRPr/>
            </a:pPr>
            <a:endParaRPr kumimoji="0" lang="en-US" altLang="en-US" sz="2400" b="0" i="0" u="none" strike="noStrike" kern="1200" cap="none" spc="0" normalizeH="0" baseline="0" noProof="0" dirty="0">
              <a:ln>
                <a:noFill/>
              </a:ln>
              <a:solidFill>
                <a:schemeClr val="tx1"/>
              </a:solidFill>
              <a:effectLst/>
              <a:uLnTx/>
              <a:uFillTx/>
              <a:cs typeface="B Nazanin" pitchFamily="2" charset="-78"/>
            </a:endParaRPr>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8400" y="228600"/>
            <a:ext cx="3886200" cy="792162"/>
          </a:xfrm>
        </p:spPr>
        <p:txBody>
          <a:bodyPr anchor="t">
            <a:normAutofit fontScale="90000"/>
          </a:bodyPr>
          <a:lstStyle/>
          <a:p>
            <a:pPr algn="r"/>
            <a:r>
              <a:rPr lang="ar-SA" sz="2800" b="1" u="sng" dirty="0" smtClean="0">
                <a:solidFill>
                  <a:schemeClr val="accent3">
                    <a:lumMod val="50000"/>
                  </a:schemeClr>
                </a:solidFill>
                <a:cs typeface="B Nazanin" pitchFamily="2" charset="-78"/>
              </a:rPr>
              <a:t>خروجی های گزارش عملکرد:</a:t>
            </a:r>
            <a:r>
              <a:rPr lang="en-US" sz="2800" b="1" dirty="0" smtClean="0">
                <a:solidFill>
                  <a:schemeClr val="accent3">
                    <a:lumMod val="50000"/>
                  </a:schemeClr>
                </a:solidFill>
                <a:cs typeface="B Nazanin" pitchFamily="2" charset="-78"/>
              </a:rPr>
              <a:t/>
            </a:r>
            <a:br>
              <a:rPr lang="en-US" sz="2800" b="1" dirty="0" smtClean="0">
                <a:solidFill>
                  <a:schemeClr val="accent3">
                    <a:lumMod val="50000"/>
                  </a:schemeClr>
                </a:solidFill>
                <a:cs typeface="B Nazanin" pitchFamily="2" charset="-78"/>
              </a:rPr>
            </a:br>
            <a:endParaRPr lang="en-US" sz="2800" b="1" dirty="0">
              <a:solidFill>
                <a:schemeClr val="accent3">
                  <a:lumMod val="50000"/>
                </a:schemeClr>
              </a:solidFill>
              <a:cs typeface="B Nazanin" pitchFamily="2" charset="-78"/>
            </a:endParaRPr>
          </a:p>
        </p:txBody>
      </p:sp>
      <p:sp>
        <p:nvSpPr>
          <p:cNvPr id="4" name="TextBox 3"/>
          <p:cNvSpPr txBox="1"/>
          <p:nvPr/>
        </p:nvSpPr>
        <p:spPr>
          <a:xfrm>
            <a:off x="4191000" y="762000"/>
            <a:ext cx="2133600" cy="1323439"/>
          </a:xfrm>
          <a:prstGeom prst="rect">
            <a:avLst/>
          </a:prstGeom>
          <a:noFill/>
        </p:spPr>
        <p:txBody>
          <a:bodyPr wrap="square" rtlCol="0">
            <a:spAutoFit/>
          </a:bodyPr>
          <a:lstStyle/>
          <a:p>
            <a:pPr lvl="0" algn="r" rtl="1">
              <a:buFont typeface="Wingdings" pitchFamily="2" charset="2"/>
              <a:buChar char="§"/>
            </a:pPr>
            <a:r>
              <a:rPr lang="ar-SA" sz="2000" b="1" dirty="0" smtClean="0">
                <a:cs typeface="B Nazanin" pitchFamily="2" charset="-78"/>
              </a:rPr>
              <a:t>گانت چارت ها</a:t>
            </a:r>
            <a:endParaRPr lang="en-US" sz="2000" b="1" dirty="0" smtClean="0">
              <a:cs typeface="B Nazanin" pitchFamily="2" charset="-78"/>
            </a:endParaRPr>
          </a:p>
          <a:p>
            <a:pPr lvl="0" algn="r" rtl="1">
              <a:buFont typeface="Arial" pitchFamily="34" charset="0"/>
              <a:buChar char="•"/>
            </a:pPr>
            <a:r>
              <a:rPr lang="ar-SA" sz="2000" b="1" dirty="0" smtClean="0">
                <a:cs typeface="B Nazanin" pitchFamily="2" charset="-78"/>
              </a:rPr>
              <a:t>منحنی های </a:t>
            </a:r>
            <a:r>
              <a:rPr lang="en-US" sz="2000" b="1" dirty="0" smtClean="0">
                <a:cs typeface="B Nazanin" pitchFamily="2" charset="-78"/>
              </a:rPr>
              <a:t>S</a:t>
            </a:r>
          </a:p>
          <a:p>
            <a:pPr lvl="0" algn="r" rtl="1">
              <a:buFont typeface="Arial" pitchFamily="34" charset="0"/>
              <a:buChar char="•"/>
            </a:pPr>
            <a:r>
              <a:rPr lang="fa-IR" sz="2000" b="1" dirty="0" smtClean="0">
                <a:cs typeface="B Nazanin" pitchFamily="2" charset="-78"/>
              </a:rPr>
              <a:t>چارت های عملکرد</a:t>
            </a:r>
            <a:endParaRPr lang="en-US" sz="2000" b="1" dirty="0" smtClean="0">
              <a:cs typeface="B Nazanin" pitchFamily="2" charset="-78"/>
            </a:endParaRPr>
          </a:p>
          <a:p>
            <a:pPr algn="r"/>
            <a:endParaRPr lang="en-US" sz="2000" b="1" dirty="0">
              <a:cs typeface="B Nazanin" pitchFamily="2" charset="-78"/>
            </a:endParaRPr>
          </a:p>
        </p:txBody>
      </p:sp>
      <p:sp>
        <p:nvSpPr>
          <p:cNvPr id="64513" name="Rectangle 1"/>
          <p:cNvSpPr>
            <a:spLocks noChangeArrowheads="1"/>
          </p:cNvSpPr>
          <p:nvPr/>
        </p:nvSpPr>
        <p:spPr bwMode="auto">
          <a:xfrm>
            <a:off x="2667000" y="2209800"/>
            <a:ext cx="3869970" cy="52322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800" b="1" i="0" u="sng" strike="noStrike" cap="none" normalizeH="0" baseline="0" dirty="0" smtClean="0">
                <a:ln>
                  <a:noFill/>
                </a:ln>
                <a:solidFill>
                  <a:schemeClr val="tx1"/>
                </a:solidFill>
                <a:effectLst/>
                <a:latin typeface="Calibri" pitchFamily="34" charset="0"/>
                <a:ea typeface="Calibri" pitchFamily="34" charset="0"/>
                <a:cs typeface="Nazanin" pitchFamily="2" charset="-78"/>
              </a:rPr>
              <a:t>نمایش گرافیکی از گزارش عملکرد</a:t>
            </a:r>
            <a:endParaRPr kumimoji="0" lang="ar-SA" sz="4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6" name="Picture 5"/>
          <p:cNvPicPr/>
          <p:nvPr/>
        </p:nvPicPr>
        <p:blipFill>
          <a:blip r:embed="rId2" cstate="print"/>
          <a:srcRect/>
          <a:stretch>
            <a:fillRect/>
          </a:stretch>
        </p:blipFill>
        <p:spPr bwMode="auto">
          <a:xfrm>
            <a:off x="2438400" y="2819400"/>
            <a:ext cx="4248150" cy="266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8839200" cy="2667000"/>
          </a:xfrm>
        </p:spPr>
        <p:txBody>
          <a:bodyPr anchor="t">
            <a:normAutofit/>
          </a:bodyPr>
          <a:lstStyle/>
          <a:p>
            <a:pPr lvl="0" algn="r" rtl="1"/>
            <a:r>
              <a:rPr lang="ar-SA" sz="1800" b="1" dirty="0" smtClean="0">
                <a:solidFill>
                  <a:schemeClr val="tx1"/>
                </a:solidFill>
                <a:cs typeface="B Nazanin" pitchFamily="2" charset="-78"/>
              </a:rPr>
              <a:t>منحنی های </a:t>
            </a:r>
            <a:r>
              <a:rPr lang="en-US" sz="1800" b="1" dirty="0" smtClean="0">
                <a:solidFill>
                  <a:schemeClr val="tx1"/>
                </a:solidFill>
                <a:cs typeface="B Nazanin" pitchFamily="2" charset="-78"/>
              </a:rPr>
              <a:t>S</a:t>
            </a:r>
            <a:r>
              <a:rPr lang="fa-IR" sz="1800" b="1" dirty="0" smtClean="0">
                <a:solidFill>
                  <a:schemeClr val="tx1"/>
                </a:solidFill>
                <a:cs typeface="B Nazanin" pitchFamily="2" charset="-78"/>
              </a:rPr>
              <a:t> براساس گانت چارت پروژه بدست می آید.</a:t>
            </a:r>
            <a:r>
              <a:rPr lang="en-US" sz="1800" b="1" dirty="0" smtClean="0">
                <a:solidFill>
                  <a:schemeClr val="tx1"/>
                </a:solidFill>
                <a:cs typeface="B Nazanin" pitchFamily="2" charset="-78"/>
              </a:rPr>
              <a:t/>
            </a:r>
            <a:br>
              <a:rPr lang="en-US" sz="1800" b="1" dirty="0" smtClean="0">
                <a:solidFill>
                  <a:schemeClr val="tx1"/>
                </a:solidFill>
                <a:cs typeface="B Nazanin" pitchFamily="2" charset="-78"/>
              </a:rPr>
            </a:br>
            <a:r>
              <a:rPr lang="fa-IR" sz="1800" b="1" dirty="0" smtClean="0">
                <a:solidFill>
                  <a:schemeClr val="tx1"/>
                </a:solidFill>
                <a:cs typeface="B Nazanin" pitchFamily="2" charset="-78"/>
              </a:rPr>
              <a:t>منحنی های </a:t>
            </a:r>
            <a:r>
              <a:rPr lang="en-US" sz="1800" b="1" dirty="0" smtClean="0">
                <a:solidFill>
                  <a:schemeClr val="tx1"/>
                </a:solidFill>
                <a:cs typeface="B Nazanin" pitchFamily="2" charset="-78"/>
              </a:rPr>
              <a:t>S</a:t>
            </a:r>
            <a:r>
              <a:rPr lang="fa-IR" sz="1800" b="1" dirty="0" smtClean="0">
                <a:solidFill>
                  <a:schemeClr val="tx1"/>
                </a:solidFill>
                <a:cs typeface="B Nazanin" pitchFamily="2" charset="-78"/>
              </a:rPr>
              <a:t> همیشه صعودی هستند مگر در حالتیکه محدوه پروژه بزرگتر شود که باید دوباره منحنی </a:t>
            </a:r>
            <a:r>
              <a:rPr lang="en-US" sz="1800" b="1" dirty="0" smtClean="0">
                <a:solidFill>
                  <a:schemeClr val="tx1"/>
                </a:solidFill>
                <a:cs typeface="B Nazanin" pitchFamily="2" charset="-78"/>
              </a:rPr>
              <a:t>S</a:t>
            </a:r>
            <a:r>
              <a:rPr lang="fa-IR" sz="1800" b="1" dirty="0" smtClean="0">
                <a:solidFill>
                  <a:schemeClr val="tx1"/>
                </a:solidFill>
                <a:cs typeface="B Nazanin" pitchFamily="2" charset="-78"/>
              </a:rPr>
              <a:t> اصلاح شود.</a:t>
            </a:r>
            <a:r>
              <a:rPr lang="en-US" sz="1800" b="1" dirty="0" smtClean="0">
                <a:solidFill>
                  <a:schemeClr val="tx1"/>
                </a:solidFill>
                <a:cs typeface="B Nazanin" pitchFamily="2" charset="-78"/>
              </a:rPr>
              <a:t/>
            </a:r>
            <a:br>
              <a:rPr lang="en-US" sz="1800" b="1" dirty="0" smtClean="0">
                <a:solidFill>
                  <a:schemeClr val="tx1"/>
                </a:solidFill>
                <a:cs typeface="B Nazanin" pitchFamily="2" charset="-78"/>
              </a:rPr>
            </a:br>
            <a:r>
              <a:rPr lang="fa-IR" sz="1800" b="1" dirty="0" smtClean="0">
                <a:solidFill>
                  <a:schemeClr val="tx1"/>
                </a:solidFill>
                <a:cs typeface="B Nazanin" pitchFamily="2" charset="-78"/>
              </a:rPr>
              <a:t>یکبار منحنی </a:t>
            </a:r>
            <a:r>
              <a:rPr lang="en-US" sz="1800" b="1" dirty="0" smtClean="0">
                <a:solidFill>
                  <a:schemeClr val="tx1"/>
                </a:solidFill>
                <a:cs typeface="B Nazanin" pitchFamily="2" charset="-78"/>
              </a:rPr>
              <a:t>S</a:t>
            </a:r>
            <a:r>
              <a:rPr lang="fa-IR" sz="1800" b="1" dirty="0" smtClean="0">
                <a:solidFill>
                  <a:schemeClr val="tx1"/>
                </a:solidFill>
                <a:cs typeface="B Nazanin" pitchFamily="2" charset="-78"/>
              </a:rPr>
              <a:t> را براساس </a:t>
            </a:r>
            <a:r>
              <a:rPr lang="en-US" sz="1800" b="1" dirty="0" smtClean="0">
                <a:solidFill>
                  <a:schemeClr val="tx1"/>
                </a:solidFill>
                <a:cs typeface="B Nazanin" pitchFamily="2" charset="-78"/>
              </a:rPr>
              <a:t>ES(EARLIST START)</a:t>
            </a:r>
            <a:r>
              <a:rPr lang="fa-IR" sz="1800" b="1" dirty="0" smtClean="0">
                <a:solidFill>
                  <a:schemeClr val="tx1"/>
                </a:solidFill>
                <a:cs typeface="B Nazanin" pitchFamily="2" charset="-78"/>
              </a:rPr>
              <a:t> و بار دیگر بر حسب</a:t>
            </a:r>
            <a:r>
              <a:rPr lang="en-US" sz="1800" b="1" dirty="0" smtClean="0">
                <a:solidFill>
                  <a:schemeClr val="tx1"/>
                </a:solidFill>
                <a:cs typeface="B Nazanin" pitchFamily="2" charset="-78"/>
              </a:rPr>
              <a:t/>
            </a:r>
            <a:br>
              <a:rPr lang="en-US" sz="1800" b="1" dirty="0" smtClean="0">
                <a:solidFill>
                  <a:schemeClr val="tx1"/>
                </a:solidFill>
                <a:cs typeface="B Nazanin" pitchFamily="2" charset="-78"/>
              </a:rPr>
            </a:br>
            <a:r>
              <a:rPr lang="en-US" sz="1800" b="1" dirty="0" smtClean="0">
                <a:solidFill>
                  <a:schemeClr val="tx1"/>
                </a:solidFill>
                <a:cs typeface="B Nazanin" pitchFamily="2" charset="-78"/>
              </a:rPr>
              <a:t> (LATEST START)</a:t>
            </a:r>
            <a:r>
              <a:rPr lang="fa-IR" sz="1800" b="1" dirty="0" smtClean="0">
                <a:solidFill>
                  <a:schemeClr val="tx1"/>
                </a:solidFill>
                <a:cs typeface="B Nazanin" pitchFamily="2" charset="-78"/>
              </a:rPr>
              <a:t> رسم می نمائیم</a:t>
            </a:r>
            <a:r>
              <a:rPr lang="fa-IR" sz="1800" b="1" u="sng" dirty="0" smtClean="0">
                <a:solidFill>
                  <a:schemeClr val="tx1"/>
                </a:solidFill>
                <a:cs typeface="B Nazanin" pitchFamily="2" charset="-78"/>
              </a:rPr>
              <a:t>. (این شیوه نحوه رسم نمودار موزی نیز است)</a:t>
            </a:r>
            <a:r>
              <a:rPr lang="fa-IR" sz="1800" b="1" dirty="0" smtClean="0">
                <a:solidFill>
                  <a:schemeClr val="tx1"/>
                </a:solidFill>
                <a:cs typeface="B Nazanin" pitchFamily="2" charset="-78"/>
              </a:rPr>
              <a:t> ، محدوه بین این دو گراف محدوده مجاز پروژه نامیده می شود. و زمانیکه زمانهای واقعی پروژه ما از این محدوه خارج نشوند فعالیت ما تحت کنترل است.</a:t>
            </a:r>
            <a:r>
              <a:rPr lang="en-US" sz="1800" b="1" dirty="0" smtClean="0">
                <a:solidFill>
                  <a:schemeClr val="tx1"/>
                </a:solidFill>
                <a:cs typeface="B Nazanin" pitchFamily="2" charset="-78"/>
              </a:rPr>
              <a:t/>
            </a:r>
            <a:br>
              <a:rPr lang="en-US" sz="1800" b="1" dirty="0" smtClean="0">
                <a:solidFill>
                  <a:schemeClr val="tx1"/>
                </a:solidFill>
                <a:cs typeface="B Nazanin" pitchFamily="2" charset="-78"/>
              </a:rPr>
            </a:br>
            <a:endParaRPr lang="en-US" sz="1800" b="1" dirty="0">
              <a:solidFill>
                <a:schemeClr val="tx1"/>
              </a:solidFill>
              <a:cs typeface="B Nazanin" pitchFamily="2" charset="-78"/>
            </a:endParaRPr>
          </a:p>
        </p:txBody>
      </p:sp>
      <p:sp>
        <p:nvSpPr>
          <p:cNvPr id="4" name="TextBox 3"/>
          <p:cNvSpPr txBox="1"/>
          <p:nvPr/>
        </p:nvSpPr>
        <p:spPr>
          <a:xfrm>
            <a:off x="2438400" y="2590800"/>
            <a:ext cx="3962400" cy="461665"/>
          </a:xfrm>
          <a:prstGeom prst="rect">
            <a:avLst/>
          </a:prstGeom>
          <a:noFill/>
        </p:spPr>
        <p:txBody>
          <a:bodyPr wrap="square" rtlCol="0">
            <a:spAutoFit/>
          </a:bodyPr>
          <a:lstStyle/>
          <a:p>
            <a:pPr algn="ctr" rtl="1"/>
            <a:r>
              <a:rPr lang="fa-IR" sz="2400" b="1" u="sng" dirty="0" smtClean="0">
                <a:solidFill>
                  <a:schemeClr val="accent3">
                    <a:lumMod val="50000"/>
                  </a:schemeClr>
                </a:solidFill>
                <a:cs typeface="B Nazanin" pitchFamily="2" charset="-78"/>
              </a:rPr>
              <a:t>زمان انجام مقاسه منحنی های </a:t>
            </a:r>
            <a:r>
              <a:rPr lang="en-US" sz="2400" b="1" u="sng" dirty="0" smtClean="0">
                <a:solidFill>
                  <a:schemeClr val="accent3">
                    <a:lumMod val="50000"/>
                  </a:schemeClr>
                </a:solidFill>
                <a:cs typeface="B Nazanin" pitchFamily="2" charset="-78"/>
              </a:rPr>
              <a:t>S</a:t>
            </a:r>
            <a:r>
              <a:rPr lang="fa-IR" sz="2400" b="1" u="sng" dirty="0" smtClean="0">
                <a:solidFill>
                  <a:schemeClr val="accent3">
                    <a:lumMod val="50000"/>
                  </a:schemeClr>
                </a:solidFill>
                <a:cs typeface="B Nazanin" pitchFamily="2" charset="-78"/>
              </a:rPr>
              <a:t>:</a:t>
            </a:r>
            <a:endParaRPr lang="en-US" sz="2400" dirty="0" smtClean="0">
              <a:solidFill>
                <a:schemeClr val="accent3">
                  <a:lumMod val="50000"/>
                </a:schemeClr>
              </a:solidFill>
              <a:cs typeface="B Nazanin" pitchFamily="2" charset="-78"/>
            </a:endParaRPr>
          </a:p>
        </p:txBody>
      </p:sp>
      <p:pic>
        <p:nvPicPr>
          <p:cNvPr id="5" name="Picture 4"/>
          <p:cNvPicPr/>
          <p:nvPr/>
        </p:nvPicPr>
        <p:blipFill>
          <a:blip r:embed="rId2" cstate="print"/>
          <a:srcRect/>
          <a:stretch>
            <a:fillRect/>
          </a:stretch>
        </p:blipFill>
        <p:spPr bwMode="auto">
          <a:xfrm>
            <a:off x="1828800" y="3048000"/>
            <a:ext cx="5029200" cy="457200"/>
          </a:xfrm>
          <a:prstGeom prst="rect">
            <a:avLst/>
          </a:prstGeom>
          <a:noFill/>
          <a:ln w="9525">
            <a:noFill/>
            <a:miter lim="800000"/>
            <a:headEnd/>
            <a:tailEnd/>
          </a:ln>
        </p:spPr>
      </p:pic>
      <p:pic>
        <p:nvPicPr>
          <p:cNvPr id="6" name="Picture 5"/>
          <p:cNvPicPr/>
          <p:nvPr/>
        </p:nvPicPr>
        <p:blipFill>
          <a:blip r:embed="rId3" cstate="print"/>
          <a:srcRect/>
          <a:stretch>
            <a:fillRect/>
          </a:stretch>
        </p:blipFill>
        <p:spPr bwMode="auto">
          <a:xfrm>
            <a:off x="152400" y="4419600"/>
            <a:ext cx="1857375" cy="1828800"/>
          </a:xfrm>
          <a:prstGeom prst="rect">
            <a:avLst/>
          </a:prstGeom>
          <a:noFill/>
          <a:ln w="9525">
            <a:noFill/>
            <a:miter lim="800000"/>
            <a:headEnd/>
            <a:tailEnd/>
          </a:ln>
        </p:spPr>
      </p:pic>
      <p:pic>
        <p:nvPicPr>
          <p:cNvPr id="7" name="Picture 6"/>
          <p:cNvPicPr/>
          <p:nvPr/>
        </p:nvPicPr>
        <p:blipFill>
          <a:blip r:embed="rId4" cstate="print"/>
          <a:srcRect/>
          <a:stretch>
            <a:fillRect/>
          </a:stretch>
        </p:blipFill>
        <p:spPr bwMode="auto">
          <a:xfrm>
            <a:off x="2209800" y="4419600"/>
            <a:ext cx="1828800" cy="1819275"/>
          </a:xfrm>
          <a:prstGeom prst="rect">
            <a:avLst/>
          </a:prstGeom>
          <a:noFill/>
          <a:ln w="9525">
            <a:noFill/>
            <a:miter lim="800000"/>
            <a:headEnd/>
            <a:tailEnd/>
          </a:ln>
        </p:spPr>
      </p:pic>
      <p:pic>
        <p:nvPicPr>
          <p:cNvPr id="8" name="Picture 7"/>
          <p:cNvPicPr/>
          <p:nvPr/>
        </p:nvPicPr>
        <p:blipFill>
          <a:blip r:embed="rId5" cstate="print"/>
          <a:srcRect/>
          <a:stretch>
            <a:fillRect/>
          </a:stretch>
        </p:blipFill>
        <p:spPr bwMode="auto">
          <a:xfrm>
            <a:off x="4267200" y="4419600"/>
            <a:ext cx="1828800" cy="1790700"/>
          </a:xfrm>
          <a:prstGeom prst="rect">
            <a:avLst/>
          </a:prstGeom>
          <a:noFill/>
          <a:ln w="9525">
            <a:noFill/>
            <a:miter lim="800000"/>
            <a:headEnd/>
            <a:tailEnd/>
          </a:ln>
        </p:spPr>
      </p:pic>
      <p:pic>
        <p:nvPicPr>
          <p:cNvPr id="9" name="Picture 8"/>
          <p:cNvPicPr/>
          <p:nvPr/>
        </p:nvPicPr>
        <p:blipFill>
          <a:blip r:embed="rId6" cstate="print"/>
          <a:srcRect/>
          <a:stretch>
            <a:fillRect/>
          </a:stretch>
        </p:blipFill>
        <p:spPr bwMode="auto">
          <a:xfrm>
            <a:off x="6248400" y="4419600"/>
            <a:ext cx="1790700" cy="1762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882</TotalTime>
  <Words>8992</Words>
  <Application>Microsoft Office PowerPoint</Application>
  <PresentationFormat>On-screen Show (4:3)</PresentationFormat>
  <Paragraphs>809</Paragraphs>
  <Slides>94</Slides>
  <Notes>1</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94</vt:i4>
      </vt:variant>
    </vt:vector>
  </HeadingPairs>
  <TitlesOfParts>
    <vt:vector size="97" baseType="lpstr">
      <vt:lpstr>Oriel</vt:lpstr>
      <vt:lpstr>Document</vt:lpstr>
      <vt:lpstr>Worksheet</vt:lpstr>
      <vt:lpstr>PowerPoint Presentation</vt:lpstr>
      <vt:lpstr>PowerPoint Presentation</vt:lpstr>
      <vt:lpstr>مفاهیمی از کنترل  و مدیریت پروژه </vt:lpstr>
      <vt:lpstr>ویژگی های پروژه ؟   - موقتی بودن   محدودیت زمانی   -  خاص بودن  سرویس و محصولات   - تلاش جهت پیشرفت  - محدود بودن بودجه   </vt:lpstr>
      <vt:lpstr>چرخه عمر یک پروژه براساس استاندارد PMBOK : </vt:lpstr>
      <vt:lpstr>چرخه عمر براساس سه عامل مهم زمان ، هزینه و کیفیت شکل میگیرد. همواره مدیران پروژه درصدد کاهش هزینه و زمان و بالابردن کیفیت هستند. </vt:lpstr>
      <vt:lpstr>تعریف ساختار شکست سازمان:( OBS) </vt:lpstr>
      <vt:lpstr>تعریف ساختار شکست کار: (WBS)</vt:lpstr>
      <vt:lpstr>1 - ساختار فيزيكي اقلام قابل تحويل (PCWBS):</vt:lpstr>
      <vt:lpstr>مهمترين روشهاي تقسيم و تفكيك اقلام پروژه عبارتند از :  بر اساس واحدهاي فيزيكي : يعني اقلام هر سطح بر اساس مشخصات فيزيكي آن تقسيم‌بندي مي‌شوند.   بر اساس تقسيمات جغرافيايي : در صورتيكه پروژه به مكانهايي كه در آنها انجام مي‌شود بستگي داشته باشد , تقسيم اقلام پروژه بر اساس مكانهاي جغرافيايي انجام خواهد شد .   بر اساس سلسله مراتب زماني : در اين روش توالي انجام هر فاز پس از ديگري مدنظر قرار مي‌گيرد و اقلام قابل تحويل هر فاز پيش‌نياز انجام فازهاي بعدي مي‌باشند.   بر اساس ساختار سازماني : در اين روش ساختار پروژه و ساختار سازماني بر يكديگر منطبق مي‌شوند . به عبارتي اقلام پروژه به واحدهاي سازماني مسئول هر يك شكسته مي‌شود . در اين روش نام واحدها و سازمانهاي سهيم در اجراي پروژه در سطح دوم نمودار PCWBS قرار می گیرد.  </vt:lpstr>
      <vt:lpstr>قابليتها و مشخصات PCWBS عبارتند از :   1- جمع‌پذيري.  2- بررسي از بالا به پايين تا محصولي از قلم نيفتد.  3- هدايت طبيعي برنامه‌ريزي از اقلام به فعاليتها.  4- ايجاد زمينه نظارت بر پروژه.   </vt:lpstr>
      <vt:lpstr>مثالی از پروژه ساختمان  2 طبقه </vt:lpstr>
      <vt:lpstr>PowerPoint Presentation</vt:lpstr>
      <vt:lpstr>عملیات ، تلاش و انرژی است که جهت بدست آوردن اقلام قابل تحویل پروژه مورد نیاز خواهد بود ؛ این تلاش و انرژی در قالب تخصص ها و رده های تخصصی مختلف نمایان و مستند می شود. پروژه بایستی به چند مرحله کاملاً متمایز دسته بندی گردد و چون کلیه فعالیتهای خروجی در هر مرحله ، ورودی برای مرحله بعدی می باشد بایستی کلیه تغییرات در هر مرحله تحت کنترل درآیند. </vt:lpstr>
      <vt:lpstr>در تهيه FWBS توجه به نكاتي ضروريست :   - لازم نيست كه سطح شكست در تمامي عمليات به يك اندازه باشد ؛ يك عمليات ممكن است كه تا سطوح بسيار تفضيلي شكسته شود در حاليكه عمليات ديگر در سطح كلي تعريف گردد .   FWBS- را بر اساس سطحي كه مديريت و كنترل خواهد شد (كنترل عبارتست از تجزيه ‌وتحليل موجود, مقايسه برنامه با عملكرد و تصميم‌گيري در موارد بعدي) و يا بر اساس سطحي كه نظارت خواهد گرديد تهيه مي‌شود. (نظارت عبارتست از جمع‌آوري داده‌ها و ارايه گزارشات .) </vt:lpstr>
      <vt:lpstr>مثالی از پروژه ساختمان  2 طبقه </vt:lpstr>
      <vt:lpstr>3 - ساختار تقسيم مسئولیت ها در پروژه (RWBS) </vt:lpstr>
      <vt:lpstr>PowerPoint Presentation</vt:lpstr>
      <vt:lpstr>گروه فرآیندی مدیریت پروژه به چه شکلی است ؟ </vt:lpstr>
      <vt:lpstr>دوران چهارگانه مدیریت پروژه به چه شکلی است و  میتوان به گونه ای دیگر سوال کرد که منحنی نمودار S چرا به شکل S است ؟ </vt:lpstr>
      <vt:lpstr>زمانبندی فرآیندها به چه صورت است؟ </vt:lpstr>
      <vt:lpstr>محدوديتهاي پروژه در چند طبقه دسته‌بندي مي‌شوند ؟ </vt:lpstr>
      <vt:lpstr>محدوديت اول : بودجه </vt:lpstr>
      <vt:lpstr>محدوديت دوم : زمان </vt:lpstr>
      <vt:lpstr>محدوديت چهارم : محيط</vt:lpstr>
      <vt:lpstr>PowerPoint Presentation</vt:lpstr>
      <vt:lpstr>استانداردهاي مديريت پروژه كدامند ؟ </vt:lpstr>
      <vt:lpstr>2- (APM)Association For Project Management : </vt:lpstr>
      <vt:lpstr>6- ISO 1006 </vt:lpstr>
      <vt:lpstr>زمانبندي</vt:lpstr>
      <vt:lpstr>قیودهای زمانبندی :  </vt:lpstr>
      <vt:lpstr>نرمش ناپذیر:  Must start On (MSO):  استفاده زمانی است که فعالیت در تاریخ مورد نظر مشخص شده ما حتماً شروع شود.  Must finish On (MFO):  استفاده زمانی است که فعالیت در تاریخ مورد نظر مشخص شده ما حتماً پایان پذیرد. </vt:lpstr>
      <vt:lpstr> شبكه</vt:lpstr>
      <vt:lpstr>روش نمودار تقدم و تاخر  (ADM):  </vt:lpstr>
      <vt:lpstr>PowerPoint Presentation</vt:lpstr>
      <vt:lpstr>PowerPoint Presentation</vt:lpstr>
      <vt:lpstr>روشهاي تخمين هزينه:  </vt:lpstr>
      <vt:lpstr>برآورد 3 نقطه ای : متوسط زمان در این مرحله از فرمول زیر استفاده می شود. </vt:lpstr>
      <vt:lpstr>تکنیک های واکنش به ریسک: </vt:lpstr>
      <vt:lpstr>انتقال: در اين روش مي توان ريسك و يا اثرات ناشي از آن را به شخص سومي منتقل كرد و بدين وسيله مسئوليت رفع آن ريسك به شخصي خارج سازمان منتقل مي شود. اين روش در مقابله با ريسك هاي مالي بسيار كارآمد است. به عنوان مثال استفاده از قراردادهاي هزينه- نوع[1] ريسك هزينه را به شخص خريدار منتقل مي كند (در اين نوع قرارداد Cost-Type ، پيمانكار تنها كار را اجرا مي كند و صورت وضعيت هاي خريد را جهت پرداخت عينا به كارفرما منتقل مي كند.) در حاليكه قرارداد هزينه ثابت[2]، ريسك هزينه را به فروشنده منتقل مي كند.(در اين نوع قرارداد، پيمانكار در ازاي مبلغ ثابتي كه در ابتداي قرار داد تعيين مي شود، موظف است كاري را انجام دهد و كليه هزينه هايي كه براي انجام آن كار انجام مي دهد بر عهده خود پيمانكار است.)  تخفيف دادن: تخفيف در ريسك به معناي اقدام جهت كاهش احتمال و يا اثر ريسك بر روي اهداف پروژه است. معمولا اقدام پيشگيرانه براي كاهش اثرات و احتمال ريسك ها بسيار موثر تر از رفع خرابي هاي ناشي از اين ريسك ها بعد از به وقوع پيوستن است. انجام فرآيند هايي كه پيچيدگي كمتري دارند، انجام تست هاي بيشتر و يا انتخاب پيمانكار بهتر نمونه هايي از اقدامات تخفيف دهنده مي باشند. ممكن است براي تخفيف در ريسك، لازم باشد كه نمونه هاي اوليه تهيه شود تا برخي ريسك ها با تغيير در طراحي يا ساخت تخفيف پيدا كنند.  </vt:lpstr>
      <vt:lpstr>استراتژي هايي براي ريسك هاي مثبت يا فرصت ها: </vt:lpstr>
      <vt:lpstr>ورودی های موردنیاز در زمانبندی : </vt:lpstr>
      <vt:lpstr>ابزارهای و تکنیک های تدوین زمانبندی : </vt:lpstr>
      <vt:lpstr>مهمترین تفاوت های شبکه های گرت و پرت که هر دو احتمالی هستند چیست ؟ </vt:lpstr>
      <vt:lpstr>ساختار تقسيم كار  </vt:lpstr>
      <vt:lpstr>تعريف ( WBS ) :   تجزيه سلسله مراتبي سطح به سطح يك پروژه به اقلام قابل تحويل است . </vt:lpstr>
      <vt:lpstr>هدف از WBS</vt:lpstr>
      <vt:lpstr>امتيازات  WBS</vt:lpstr>
      <vt:lpstr>تعريف فعاليتها و نحوه استخراج آنها</vt:lpstr>
      <vt:lpstr>Activity List</vt:lpstr>
      <vt:lpstr>مسیر بحرانی چست ؟ </vt:lpstr>
      <vt:lpstr>برآورد زمان فعالیت ها : </vt:lpstr>
      <vt:lpstr>گزارش ها :  گزارش ها را میتوان به صورت زیر دسته بندی نمود:   گزارش های وضعیت: توضیحی در مورد وضعیت فعلی پروژه.  گزارش های پیشرفت: گزارشی از عملکرد تیم پروژه تا آن لحظه از ارائه گزارش. پیش بینی: توضیح از وضعیت آینده پیشرفت مورد انتظار. </vt:lpstr>
      <vt:lpstr>محاسبه پیشرفت های فعالیت های پروژه: </vt:lpstr>
      <vt:lpstr>2. درصد پیشرفت وزنی وزن فعالیت: نسبت اهمیت یک فعالیت نسبت به فعالیت های دیگر.  - براساس حجم فعالیت محاسبه می شود.(نفر-ساعت) - براساس هزینه فعالیت محاسبه می شود. پیش فرض MSP اختصاص دادن وزن برحسب زمان است. یعنی وزن هر فعالیت برابر زمان آن تقسیم بر مجموع زمان ها است. 3. تهیه کردن منحنی S برای برنامه ، عملکرد و پیش بینی. </vt:lpstr>
      <vt:lpstr>CV: Cost Variance = BCWP - ACWP      (چقدر می ارزیده است و چقدر خرج کرده ایم)                              SV: Schedule Variance= BCWP – BCWS                     (تا این زمان از پروژه باید 50 $ انجام مشد اما 20$ می ارزد)  PV: Planned Value                                                                                     ارزش برنامه ریزی شده   AC: Actual Cost                                                                                                  هزینه واقعی VAC = Variance at Completion                                                                   واریانس تکمیل TCPI = to - Complete Performance Index= (BAC - BCWP) / (BAC - ACWP) شاخص عملکرد تکمیل BAC: Budget at Complete= بودجه تکمیل                                                                                                        CVP: Cost Variance %= CV/BCWP SVP: Schedule Variance= SV/BCWP CPI: Cost Performance Index= BCWP/ ACWP                                                               (عملکرد تا کنون) SPI: Schedule Performance Index= BCWP/ BCWS EAC: Estimate at Completion (اگر با همین روند پیش برویم به کجا خواهیم رسید؟)                                       EAC= ACWP + (CPIبودجه باقیمانده × ) EAC= ACWP + برآورد کارهای جدید باقیمانده EAC= ACWP + بودجه باقیمانده EAC= BCWS - CV EAC= BCWS × (1-CVP) </vt:lpstr>
      <vt:lpstr>مثال: طول مدت انجام پروژه ای ، انتظار میرود 40 هفته باشد. واریانس این زمان برابر با 36 هفته است. احتمال اینکه این پروژه در کمتر از 52 هفته به پایان برسد ، چقدر است ؟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گزارش عملكرد - تعاریف </vt:lpstr>
      <vt:lpstr>وروديهای گزارش عملکرد </vt:lpstr>
      <vt:lpstr>PowerPoint Presentation</vt:lpstr>
      <vt:lpstr>PowerPoint Presentation</vt:lpstr>
      <vt:lpstr> محاسبه پيشرفت فعاليتهاي پروژه :</vt:lpstr>
      <vt:lpstr>خروجی گزارش عملكرد</vt:lpstr>
      <vt:lpstr>PowerPoint Presentation</vt:lpstr>
      <vt:lpstr> هدایت وهماهنگي فعاليتهاي پروژه</vt:lpstr>
      <vt:lpstr>خروجی های گزارش عملکرد: </vt:lpstr>
      <vt:lpstr>منحنی های S براساس گانت چارت پروژه بدست می آید. منحنی های S همیشه صعودی هستند مگر در حالتیکه محدوه پروژه بزرگتر شود که باید دوباره منحنی S اصلاح شود. یکبار منحنی S را براساس ES(EARLIST START) و بار دیگر بر حسب  (LATEST START) رسم می نمائیم. (این شیوه نحوه رسم نمودار موزی نیز است) ، محدوه بین این دو گراف محدوده مجاز پروژه نامیده می شود. و زمانیکه زمانهای واقعی پروژه ما از این محدوه خارج نشوند فعالیت ما تحت کنترل است. </vt:lpstr>
    </vt:vector>
  </TitlesOfParts>
  <Company>PARANDCO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m.kharratpour</dc:creator>
  <cp:lastModifiedBy>reza</cp:lastModifiedBy>
  <cp:revision>685</cp:revision>
  <dcterms:created xsi:type="dcterms:W3CDTF">2009-11-15T10:30:19Z</dcterms:created>
  <dcterms:modified xsi:type="dcterms:W3CDTF">2013-07-06T18:35:37Z</dcterms:modified>
</cp:coreProperties>
</file>